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Alfa Slab One" panose="020B0604020202020204" charset="0"/>
      <p:regular r:id="rId29"/>
    </p:embeddedFont>
    <p:embeddedFont>
      <p:font typeface="Manuale" panose="02040504050405060204" pitchFamily="18" charset="0"/>
      <p:regular r:id="rId30"/>
      <p:bold r:id="rId31"/>
      <p:italic r:id="rId32"/>
      <p:boldItalic r:id="rId33"/>
    </p:embeddedFont>
    <p:embeddedFont>
      <p:font typeface="Manuale ExtraBold" panose="020B0604020202020204" charset="0"/>
      <p:bold r:id="rId34"/>
      <p:boldItalic r:id="rId35"/>
    </p:embeddedFont>
    <p:embeddedFont>
      <p:font typeface="Manuale SemiBold" panose="020407040504050602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f37662f4f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f37662f4f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8" name="Google Shape;128;g3f37662f4fe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37662f4f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f37662f4f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37662f4f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37662f4f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f37662f4f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f37662f4f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f37662f4f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f37662f4f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f37662f4f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f37662f4f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f37662f4f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f37662f4f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Manager suite completed in June of 2023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f37662f4f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f37662f4f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known comedian, Gabe Rutledge, performs to a full house at the Electric Hotel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f37662f4f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f37662f4f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Harrington Town Square, formally an vacant lot in the center of town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f37662f4f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f37662f4f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Comedy shows and concerts at the Electric Hotel bolster the downtown economy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d9494ca5c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3d9494ca5ce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Manuale"/>
                <a:ea typeface="Manuale"/>
                <a:cs typeface="Manuale"/>
                <a:sym typeface="Manuale"/>
              </a:rPr>
              <a:t>Karen to share about her experience working with DAHP as a way of transitioning to Michelle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nuale"/>
              <a:ea typeface="Manuale"/>
              <a:cs typeface="Manuale"/>
              <a:sym typeface="Manual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Manuale"/>
                <a:ea typeface="Manuale"/>
                <a:cs typeface="Manuale"/>
                <a:sym typeface="Manuale"/>
              </a:rPr>
              <a:t>Michelle to intro DAHP and her role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nuale"/>
              <a:ea typeface="Manuale"/>
              <a:cs typeface="Manuale"/>
              <a:sym typeface="Manual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d9494ca5ce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37662f4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37662f4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selves by sharing a place that matters to us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Breanne (downtown Lewiston)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Michelle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Karen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9494ca5c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d9494ca5c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Michelle explains CLG</a:t>
            </a:r>
            <a:endParaRPr/>
          </a:p>
        </p:txBody>
      </p:sp>
      <p:sp>
        <p:nvSpPr>
          <p:cNvPr id="241" name="Google Shape;241;g3d9494ca5ce_0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c1cb135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dc1cb135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uale"/>
              <a:buNone/>
            </a:pPr>
            <a:r>
              <a:rPr lang="en" sz="1200"/>
              <a:t>Michelle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52" name="Google Shape;252;g3dc1cb1358f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f37662f4f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3f37662f4f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Michelle</a:t>
            </a:r>
            <a:endParaRPr/>
          </a:p>
        </p:txBody>
      </p:sp>
      <p:sp>
        <p:nvSpPr>
          <p:cNvPr id="263" name="Google Shape;263;g3f37662f4fe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c1cb1358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3dc1cb1358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Breanne &amp; Michelle</a:t>
            </a:r>
            <a:endParaRPr/>
          </a:p>
        </p:txBody>
      </p:sp>
      <p:sp>
        <p:nvSpPr>
          <p:cNvPr id="276" name="Google Shape;276;g3dc1cb1358f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dc1cb1358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3dc1cb1358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Older, Smaller, Better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 business districts house a higher density of jobs and businesses per commercial square foot, offering affordable, flexible spaces that fuel entrepreneurship. 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areas contain a higher proportion of non-chain, locally owned businesses, including more women- and minority-owned enterprises. 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outlets and the creative economy thrive in older mixed-use zones. 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dc1cb1358f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f37662f4f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3f37662f4f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3f37662f4fe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9494ca5c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d9494ca5c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d9494ca5ce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37662f4f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37662f4f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 - storytell about journey to/with The Electric Hotel and Harrington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***feel free to re-arrange photos!***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f37662f4f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f37662f4f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f37662f4f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f37662f4f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Mercantile in Harrington has been a game changer and huge addition to the Harrington’s downtown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37662f4f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f37662f4f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f37662f4f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f37662f4f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37662f4fe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37662f4fe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198100" y="1432875"/>
            <a:ext cx="4030500" cy="30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Creating Momentum Through</a:t>
            </a:r>
            <a:endParaRPr sz="4200">
              <a:solidFill>
                <a:srgbClr val="335159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i="0" u="none" strike="noStrike" cap="none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r>
              <a:rPr lang="en" sz="6600" b="1" i="0" u="none" strike="noStrike" cap="none">
                <a:solidFill>
                  <a:srgbClr val="3451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100" i="1" u="none" strike="noStrike" cap="none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7185021" y="4973167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Downtown Wenatchee</a:t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0" y="3226275"/>
            <a:ext cx="45720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Preservation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5" title="Washington Main Street Logo - Circle Only for S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825" y="434150"/>
            <a:ext cx="847050" cy="8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E299F-28BF-A611-9CC0-BBBAFA2FAE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12" r="29252"/>
          <a:stretch>
            <a:fillRect/>
          </a:stretch>
        </p:blipFill>
        <p:spPr>
          <a:xfrm>
            <a:off x="4770100" y="0"/>
            <a:ext cx="4373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 title="floor repair 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5" title="floor repair 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 title="floor repair 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5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 title="neon sign before af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/>
        </p:nvSpPr>
        <p:spPr>
          <a:xfrm>
            <a:off x="5371100" y="900750"/>
            <a:ext cx="35172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Before and after historic neon sign restoration. </a:t>
            </a:r>
            <a:endParaRPr sz="19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8" title="Restored neon 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4286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9" title="electric hotel manger suit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202975"/>
            <a:ext cx="645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0" title="Gabe Rutledge Comedy Show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1" title="harrington town square project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2" title="Gabe Rutledge Show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0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/>
        </p:nvSpPr>
        <p:spPr>
          <a:xfrm>
            <a:off x="4855150" y="499213"/>
            <a:ext cx="39021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State partnerships</a:t>
            </a:r>
            <a:endParaRPr sz="3200" i="1" u="none" strike="noStrike" cap="none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235" name="Google Shape;235;p43"/>
          <p:cNvSpPr txBox="1"/>
          <p:nvPr/>
        </p:nvSpPr>
        <p:spPr>
          <a:xfrm>
            <a:off x="5084775" y="2018850"/>
            <a:ext cx="3902100" cy="22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EAAC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Tapping into expertise, resources, and passion for historic places</a:t>
            </a:r>
            <a:endParaRPr sz="2400">
              <a:solidFill>
                <a:srgbClr val="3EAAC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pic>
        <p:nvPicPr>
          <p:cNvPr id="236" name="Google Shape;2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474" y="-37975"/>
            <a:ext cx="4742451" cy="54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2998" y="3638550"/>
            <a:ext cx="2094251" cy="13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4572000" y="900750"/>
            <a:ext cx="43164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Karen Allen</a:t>
            </a:r>
            <a:r>
              <a:rPr lang="en" sz="20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, Owner</a:t>
            </a:r>
            <a:endParaRPr sz="20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Electric Hotel</a:t>
            </a:r>
            <a:endParaRPr sz="20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BB1B7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0AEB0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Michelle Thompson</a:t>
            </a:r>
            <a:r>
              <a:rPr lang="en" sz="20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, </a:t>
            </a:r>
            <a:r>
              <a:rPr lang="en" sz="19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CLG Coordinator</a:t>
            </a:r>
            <a:endParaRPr sz="19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Department of Archaeology &amp; Historic Preservation</a:t>
            </a:r>
            <a:endParaRPr sz="19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9BB1B7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0AEB0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Breanne Durham</a:t>
            </a:r>
            <a:r>
              <a:rPr lang="en" sz="20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, </a:t>
            </a:r>
            <a:r>
              <a:rPr lang="en" sz="19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Program Director</a:t>
            </a:r>
            <a:endParaRPr sz="19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45158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Washington Trust for Historic Preservation</a:t>
            </a:r>
            <a:endParaRPr sz="19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15300" y="1294200"/>
            <a:ext cx="3902100" cy="25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Think of a place that matters to </a:t>
            </a:r>
            <a:r>
              <a:rPr lang="en" sz="4000">
                <a:solidFill>
                  <a:srgbClr val="60AEB0"/>
                </a:solidFill>
                <a:latin typeface="Alfa Slab One"/>
                <a:ea typeface="Alfa Slab One"/>
                <a:cs typeface="Alfa Slab One"/>
                <a:sym typeface="Alfa Slab One"/>
              </a:rPr>
              <a:t>you</a:t>
            </a:r>
            <a:endParaRPr sz="3200" i="1" u="none" strike="noStrike" cap="none">
              <a:solidFill>
                <a:srgbClr val="60AEB0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/>
        </p:nvSpPr>
        <p:spPr>
          <a:xfrm>
            <a:off x="7185021" y="4973167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Downtown Wenatchee</a:t>
            </a:r>
            <a:endParaRPr/>
          </a:p>
        </p:txBody>
      </p:sp>
      <p:sp>
        <p:nvSpPr>
          <p:cNvPr id="244" name="Google Shape;244;p44"/>
          <p:cNvSpPr/>
          <p:nvPr/>
        </p:nvSpPr>
        <p:spPr>
          <a:xfrm>
            <a:off x="0" y="0"/>
            <a:ext cx="4572000" cy="53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4"/>
          <p:cNvSpPr txBox="1"/>
          <p:nvPr/>
        </p:nvSpPr>
        <p:spPr>
          <a:xfrm>
            <a:off x="5120825" y="580725"/>
            <a:ext cx="39021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89238"/>
                </a:solidFill>
                <a:latin typeface="Manuale ExtraBold"/>
                <a:ea typeface="Manuale ExtraBold"/>
                <a:cs typeface="Manuale ExtraBold"/>
                <a:sym typeface="Manuale ExtraBold"/>
              </a:rPr>
              <a:t>All preservation is local</a:t>
            </a:r>
            <a:endParaRPr sz="3200" i="1" u="none" strike="noStrike" cap="none">
              <a:solidFill>
                <a:srgbClr val="C89238"/>
              </a:solidFill>
              <a:latin typeface="Manuale ExtraBold"/>
              <a:ea typeface="Manuale ExtraBold"/>
              <a:cs typeface="Manuale ExtraBold"/>
              <a:sym typeface="Manuale ExtraBold"/>
            </a:endParaRPr>
          </a:p>
        </p:txBody>
      </p:sp>
      <p:sp>
        <p:nvSpPr>
          <p:cNvPr id="246" name="Google Shape;246;p44"/>
          <p:cNvSpPr txBox="1"/>
          <p:nvPr/>
        </p:nvSpPr>
        <p:spPr>
          <a:xfrm>
            <a:off x="5288525" y="1814400"/>
            <a:ext cx="35667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Certified Local Government = local historic preservation commission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 rotWithShape="1">
          <a:blip r:embed="rId3">
            <a:alphaModFix/>
          </a:blip>
          <a:srcRect l="48203" r="2904"/>
          <a:stretch/>
        </p:blipFill>
        <p:spPr>
          <a:xfrm>
            <a:off x="-22675" y="0"/>
            <a:ext cx="45946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4"/>
          <p:cNvSpPr txBox="1"/>
          <p:nvPr/>
        </p:nvSpPr>
        <p:spPr>
          <a:xfrm>
            <a:off x="-22679" y="48446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Pomeroy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/>
        </p:nvSpPr>
        <p:spPr>
          <a:xfrm>
            <a:off x="7185021" y="4973167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Downtown Wenatchee</a:t>
            </a:r>
            <a:endParaRPr/>
          </a:p>
        </p:txBody>
      </p:sp>
      <p:sp>
        <p:nvSpPr>
          <p:cNvPr id="255" name="Google Shape;255;p45"/>
          <p:cNvSpPr/>
          <p:nvPr/>
        </p:nvSpPr>
        <p:spPr>
          <a:xfrm>
            <a:off x="0" y="0"/>
            <a:ext cx="4572000" cy="53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334950" y="638363"/>
            <a:ext cx="39021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89238"/>
                </a:solidFill>
                <a:latin typeface="Manuale ExtraBold"/>
                <a:ea typeface="Manuale ExtraBold"/>
                <a:cs typeface="Manuale ExtraBold"/>
                <a:sym typeface="Manuale ExtraBold"/>
              </a:rPr>
              <a:t>Federal Historic Tax Credits</a:t>
            </a:r>
            <a:endParaRPr sz="3200" i="1" u="none" strike="noStrike" cap="none">
              <a:solidFill>
                <a:srgbClr val="C89238"/>
              </a:solidFill>
              <a:latin typeface="Manuale ExtraBold"/>
              <a:ea typeface="Manuale ExtraBold"/>
              <a:cs typeface="Manuale ExtraBold"/>
              <a:sym typeface="Manuale ExtraBold"/>
            </a:endParaRPr>
          </a:p>
        </p:txBody>
      </p:sp>
      <p:sp>
        <p:nvSpPr>
          <p:cNvPr id="257" name="Google Shape;257;p45"/>
          <p:cNvSpPr txBox="1"/>
          <p:nvPr/>
        </p:nvSpPr>
        <p:spPr>
          <a:xfrm>
            <a:off x="502650" y="1872038"/>
            <a:ext cx="35667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20% of amount spent on rehabilitation 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Income-producing buildings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Listed or eligible for National Register 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pic>
        <p:nvPicPr>
          <p:cNvPr id="258" name="Google Shape;258;p45" title="DSC_0216.JPG"/>
          <p:cNvPicPr preferRelativeResize="0"/>
          <p:nvPr/>
        </p:nvPicPr>
        <p:blipFill rotWithShape="1">
          <a:blip r:embed="rId3">
            <a:alphaModFix/>
          </a:blip>
          <a:srcRect l="27698" r="14837"/>
          <a:stretch/>
        </p:blipFill>
        <p:spPr>
          <a:xfrm>
            <a:off x="4571999" y="0"/>
            <a:ext cx="4594673" cy="530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5"/>
          <p:cNvSpPr txBox="1"/>
          <p:nvPr/>
        </p:nvSpPr>
        <p:spPr>
          <a:xfrm>
            <a:off x="8098971" y="48551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Dayton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/>
        </p:nvSpPr>
        <p:spPr>
          <a:xfrm>
            <a:off x="7185021" y="4973167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Downtown Wenatchee</a:t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>
            <a:off x="0" y="0"/>
            <a:ext cx="4572000" cy="53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5120825" y="580725"/>
            <a:ext cx="39021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89238"/>
                </a:solidFill>
                <a:latin typeface="Manuale ExtraBold"/>
                <a:ea typeface="Manuale ExtraBold"/>
                <a:cs typeface="Manuale ExtraBold"/>
                <a:sym typeface="Manuale ExtraBold"/>
              </a:rPr>
              <a:t>Special Valuation</a:t>
            </a:r>
            <a:endParaRPr sz="3200" i="1" u="none" strike="noStrike" cap="none">
              <a:solidFill>
                <a:srgbClr val="C89238"/>
              </a:solidFill>
              <a:latin typeface="Manuale ExtraBold"/>
              <a:ea typeface="Manuale ExtraBold"/>
              <a:cs typeface="Manuale ExtraBold"/>
              <a:sym typeface="Manuale ExtraBold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5288525" y="1814400"/>
            <a:ext cx="35667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State tax incentive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Provides a 10-year tax break by reducing property tax liability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Rehab costs need to be 25% of assessed value prior to rehab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l="48203" r="2904"/>
          <a:stretch/>
        </p:blipFill>
        <p:spPr>
          <a:xfrm>
            <a:off x="-22675" y="0"/>
            <a:ext cx="45946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6"/>
          <p:cNvSpPr txBox="1"/>
          <p:nvPr/>
        </p:nvSpPr>
        <p:spPr>
          <a:xfrm>
            <a:off x="-22679" y="48446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Pomeroy</a:t>
            </a:r>
            <a:endParaRPr/>
          </a:p>
        </p:txBody>
      </p:sp>
      <p:pic>
        <p:nvPicPr>
          <p:cNvPr id="271" name="Google Shape;271;p46" title="_DSF5026.jpeg"/>
          <p:cNvPicPr preferRelativeResize="0"/>
          <p:nvPr/>
        </p:nvPicPr>
        <p:blipFill rotWithShape="1">
          <a:blip r:embed="rId4">
            <a:alphaModFix/>
          </a:blip>
          <a:srcRect l="37950" r="2513"/>
          <a:stretch/>
        </p:blipFill>
        <p:spPr>
          <a:xfrm>
            <a:off x="-22675" y="0"/>
            <a:ext cx="45946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6"/>
          <p:cNvSpPr txBox="1"/>
          <p:nvPr/>
        </p:nvSpPr>
        <p:spPr>
          <a:xfrm>
            <a:off x="2098221" y="48446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Walla Walla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/>
        </p:nvSpPr>
        <p:spPr>
          <a:xfrm>
            <a:off x="4855150" y="499225"/>
            <a:ext cx="41316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Main Street &amp; Preservation</a:t>
            </a:r>
            <a:endParaRPr sz="3200" i="1" u="none" strike="noStrike" cap="none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279" name="Google Shape;279;p47"/>
          <p:cNvSpPr txBox="1"/>
          <p:nvPr/>
        </p:nvSpPr>
        <p:spPr>
          <a:xfrm>
            <a:off x="5084775" y="2087150"/>
            <a:ext cx="39021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2AEAE"/>
              </a:buClr>
              <a:buSzPts val="2400"/>
              <a:buFont typeface="Manuale SemiBold"/>
              <a:buChar char="●"/>
            </a:pPr>
            <a:r>
              <a:rPr lang="en" sz="24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Momentum &amp; sustainability</a:t>
            </a:r>
            <a:endParaRPr sz="24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2AEAE"/>
              </a:buClr>
              <a:buSzPts val="2400"/>
              <a:buFont typeface="Manuale SemiBold"/>
              <a:buChar char="●"/>
            </a:pPr>
            <a:r>
              <a:rPr lang="en" sz="24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Volunteerism</a:t>
            </a:r>
            <a:endParaRPr sz="24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2AEAE"/>
              </a:buClr>
              <a:buSzPts val="2400"/>
              <a:buFont typeface="Manuale SemiBold"/>
              <a:buChar char="●"/>
            </a:pPr>
            <a:r>
              <a:rPr lang="en" sz="24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Symbiotic relationship with entrepreneurship</a:t>
            </a:r>
            <a:endParaRPr sz="24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280" name="Google Shape;280;p47"/>
          <p:cNvSpPr txBox="1"/>
          <p:nvPr/>
        </p:nvSpPr>
        <p:spPr>
          <a:xfrm>
            <a:off x="96496" y="48146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Wenatchee</a:t>
            </a:r>
            <a:endParaRPr/>
          </a:p>
        </p:txBody>
      </p:sp>
      <p:pic>
        <p:nvPicPr>
          <p:cNvPr id="281" name="Google Shape;281;p47" title="cyclistonfirststreetsnohomish.jpg"/>
          <p:cNvPicPr preferRelativeResize="0"/>
          <p:nvPr/>
        </p:nvPicPr>
        <p:blipFill rotWithShape="1">
          <a:blip r:embed="rId3">
            <a:alphaModFix/>
          </a:blip>
          <a:srcRect r="42386"/>
          <a:stretch/>
        </p:blipFill>
        <p:spPr>
          <a:xfrm>
            <a:off x="0" y="-37975"/>
            <a:ext cx="4572001" cy="5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7"/>
          <p:cNvSpPr txBox="1"/>
          <p:nvPr/>
        </p:nvSpPr>
        <p:spPr>
          <a:xfrm>
            <a:off x="96496" y="48971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Snohomish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/>
        </p:nvSpPr>
        <p:spPr>
          <a:xfrm>
            <a:off x="7185021" y="4973167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Downtown Wenatchee</a:t>
            </a:r>
            <a:endParaRPr/>
          </a:p>
        </p:txBody>
      </p:sp>
      <p:sp>
        <p:nvSpPr>
          <p:cNvPr id="289" name="Google Shape;289;p48"/>
          <p:cNvSpPr/>
          <p:nvPr/>
        </p:nvSpPr>
        <p:spPr>
          <a:xfrm>
            <a:off x="0" y="0"/>
            <a:ext cx="4572000" cy="53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8"/>
          <p:cNvSpPr txBox="1"/>
          <p:nvPr/>
        </p:nvSpPr>
        <p:spPr>
          <a:xfrm>
            <a:off x="334950" y="638363"/>
            <a:ext cx="3902100" cy="19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89238"/>
                </a:solidFill>
                <a:latin typeface="Manuale ExtraBold"/>
                <a:ea typeface="Manuale ExtraBold"/>
                <a:cs typeface="Manuale ExtraBold"/>
                <a:sym typeface="Manuale ExtraBold"/>
              </a:rPr>
              <a:t>New businesses need old buildings</a:t>
            </a:r>
            <a:endParaRPr sz="3200" i="1" u="none" strike="noStrike" cap="none">
              <a:solidFill>
                <a:srgbClr val="C89238"/>
              </a:solidFill>
              <a:latin typeface="Manuale ExtraBold"/>
              <a:ea typeface="Manuale ExtraBold"/>
              <a:cs typeface="Manuale ExtraBold"/>
              <a:sym typeface="Manuale ExtraBold"/>
            </a:endParaRPr>
          </a:p>
        </p:txBody>
      </p:sp>
      <p:sp>
        <p:nvSpPr>
          <p:cNvPr id="291" name="Google Shape;291;p48"/>
          <p:cNvSpPr txBox="1"/>
          <p:nvPr/>
        </p:nvSpPr>
        <p:spPr>
          <a:xfrm>
            <a:off x="502650" y="2729196"/>
            <a:ext cx="3566700" cy="17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Small, flexible spaces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Stronger local economy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5159"/>
              </a:buClr>
              <a:buSzPts val="2400"/>
              <a:buFont typeface="Manuale"/>
              <a:buChar char="●"/>
            </a:pPr>
            <a:r>
              <a:rPr lang="en" sz="2400" b="1">
                <a:solidFill>
                  <a:srgbClr val="335159"/>
                </a:solidFill>
                <a:latin typeface="Manuale"/>
                <a:ea typeface="Manuale"/>
                <a:cs typeface="Manuale"/>
                <a:sym typeface="Manuale"/>
              </a:rPr>
              <a:t>More creativity, less chains</a:t>
            </a: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35159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pic>
        <p:nvPicPr>
          <p:cNvPr id="292" name="Google Shape;292;p48"/>
          <p:cNvPicPr preferRelativeResize="0"/>
          <p:nvPr/>
        </p:nvPicPr>
        <p:blipFill rotWithShape="1">
          <a:blip r:embed="rId3">
            <a:alphaModFix/>
          </a:blip>
          <a:srcRect r="13465"/>
          <a:stretch/>
        </p:blipFill>
        <p:spPr>
          <a:xfrm>
            <a:off x="4572000" y="0"/>
            <a:ext cx="4594674" cy="53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8"/>
          <p:cNvSpPr txBox="1"/>
          <p:nvPr/>
        </p:nvSpPr>
        <p:spPr>
          <a:xfrm>
            <a:off x="4571996" y="48971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Centralia</a:t>
            </a:r>
            <a:endParaRPr/>
          </a:p>
        </p:txBody>
      </p:sp>
      <p:pic>
        <p:nvPicPr>
          <p:cNvPr id="294" name="Google Shape;294;p48"/>
          <p:cNvPicPr preferRelativeResize="0"/>
          <p:nvPr/>
        </p:nvPicPr>
        <p:blipFill rotWithShape="1">
          <a:blip r:embed="rId4">
            <a:alphaModFix/>
          </a:blip>
          <a:srcRect b="22601"/>
          <a:stretch/>
        </p:blipFill>
        <p:spPr>
          <a:xfrm>
            <a:off x="4572000" y="0"/>
            <a:ext cx="4571999" cy="53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8"/>
          <p:cNvSpPr txBox="1"/>
          <p:nvPr/>
        </p:nvSpPr>
        <p:spPr>
          <a:xfrm>
            <a:off x="6405621" y="50633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Centralia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/>
          <p:nvPr/>
        </p:nvSpPr>
        <p:spPr>
          <a:xfrm>
            <a:off x="4855150" y="499225"/>
            <a:ext cx="41316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Preservation is about </a:t>
            </a:r>
            <a:endParaRPr sz="3200" i="1" u="none" strike="noStrike" cap="none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302" name="Google Shape;302;p49"/>
          <p:cNvSpPr txBox="1"/>
          <p:nvPr/>
        </p:nvSpPr>
        <p:spPr>
          <a:xfrm>
            <a:off x="5084775" y="2087150"/>
            <a:ext cx="39021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2AEAE"/>
              </a:buClr>
              <a:buSzPts val="2400"/>
              <a:buFont typeface="Manuale SemiBold"/>
              <a:buChar char="●"/>
            </a:pPr>
            <a:r>
              <a:rPr lang="en" sz="24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History &amp; stories</a:t>
            </a:r>
            <a:endParaRPr sz="24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2AEAE"/>
              </a:buClr>
              <a:buSzPts val="2400"/>
              <a:buFont typeface="Manuale SemiBold"/>
              <a:buChar char="●"/>
            </a:pPr>
            <a:r>
              <a:rPr lang="en" sz="24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Existing assets &amp; infrastructure</a:t>
            </a:r>
            <a:endParaRPr sz="24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2AEAE"/>
              </a:buClr>
              <a:buSzPts val="2400"/>
              <a:buFont typeface="Manuale SemiBold"/>
              <a:buChar char="●"/>
            </a:pPr>
            <a:r>
              <a:rPr lang="en" sz="24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Beauty &amp; craftsmanship</a:t>
            </a:r>
            <a:endParaRPr sz="24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2AEAE"/>
              </a:buClr>
              <a:buSzPts val="2400"/>
              <a:buFont typeface="Manuale SemiBold"/>
              <a:buChar char="●"/>
            </a:pPr>
            <a:r>
              <a:rPr lang="en" sz="24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Connecting people to place</a:t>
            </a:r>
            <a:endParaRPr sz="24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303" name="Google Shape;303;p49"/>
          <p:cNvSpPr txBox="1"/>
          <p:nvPr/>
        </p:nvSpPr>
        <p:spPr>
          <a:xfrm>
            <a:off x="96496" y="481469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Wenatchee</a:t>
            </a:r>
            <a:endParaRPr/>
          </a:p>
        </p:txBody>
      </p:sp>
      <p:pic>
        <p:nvPicPr>
          <p:cNvPr id="304" name="Google Shape;304;p49" title="_DSF2019.jpeg"/>
          <p:cNvPicPr preferRelativeResize="0"/>
          <p:nvPr/>
        </p:nvPicPr>
        <p:blipFill rotWithShape="1">
          <a:blip r:embed="rId3">
            <a:alphaModFix/>
          </a:blip>
          <a:srcRect l="7137" r="32637"/>
          <a:stretch/>
        </p:blipFill>
        <p:spPr>
          <a:xfrm>
            <a:off x="-212425" y="-75500"/>
            <a:ext cx="4784425" cy="529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/>
        </p:nvSpPr>
        <p:spPr>
          <a:xfrm>
            <a:off x="7185021" y="4973167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Downtown Wenatchee</a:t>
            </a: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4898575" y="580725"/>
            <a:ext cx="3902100" cy="19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44602F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Understanding historic assets, discovering what is possible, </a:t>
            </a:r>
            <a:endParaRPr sz="3000" i="1">
              <a:solidFill>
                <a:srgbClr val="44602F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44602F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&amp; sharing your vision</a:t>
            </a:r>
            <a:endParaRPr sz="2200" i="1" u="none" strike="noStrike" cap="none">
              <a:solidFill>
                <a:srgbClr val="44602F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4898575" y="2882950"/>
            <a:ext cx="39021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0AEB0"/>
                </a:solidFill>
                <a:latin typeface="Alfa Slab One"/>
                <a:ea typeface="Alfa Slab One"/>
                <a:cs typeface="Alfa Slab One"/>
                <a:sym typeface="Alfa Slab One"/>
              </a:rPr>
              <a:t>Case study:</a:t>
            </a:r>
            <a:endParaRPr sz="2400">
              <a:solidFill>
                <a:srgbClr val="60AEB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Electric Hotel</a:t>
            </a:r>
            <a:endParaRPr sz="2900">
              <a:solidFill>
                <a:srgbClr val="335159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335159"/>
                </a:solidFill>
                <a:latin typeface="Alfa Slab One"/>
                <a:ea typeface="Alfa Slab One"/>
                <a:cs typeface="Alfa Slab One"/>
                <a:sym typeface="Alfa Slab One"/>
              </a:rPr>
              <a:t>Harrington, WA</a:t>
            </a:r>
            <a:endParaRPr sz="2900">
              <a:solidFill>
                <a:srgbClr val="335159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-4" y="4801742"/>
            <a:ext cx="2331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nuale"/>
                <a:ea typeface="Manuale"/>
                <a:cs typeface="Manuale"/>
                <a:sym typeface="Manuale"/>
              </a:rPr>
              <a:t>Port Townsend</a:t>
            </a:r>
            <a:endParaRPr/>
          </a:p>
        </p:txBody>
      </p:sp>
      <p:pic>
        <p:nvPicPr>
          <p:cNvPr id="151" name="Google Shape;151;p27" title="Gabe Rutledge Show.jpeg"/>
          <p:cNvPicPr preferRelativeResize="0"/>
          <p:nvPr/>
        </p:nvPicPr>
        <p:blipFill rotWithShape="1">
          <a:blip r:embed="rId3">
            <a:alphaModFix/>
          </a:blip>
          <a:srcRect l="36346" r="12100"/>
          <a:stretch/>
        </p:blipFill>
        <p:spPr>
          <a:xfrm>
            <a:off x="0" y="0"/>
            <a:ext cx="4572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 title="1 Electric Hotel 20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713" y="78900"/>
            <a:ext cx="723858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 title="2 Electric Hotel before_after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918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5017525" y="900750"/>
            <a:ext cx="3870900" cy="26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Before 2009</a:t>
            </a:r>
            <a:endParaRPr sz="20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2AEAE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2AEAE"/>
                </a:solidFill>
                <a:latin typeface="Manuale SemiBold"/>
                <a:ea typeface="Manuale SemiBold"/>
                <a:cs typeface="Manuale SemiBold"/>
                <a:sym typeface="Manuale SemiBold"/>
              </a:rPr>
              <a:t>After 2022</a:t>
            </a:r>
            <a:endParaRPr sz="1900">
              <a:solidFill>
                <a:srgbClr val="345158"/>
              </a:solidFill>
              <a:latin typeface="Manuale SemiBold"/>
              <a:ea typeface="Manuale SemiBold"/>
              <a:cs typeface="Manuale SemiBold"/>
              <a:sym typeface="Manuale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 title="3 Electric hotel 202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 title="4 Electric hotel 2026.jpeg"/>
          <p:cNvPicPr preferRelativeResize="0"/>
          <p:nvPr/>
        </p:nvPicPr>
        <p:blipFill rotWithShape="1">
          <a:blip r:embed="rId3">
            <a:alphaModFix/>
          </a:blip>
          <a:srcRect b="22654"/>
          <a:stretch/>
        </p:blipFill>
        <p:spPr>
          <a:xfrm>
            <a:off x="0" y="0"/>
            <a:ext cx="9144000" cy="530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 title="concrete pour north and south bays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71475"/>
            <a:ext cx="6451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 title="concrete south bay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01825"/>
            <a:ext cx="645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420</Words>
  <Application>Microsoft Office PowerPoint</Application>
  <PresentationFormat>On-screen Show (16:9)</PresentationFormat>
  <Paragraphs>98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Manuale ExtraBold</vt:lpstr>
      <vt:lpstr>Alfa Slab One</vt:lpstr>
      <vt:lpstr>Manuale SemiBold</vt:lpstr>
      <vt:lpstr>Arial</vt:lpstr>
      <vt:lpstr>Manuale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Breanne Durham</dc:creator>
  <cp:lastModifiedBy>Breanne Durham</cp:lastModifiedBy>
  <cp:revision>1</cp:revision>
  <dcterms:modified xsi:type="dcterms:W3CDTF">2026-07-09T15:17:20Z</dcterms:modified>
</cp:coreProperties>
</file>