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9"/>
  </p:notesMasterIdLst>
  <p:sldIdLst>
    <p:sldId id="256" r:id="rId5"/>
    <p:sldId id="257" r:id="rId6"/>
    <p:sldId id="258" r:id="rId7"/>
    <p:sldId id="274" r:id="rId8"/>
    <p:sldId id="259" r:id="rId9"/>
    <p:sldId id="260" r:id="rId10"/>
    <p:sldId id="261" r:id="rId11"/>
    <p:sldId id="262" r:id="rId12"/>
    <p:sldId id="263" r:id="rId13"/>
    <p:sldId id="264" r:id="rId14"/>
    <p:sldId id="265" r:id="rId15"/>
    <p:sldId id="275" r:id="rId16"/>
    <p:sldId id="280" r:id="rId17"/>
    <p:sldId id="266" r:id="rId18"/>
    <p:sldId id="267" r:id="rId19"/>
    <p:sldId id="268" r:id="rId20"/>
    <p:sldId id="277" r:id="rId21"/>
    <p:sldId id="278" r:id="rId22"/>
    <p:sldId id="279" r:id="rId23"/>
    <p:sldId id="269" r:id="rId24"/>
    <p:sldId id="276" r:id="rId25"/>
    <p:sldId id="270" r:id="rId26"/>
    <p:sldId id="271" r:id="rId27"/>
    <p:sldId id="272" r:id="rId28"/>
  </p:sldIdLst>
  <p:sldSz cx="18288000" cy="10287000"/>
  <p:notesSz cx="7010400" cy="9296400"/>
  <p:embeddedFontLst>
    <p:embeddedFont>
      <p:font typeface="Impact" panose="020B0806030902050204" pitchFamily="34" charset="0"/>
      <p:regular r:id="rId30"/>
    </p:embeddedFont>
    <p:embeddedFont>
      <p:font typeface="Montserrat" pitchFamily="2" charset="77"/>
      <p:regular r:id="rId31"/>
      <p:bold r:id="rId32"/>
      <p:italic r:id="rId33"/>
      <p:boldItalic r:id="rId34"/>
    </p:embeddedFont>
    <p:embeddedFont>
      <p:font typeface="Montserrat Bold" pitchFamily="2" charset="77"/>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51797" autoAdjust="0"/>
  </p:normalViewPr>
  <p:slideViewPr>
    <p:cSldViewPr snapToGrid="0">
      <p:cViewPr varScale="1">
        <p:scale>
          <a:sx n="26" d="100"/>
          <a:sy n="26" d="100"/>
        </p:scale>
        <p:origin x="3304" y="512"/>
      </p:cViewPr>
      <p:guideLst>
        <p:guide orient="horz" pos="2160"/>
        <p:guide pos="2880"/>
      </p:guideLst>
    </p:cSldViewPr>
  </p:slideViewPr>
  <p:notesTextViewPr>
    <p:cViewPr>
      <p:scale>
        <a:sx n="1" d="1"/>
        <a:sy n="1" d="1"/>
      </p:scale>
      <p:origin x="0" y="0"/>
    </p:cViewPr>
  </p:notesTextViewPr>
  <p:notesViewPr>
    <p:cSldViewPr snapToGrid="0">
      <p:cViewPr varScale="1">
        <p:scale>
          <a:sx n="71" d="100"/>
          <a:sy n="71" d="100"/>
        </p:scale>
        <p:origin x="2995"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16.04.2026</a:t>
            </a:fld>
            <a:endParaRPr lang="cs-CZ"/>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522288"/>
            <a:ext cx="4638675" cy="2609850"/>
          </a:xfrm>
        </p:spPr>
      </p:sp>
      <p:sp>
        <p:nvSpPr>
          <p:cNvPr id="3" name="Notes Placeholder 2"/>
          <p:cNvSpPr>
            <a:spLocks noGrp="1"/>
          </p:cNvSpPr>
          <p:nvPr>
            <p:ph type="body" idx="1"/>
          </p:nvPr>
        </p:nvSpPr>
        <p:spPr>
          <a:xfrm>
            <a:off x="934720" y="3305386"/>
            <a:ext cx="5434419" cy="3132694"/>
          </a:xfrm>
        </p:spPr>
        <p:txBody>
          <a:bodyPr/>
          <a:lstStyle/>
          <a:p>
            <a:r>
              <a:rPr lang="en-US" dirty="0"/>
              <a:t>Please refer to your Legal counsel!</a:t>
            </a:r>
          </a:p>
          <a:p>
            <a:pPr defTabSz="931774">
              <a:defRPr/>
            </a:pPr>
            <a:r>
              <a:rPr lang="en-US" dirty="0"/>
              <a:t>If you don’t work for a public agency, you likely work with one!  Hopefully, this information can be applied to your work or shine a bit of light on compliance issues that are unique to governments and the challenges they can present.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31227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560513" y="522288"/>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6070812" cy="3132694"/>
          </a:xfrm>
          <a:prstGeom prst="rect">
            <a:avLst/>
          </a:prstGeom>
        </p:spPr>
        <p:txBody>
          <a:bodyPr vert="horz" lIns="93177" tIns="46589" rIns="93177" bIns="46589" rtlCol="0"/>
          <a:lstStyle/>
          <a:p>
            <a:r>
              <a:rPr lang="en-US" dirty="0"/>
              <a:t>Visually impaired individuals. These individuals use a screen reader to access websites, apps, and social media. I am going to play a quick video that demonstrates how a screen reader works. Once you hear a screen reader, WCAG rules are much easier to understand and put into practice.</a:t>
            </a: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3850" y="446088"/>
            <a:ext cx="4638675" cy="2609850"/>
          </a:xfrm>
        </p:spPr>
      </p:sp>
      <p:sp>
        <p:nvSpPr>
          <p:cNvPr id="3" name="Notes Placeholder 2"/>
          <p:cNvSpPr>
            <a:spLocks noGrp="1"/>
          </p:cNvSpPr>
          <p:nvPr>
            <p:ph type="body" idx="1"/>
          </p:nvPr>
        </p:nvSpPr>
        <p:spPr>
          <a:xfrm>
            <a:off x="510835" y="3266651"/>
            <a:ext cx="6108287" cy="3132694"/>
          </a:xfrm>
        </p:spPr>
        <p:txBody>
          <a:bodyPr/>
          <a:lstStyle/>
          <a:p>
            <a:r>
              <a:rPr lang="en-US" dirty="0"/>
              <a:t>Avoid text on images: screen reader can’t read the image.  Visually impaired individual will not be able to access the information in your graphic</a:t>
            </a:r>
          </a:p>
          <a:p>
            <a:r>
              <a:rPr lang="en-US" dirty="0"/>
              <a:t>Avoid GIFs: Hard to explain a GIF with alt text</a:t>
            </a:r>
          </a:p>
          <a:p>
            <a:r>
              <a:rPr lang="en-US" dirty="0"/>
              <a:t>Ensure compliant color contrast: Ensure easy readability </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94362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9225" y="609600"/>
            <a:ext cx="4638675" cy="2609850"/>
          </a:xfrm>
        </p:spPr>
      </p:sp>
      <p:sp>
        <p:nvSpPr>
          <p:cNvPr id="3" name="Notes Placeholder 2"/>
          <p:cNvSpPr>
            <a:spLocks noGrp="1"/>
          </p:cNvSpPr>
          <p:nvPr>
            <p:ph type="body" idx="1"/>
          </p:nvPr>
        </p:nvSpPr>
        <p:spPr/>
        <p:txBody>
          <a:bodyPr/>
          <a:lstStyle/>
          <a:p>
            <a:r>
              <a:rPr lang="en-US" dirty="0"/>
              <a:t>No seizures</a:t>
            </a:r>
          </a:p>
          <a:p>
            <a:r>
              <a:rPr lang="en-US" dirty="0"/>
              <a:t>Can generate captions on social media but are responsible for their accuracy</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699520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3200" y="522288"/>
            <a:ext cx="4638675" cy="2609850"/>
          </a:xfrm>
        </p:spPr>
      </p:sp>
      <p:sp>
        <p:nvSpPr>
          <p:cNvPr id="3" name="Notes Placeholder 2"/>
          <p:cNvSpPr>
            <a:spLocks noGrp="1"/>
          </p:cNvSpPr>
          <p:nvPr>
            <p:ph type="body" idx="1"/>
          </p:nvPr>
        </p:nvSpPr>
        <p:spPr/>
        <p:txBody>
          <a:bodyPr/>
          <a:lstStyle/>
          <a:p>
            <a:r>
              <a:rPr lang="en-US" dirty="0"/>
              <a:t>Enjoy this awkward video of me</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960091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609600"/>
            <a:ext cx="4638675" cy="2609850"/>
          </a:xfrm>
        </p:spPr>
      </p:sp>
      <p:sp>
        <p:nvSpPr>
          <p:cNvPr id="3" name="Notes Placeholder 2"/>
          <p:cNvSpPr>
            <a:spLocks noGrp="1"/>
          </p:cNvSpPr>
          <p:nvPr>
            <p:ph type="body" idx="1"/>
          </p:nvPr>
        </p:nvSpPr>
        <p:spPr/>
        <p:txBody>
          <a:bodyPr/>
          <a:lstStyle/>
          <a:p>
            <a:r>
              <a:rPr lang="en-US" dirty="0"/>
              <a:t>View in context of </a:t>
            </a:r>
            <a:r>
              <a:rPr lang="en-US" dirty="0" err="1"/>
              <a:t>screenreader</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485448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7475" y="522288"/>
            <a:ext cx="4638675" cy="2609850"/>
          </a:xfrm>
        </p:spPr>
      </p:sp>
      <p:sp>
        <p:nvSpPr>
          <p:cNvPr id="3" name="Notes Placeholder 2"/>
          <p:cNvSpPr>
            <a:spLocks noGrp="1"/>
          </p:cNvSpPr>
          <p:nvPr>
            <p:ph type="body" idx="1"/>
          </p:nvPr>
        </p:nvSpPr>
        <p:spPr/>
        <p:txBody>
          <a:bodyPr/>
          <a:lstStyle/>
          <a:p>
            <a:r>
              <a:rPr lang="en-US"/>
              <a:t>View in context of </a:t>
            </a:r>
            <a:r>
              <a:rPr lang="en-US" err="1"/>
              <a:t>screenreader</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37530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522288"/>
            <a:ext cx="4638675" cy="2609850"/>
          </a:xfrm>
        </p:spPr>
      </p:sp>
      <p:sp>
        <p:nvSpPr>
          <p:cNvPr id="3" name="Notes Placeholder 2"/>
          <p:cNvSpPr>
            <a:spLocks noGrp="1"/>
          </p:cNvSpPr>
          <p:nvPr>
            <p:ph type="body" idx="1"/>
          </p:nvPr>
        </p:nvSpPr>
        <p:spPr>
          <a:xfrm>
            <a:off x="934720" y="3305386"/>
            <a:ext cx="5651795" cy="3132694"/>
          </a:xfrm>
        </p:spPr>
        <p:txBody>
          <a:bodyPr/>
          <a:lstStyle/>
          <a:p>
            <a:r>
              <a:rPr lang="en-US" dirty="0"/>
              <a:t>Instagram adds own alt text but it is often inaccurate. It is your responsibility to ensure your alt text is reflective of the image.</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46782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6713" y="522288"/>
            <a:ext cx="4638675" cy="2609850"/>
          </a:xfrm>
        </p:spPr>
      </p:sp>
      <p:sp>
        <p:nvSpPr>
          <p:cNvPr id="3" name="Notes Placeholder 2"/>
          <p:cNvSpPr>
            <a:spLocks noGrp="1"/>
          </p:cNvSpPr>
          <p:nvPr>
            <p:ph type="body" idx="1"/>
          </p:nvPr>
        </p:nvSpPr>
        <p:spPr>
          <a:xfrm>
            <a:off x="934720" y="3305386"/>
            <a:ext cx="4477961" cy="3132694"/>
          </a:xfrm>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849806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609600"/>
            <a:ext cx="4638675" cy="2609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832705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9875" y="522288"/>
            <a:ext cx="4638675" cy="2609850"/>
          </a:xfrm>
        </p:spPr>
      </p:sp>
      <p:sp>
        <p:nvSpPr>
          <p:cNvPr id="3" name="Notes Placeholder 2"/>
          <p:cNvSpPr>
            <a:spLocks noGrp="1"/>
          </p:cNvSpPr>
          <p:nvPr>
            <p:ph type="body" idx="1"/>
          </p:nvPr>
        </p:nvSpPr>
        <p:spPr>
          <a:xfrm>
            <a:off x="-157409" y="3305386"/>
            <a:ext cx="7477760" cy="3132694"/>
          </a:xfrm>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404239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11275"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b="0"/>
              <a:t>everything is a public record</a:t>
            </a:r>
          </a:p>
          <a:p>
            <a:r>
              <a:rPr lang="en-US">
                <a:solidFill>
                  <a:srgbClr val="242D64"/>
                </a:solidFill>
                <a:latin typeface="Montserrat Bold"/>
                <a:ea typeface="Montserrat Bold"/>
                <a:cs typeface="Montserrat Bold"/>
                <a:sym typeface="Montserrat Bold"/>
              </a:rPr>
              <a:t>regardless of physical form or characteristics</a:t>
            </a:r>
          </a:p>
          <a:p>
            <a:endParaRPr lang="en-US"/>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522288"/>
            <a:ext cx="4638675" cy="2609850"/>
          </a:xfrm>
        </p:spPr>
      </p:sp>
      <p:sp>
        <p:nvSpPr>
          <p:cNvPr id="3" name="Notes Placeholder 2"/>
          <p:cNvSpPr>
            <a:spLocks noGrp="1"/>
          </p:cNvSpPr>
          <p:nvPr>
            <p:ph type="body" idx="1"/>
          </p:nvPr>
        </p:nvSpPr>
        <p:spPr/>
        <p:txBody>
          <a:bodyPr/>
          <a:lstStyle/>
          <a:p>
            <a:r>
              <a:rPr lang="en-US" dirty="0"/>
              <a:t>Canva has alt text generator</a:t>
            </a: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401985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173891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9338" y="522288"/>
            <a:ext cx="4638675" cy="2609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713980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2388" y="522288"/>
            <a:ext cx="4638675" cy="2609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692265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522288"/>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170897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11275"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027366" cy="3132694"/>
          </a:xfrm>
          <a:prstGeom prst="rect">
            <a:avLst/>
          </a:prstGeom>
        </p:spPr>
        <p:txBody>
          <a:bodyPr vert="horz" lIns="93177" tIns="46589" rIns="93177" bIns="46589" rtlCol="0"/>
          <a:lstStyle/>
          <a:p>
            <a:r>
              <a:rPr lang="en-US" b="1" dirty="0"/>
              <a:t>determined by its content and function, not simply because it is social media post</a:t>
            </a:r>
          </a:p>
          <a:p>
            <a:r>
              <a:rPr lang="en-US" dirty="0"/>
              <a:t>The </a:t>
            </a:r>
            <a:r>
              <a:rPr lang="en-US" b="1" dirty="0"/>
              <a:t>most common retention period</a:t>
            </a:r>
            <a:r>
              <a:rPr lang="en-US" dirty="0"/>
              <a:t> in the </a:t>
            </a:r>
            <a:r>
              <a:rPr lang="en-US" i="1" dirty="0"/>
              <a:t>Local Government Common Records Retention Schedule (CORE)</a:t>
            </a:r>
            <a:r>
              <a:rPr lang="en-US" dirty="0"/>
              <a:t> is </a:t>
            </a:r>
            <a:r>
              <a:rPr lang="en-US" b="1" dirty="0"/>
              <a:t>6 years</a:t>
            </a:r>
            <a:r>
              <a:rPr lang="en-US" dirty="0"/>
              <a:t>. </a:t>
            </a:r>
          </a:p>
          <a:p>
            <a:r>
              <a:rPr lang="en-US" dirty="0" err="1"/>
              <a:t>Pagefreezer</a:t>
            </a:r>
            <a:endParaRPr lang="en-US" dirty="0"/>
          </a:p>
          <a:p>
            <a:r>
              <a:rPr lang="en-US" dirty="0"/>
              <a:t>Hootsuite scheduling software</a:t>
            </a: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65015-D692-39CC-BBEF-12A538080E4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7B8046-5A91-7A83-90F3-6BC3D026F2F7}"/>
              </a:ext>
            </a:extLst>
          </p:cNvPr>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a:extLst>
              <a:ext uri="{FF2B5EF4-FFF2-40B4-BE49-F238E27FC236}">
                <a16:creationId xmlns:a16="http://schemas.microsoft.com/office/drawing/2014/main" id="{7B46F680-5C2C-B13C-742D-BF15079D4B5A}"/>
              </a:ext>
            </a:extLst>
          </p:cNvPr>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D941C2D-ED45-FAAC-EA60-9BB1B88724EE}"/>
              </a:ext>
            </a:extLst>
          </p:cNvPr>
          <p:cNvSpPr>
            <a:spLocks noGrp="1" noRot="1" noChangeAspect="1"/>
          </p:cNvSpPr>
          <p:nvPr>
            <p:ph type="sldImg" idx="2"/>
          </p:nvPr>
        </p:nvSpPr>
        <p:spPr>
          <a:xfrm>
            <a:off x="1439863" y="609600"/>
            <a:ext cx="4640262"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a:extLst>
              <a:ext uri="{FF2B5EF4-FFF2-40B4-BE49-F238E27FC236}">
                <a16:creationId xmlns:a16="http://schemas.microsoft.com/office/drawing/2014/main" id="{C67CDF70-8FA3-2A79-2A79-B9150F0340CD}"/>
              </a:ext>
            </a:extLst>
          </p:cNvPr>
          <p:cNvSpPr>
            <a:spLocks noGrp="1"/>
          </p:cNvSpPr>
          <p:nvPr>
            <p:ph type="body" sz="quarter" idx="3"/>
          </p:nvPr>
        </p:nvSpPr>
        <p:spPr>
          <a:xfrm>
            <a:off x="934720" y="3305386"/>
            <a:ext cx="5032271" cy="3132694"/>
          </a:xfrm>
          <a:prstGeom prst="rect">
            <a:avLst/>
          </a:prstGeom>
        </p:spPr>
        <p:txBody>
          <a:bodyPr vert="horz" lIns="93177" tIns="46589" rIns="93177" bIns="46589" rtlCol="0"/>
          <a:lstStyle/>
          <a:p>
            <a:r>
              <a:rPr lang="en-US" dirty="0"/>
              <a:t>Specific instance- livestreaming city council meeting on </a:t>
            </a:r>
            <a:r>
              <a:rPr lang="en-US" dirty="0" err="1"/>
              <a:t>facebook</a:t>
            </a:r>
            <a:r>
              <a:rPr lang="en-US" dirty="0"/>
              <a:t>- public record- Retention period- Within 6 years after end of calendar year, transfer to WA State Archives for perm. Retention. ARCHIVAL and ESSENTIAL</a:t>
            </a:r>
          </a:p>
        </p:txBody>
      </p:sp>
      <p:sp>
        <p:nvSpPr>
          <p:cNvPr id="6" name="Footer Placeholder 5">
            <a:extLst>
              <a:ext uri="{FF2B5EF4-FFF2-40B4-BE49-F238E27FC236}">
                <a16:creationId xmlns:a16="http://schemas.microsoft.com/office/drawing/2014/main" id="{B07F8DD4-ED80-A96D-6439-5B438B7DB497}"/>
              </a:ext>
            </a:extLst>
          </p:cNvPr>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a:extLst>
              <a:ext uri="{FF2B5EF4-FFF2-40B4-BE49-F238E27FC236}">
                <a16:creationId xmlns:a16="http://schemas.microsoft.com/office/drawing/2014/main" id="{8AE42F7D-AE70-7D56-474B-2B7D553B5748}"/>
              </a:ext>
            </a:extLst>
          </p:cNvPr>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376843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609600"/>
            <a:ext cx="4638675" cy="2609850"/>
          </a:xfrm>
        </p:spPr>
      </p:sp>
      <p:sp>
        <p:nvSpPr>
          <p:cNvPr id="3" name="Notes Placeholder 2"/>
          <p:cNvSpPr>
            <a:spLocks noGrp="1"/>
          </p:cNvSpPr>
          <p:nvPr>
            <p:ph type="body" idx="1"/>
          </p:nvPr>
        </p:nvSpPr>
        <p:spPr>
          <a:xfrm>
            <a:off x="934720" y="3305386"/>
            <a:ext cx="5445288" cy="3132694"/>
          </a:xfrm>
        </p:spPr>
        <p:txBody>
          <a:bodyPr/>
          <a:lstStyle/>
          <a:p>
            <a:r>
              <a:rPr lang="en-US" dirty="0"/>
              <a:t>digital archiving and monitoring solution </a:t>
            </a:r>
          </a:p>
          <a:p>
            <a:r>
              <a:rPr lang="en-US" dirty="0"/>
              <a:t>It automatically captures and preserves websites and social media tools in real-time, creating records for auditing and eDiscovery</a:t>
            </a:r>
          </a:p>
          <a:p>
            <a:r>
              <a:rPr lang="en-US" dirty="0"/>
              <a:t>Other tools- Smarsh, Archive Social, and Civic Plus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49233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0450" y="522288"/>
            <a:ext cx="4638675" cy="2609850"/>
          </a:xfrm>
        </p:spPr>
      </p:sp>
      <p:sp>
        <p:nvSpPr>
          <p:cNvPr id="3" name="Notes Placeholder 2"/>
          <p:cNvSpPr>
            <a:spLocks noGrp="1"/>
          </p:cNvSpPr>
          <p:nvPr>
            <p:ph type="body" idx="1"/>
          </p:nvPr>
        </p:nvSpPr>
        <p:spPr>
          <a:xfrm>
            <a:off x="934720" y="3305386"/>
            <a:ext cx="5206173" cy="3132694"/>
          </a:xfrm>
        </p:spPr>
        <p:txBody>
          <a:bodyPr/>
          <a:lstStyle/>
          <a:p>
            <a:r>
              <a:rPr lang="en-US" dirty="0"/>
              <a:t>a comprehensive social media management platform that allows us to schedule posts, manage multiple social accounts, monitor conversations, and analyze performance from a single dashboard. It supports major social networks—including Facebook, Instagram, LinkedIn, and TikTok</a:t>
            </a:r>
          </a:p>
          <a:p>
            <a:r>
              <a:rPr lang="en-US" dirty="0"/>
              <a:t>Other options- Sprout Social, Buffer and Social Pilot</a:t>
            </a:r>
          </a:p>
          <a:p>
            <a:endParaRPr lang="en-US" dirty="0"/>
          </a:p>
          <a:p>
            <a:r>
              <a:rPr lang="en-US" dirty="0"/>
              <a:t>Social media management can be complex without these tools and can make public records requests more difficult- or impossible to fulfill.</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907969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46088"/>
            <a:ext cx="4638675" cy="2609850"/>
          </a:xfrm>
        </p:spPr>
      </p:sp>
      <p:sp>
        <p:nvSpPr>
          <p:cNvPr id="3" name="Notes Placeholder 2"/>
          <p:cNvSpPr>
            <a:spLocks noGrp="1"/>
          </p:cNvSpPr>
          <p:nvPr>
            <p:ph type="body" idx="1"/>
          </p:nvPr>
        </p:nvSpPr>
        <p:spPr/>
        <p:txBody>
          <a:bodyPr/>
          <a:lstStyle/>
          <a:p>
            <a:pPr defTabSz="931774">
              <a:defRPr/>
            </a:pPr>
            <a:r>
              <a:rPr lang="en-US"/>
              <a:t>employee posts could be public record</a:t>
            </a:r>
          </a:p>
          <a:p>
            <a:r>
              <a:rPr lang="en-US"/>
              <a:t>The full statement from the Port’s employee manual is available in our resource link. </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69502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522288"/>
            <a:ext cx="4638675" cy="2609850"/>
          </a:xfrm>
        </p:spPr>
      </p:sp>
      <p:sp>
        <p:nvSpPr>
          <p:cNvPr id="3" name="Notes Placeholder 2"/>
          <p:cNvSpPr>
            <a:spLocks noGrp="1"/>
          </p:cNvSpPr>
          <p:nvPr>
            <p:ph type="body" idx="1"/>
          </p:nvPr>
        </p:nvSpPr>
        <p:spPr>
          <a:xfrm>
            <a:off x="934720" y="3305386"/>
            <a:ext cx="5108353" cy="3132694"/>
          </a:xfrm>
        </p:spPr>
        <p:txBody>
          <a:bodyPr/>
          <a:lstStyle/>
          <a:p>
            <a:r>
              <a:rPr lang="en-US" dirty="0"/>
              <a:t>Posted on the website</a:t>
            </a:r>
          </a:p>
          <a:p>
            <a:r>
              <a:rPr lang="en-US" b="1" dirty="0"/>
              <a:t>Communications between Commissioners </a:t>
            </a:r>
            <a:r>
              <a:rPr lang="en-US" dirty="0"/>
              <a:t>via any personal or Port social media/messaging may potentially constitute a “meeting” under the Open Public Meetings Act, RCW 42.30. For this reason, Commissioners are prohibited from posting on social media discussions/threads regarding Port business that involve a quorum of Commissioners, and are strongly discouraged from “following”, “friending” or “liking” other Commissioner-specific posts.</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403501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636713" y="6096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847434" cy="3132694"/>
          </a:xfrm>
          <a:prstGeom prst="rect">
            <a:avLst/>
          </a:prstGeom>
        </p:spPr>
        <p:txBody>
          <a:bodyPr vert="horz" lIns="93177" tIns="46589" rIns="93177" bIns="46589" rtlCol="0"/>
          <a:lstStyle/>
          <a:p>
            <a:r>
              <a:rPr lang="en-US" dirty="0"/>
              <a:t>Who has heard of the Web Content Accessibility Guidelines or WCAG 2.1? </a:t>
            </a:r>
          </a:p>
          <a:p>
            <a:r>
              <a:rPr lang="en-US" dirty="0"/>
              <a:t>These guidelines apply to any website, app, or social media account run by a government entity. </a:t>
            </a:r>
          </a:p>
          <a:p>
            <a:r>
              <a:rPr lang="en-US" dirty="0"/>
              <a:t>Unlike Pirates of the Caribbean, these are more rules than guidelines. </a:t>
            </a:r>
          </a:p>
          <a:p>
            <a:r>
              <a:rPr lang="en-US" dirty="0"/>
              <a:t>Please check with your legal counsel to ensure you have the correct deadline</a:t>
            </a:r>
          </a:p>
          <a:p>
            <a:endParaRPr lang="en-US" dirty="0"/>
          </a:p>
          <a:p>
            <a:r>
              <a:rPr lang="en-US" dirty="0"/>
              <a:t>If you are not compliant with these rules by the deadline, you can expect someone to take legal action against you.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AOkkLzNgXhU?feature=oembed"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7497" y="-216243"/>
            <a:ext cx="19489013" cy="10962570"/>
          </a:xfrm>
          <a:custGeom>
            <a:avLst/>
            <a:gdLst/>
            <a:ahLst/>
            <a:cxnLst/>
            <a:rect l="l" t="t" r="r" b="b"/>
            <a:pathLst>
              <a:path w="19489013" h="10962570">
                <a:moveTo>
                  <a:pt x="0" y="0"/>
                </a:moveTo>
                <a:lnTo>
                  <a:pt x="19489013" y="0"/>
                </a:lnTo>
                <a:lnTo>
                  <a:pt x="19489013" y="10962570"/>
                </a:lnTo>
                <a:lnTo>
                  <a:pt x="0" y="1096257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842834" y="5060499"/>
            <a:ext cx="17817004" cy="3345443"/>
            <a:chOff x="0" y="-38100"/>
            <a:chExt cx="3050237" cy="623151"/>
          </a:xfrm>
        </p:grpSpPr>
        <p:sp>
          <p:nvSpPr>
            <p:cNvPr id="4" name="Freeform 4"/>
            <p:cNvSpPr/>
            <p:nvPr/>
          </p:nvSpPr>
          <p:spPr>
            <a:xfrm>
              <a:off x="0" y="0"/>
              <a:ext cx="3050237" cy="585051"/>
            </a:xfrm>
            <a:custGeom>
              <a:avLst/>
              <a:gdLst/>
              <a:ahLst/>
              <a:cxnLst/>
              <a:rect l="l" t="t" r="r" b="b"/>
              <a:pathLst>
                <a:path w="3050237" h="585051">
                  <a:moveTo>
                    <a:pt x="0" y="0"/>
                  </a:moveTo>
                  <a:lnTo>
                    <a:pt x="3050237" y="0"/>
                  </a:lnTo>
                  <a:lnTo>
                    <a:pt x="3050237" y="585051"/>
                  </a:lnTo>
                  <a:lnTo>
                    <a:pt x="0" y="585051"/>
                  </a:lnTo>
                  <a:close/>
                </a:path>
              </a:pathLst>
            </a:custGeom>
            <a:solidFill>
              <a:srgbClr val="242D64">
                <a:alpha val="74902"/>
              </a:srgbClr>
            </a:solidFill>
          </p:spPr>
          <p:txBody>
            <a:bodyPr/>
            <a:lstStyle/>
            <a:p>
              <a:endParaRPr lang="en-US"/>
            </a:p>
          </p:txBody>
        </p:sp>
        <p:sp>
          <p:nvSpPr>
            <p:cNvPr id="5" name="TextBox 5"/>
            <p:cNvSpPr txBox="1"/>
            <p:nvPr/>
          </p:nvSpPr>
          <p:spPr>
            <a:xfrm>
              <a:off x="0" y="-38100"/>
              <a:ext cx="3050237" cy="623151"/>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88594" y="5265042"/>
            <a:ext cx="17008806" cy="1162691"/>
          </a:xfrm>
          <a:prstGeom prst="rect">
            <a:avLst/>
          </a:prstGeom>
        </p:spPr>
        <p:txBody>
          <a:bodyPr wrap="square" lIns="0" tIns="0" rIns="0" bIns="0" rtlCol="0" anchor="t">
            <a:spAutoFit/>
          </a:bodyPr>
          <a:lstStyle/>
          <a:p>
            <a:pPr algn="l">
              <a:lnSpc>
                <a:spcPts val="10062"/>
              </a:lnSpc>
              <a:spcBef>
                <a:spcPct val="0"/>
              </a:spcBef>
            </a:pPr>
            <a:r>
              <a:rPr lang="en-US" sz="7187">
                <a:solidFill>
                  <a:srgbClr val="FFFFFF"/>
                </a:solidFill>
                <a:latin typeface="Impact"/>
                <a:ea typeface="Impact"/>
                <a:cs typeface="Impact"/>
                <a:sym typeface="Impact"/>
              </a:rPr>
              <a:t>Social Media- Compliance for Public Entities</a:t>
            </a:r>
          </a:p>
        </p:txBody>
      </p:sp>
      <p:sp>
        <p:nvSpPr>
          <p:cNvPr id="7" name="TextBox 7"/>
          <p:cNvSpPr txBox="1"/>
          <p:nvPr/>
        </p:nvSpPr>
        <p:spPr>
          <a:xfrm>
            <a:off x="321598" y="6286500"/>
            <a:ext cx="14994602" cy="1881759"/>
          </a:xfrm>
          <a:prstGeom prst="rect">
            <a:avLst/>
          </a:prstGeom>
        </p:spPr>
        <p:txBody>
          <a:bodyPr lIns="0" tIns="0" rIns="0" bIns="0" rtlCol="0" anchor="t">
            <a:spAutoFit/>
          </a:bodyPr>
          <a:lstStyle/>
          <a:p>
            <a:pPr algn="l">
              <a:lnSpc>
                <a:spcPts val="4998"/>
              </a:lnSpc>
            </a:pPr>
            <a:r>
              <a:rPr lang="en-US" sz="4200">
                <a:solidFill>
                  <a:srgbClr val="FFFFFF"/>
                </a:solidFill>
                <a:latin typeface="Montserrat"/>
                <a:ea typeface="Montserrat"/>
                <a:cs typeface="Montserrat"/>
                <a:sym typeface="Montserrat"/>
              </a:rPr>
              <a:t>Brenda Stav, Operations and Administration Director</a:t>
            </a:r>
          </a:p>
          <a:p>
            <a:pPr algn="l">
              <a:lnSpc>
                <a:spcPts val="4998"/>
              </a:lnSpc>
            </a:pPr>
            <a:r>
              <a:rPr lang="en-US" sz="4200">
                <a:solidFill>
                  <a:srgbClr val="FFFFFF"/>
                </a:solidFill>
                <a:latin typeface="Montserrat"/>
                <a:ea typeface="Montserrat"/>
                <a:cs typeface="Montserrat"/>
                <a:sym typeface="Montserrat"/>
              </a:rPr>
              <a:t>Regan Meyer, Communications Director</a:t>
            </a:r>
          </a:p>
          <a:p>
            <a:pPr algn="l">
              <a:lnSpc>
                <a:spcPts val="4998"/>
              </a:lnSpc>
            </a:pPr>
            <a:r>
              <a:rPr lang="en-US" sz="4200">
                <a:solidFill>
                  <a:srgbClr val="FFFFFF"/>
                </a:solidFill>
                <a:latin typeface="Montserrat"/>
                <a:ea typeface="Montserrat"/>
                <a:cs typeface="Montserrat"/>
                <a:sym typeface="Montserrat"/>
              </a:rPr>
              <a:t>Port of Whitman County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How do Screen Readers work?">
            <a:hlinkClick r:id="" action="ppaction://media"/>
            <a:extLst>
              <a:ext uri="{FF2B5EF4-FFF2-40B4-BE49-F238E27FC236}">
                <a16:creationId xmlns:a16="http://schemas.microsoft.com/office/drawing/2014/main" id="{46B5B0B1-727C-F0DE-6533-5824D0AEF77B}"/>
              </a:ext>
            </a:extLst>
          </p:cNvPr>
          <p:cNvPicPr>
            <a:picLocks noRot="1" noChangeAspect="1"/>
          </p:cNvPicPr>
          <p:nvPr>
            <a:videoFile r:link="rId1"/>
          </p:nvPr>
        </p:nvPicPr>
        <p:blipFill>
          <a:blip r:embed="rId4"/>
          <a:stretch>
            <a:fillRect/>
          </a:stretch>
        </p:blipFill>
        <p:spPr>
          <a:xfrm>
            <a:off x="762000" y="571500"/>
            <a:ext cx="16184071" cy="914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19817" y="4524638"/>
            <a:ext cx="7284146" cy="4893726"/>
            <a:chOff x="0" y="-38100"/>
            <a:chExt cx="1661469" cy="1046046"/>
          </a:xfrm>
        </p:grpSpPr>
        <p:sp>
          <p:nvSpPr>
            <p:cNvPr id="3" name="Freeform 3"/>
            <p:cNvSpPr/>
            <p:nvPr/>
          </p:nvSpPr>
          <p:spPr>
            <a:xfrm>
              <a:off x="0" y="0"/>
              <a:ext cx="1661469" cy="1007946"/>
            </a:xfrm>
            <a:custGeom>
              <a:avLst/>
              <a:gdLst/>
              <a:ahLst/>
              <a:cxnLst/>
              <a:rect l="l" t="t" r="r" b="b"/>
              <a:pathLst>
                <a:path w="1661469" h="1007946">
                  <a:moveTo>
                    <a:pt x="0" y="0"/>
                  </a:moveTo>
                  <a:lnTo>
                    <a:pt x="1661469" y="0"/>
                  </a:lnTo>
                  <a:lnTo>
                    <a:pt x="1661469" y="1007946"/>
                  </a:lnTo>
                  <a:lnTo>
                    <a:pt x="0" y="1007946"/>
                  </a:lnTo>
                  <a:close/>
                </a:path>
              </a:pathLst>
            </a:custGeom>
            <a:solidFill>
              <a:srgbClr val="002B7F"/>
            </a:solidFill>
          </p:spPr>
          <p:txBody>
            <a:bodyPr/>
            <a:lstStyle/>
            <a:p>
              <a:endParaRPr lang="en-US"/>
            </a:p>
          </p:txBody>
        </p:sp>
        <p:sp>
          <p:nvSpPr>
            <p:cNvPr id="4" name="TextBox 4"/>
            <p:cNvSpPr txBox="1"/>
            <p:nvPr/>
          </p:nvSpPr>
          <p:spPr>
            <a:xfrm>
              <a:off x="0" y="-38100"/>
              <a:ext cx="1661469" cy="1046046"/>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9839023" y="4853340"/>
            <a:ext cx="7073898" cy="4462272"/>
          </a:xfrm>
          <a:custGeom>
            <a:avLst/>
            <a:gdLst/>
            <a:ahLst/>
            <a:cxnLst/>
            <a:rect l="l" t="t" r="r" b="b"/>
            <a:pathLst>
              <a:path w="6126304" h="3621542">
                <a:moveTo>
                  <a:pt x="0" y="0"/>
                </a:moveTo>
                <a:lnTo>
                  <a:pt x="6126304" y="0"/>
                </a:lnTo>
                <a:lnTo>
                  <a:pt x="6126304" y="3621543"/>
                </a:lnTo>
                <a:lnTo>
                  <a:pt x="0" y="3621543"/>
                </a:lnTo>
                <a:lnTo>
                  <a:pt x="0" y="0"/>
                </a:lnTo>
                <a:close/>
              </a:path>
            </a:pathLst>
          </a:custGeom>
          <a:blipFill>
            <a:blip r:embed="rId3"/>
            <a:stretch>
              <a:fillRect t="-1531" b="-1531"/>
            </a:stretch>
          </a:blipFill>
        </p:spPr>
        <p:txBody>
          <a:bodyPr/>
          <a:lstStyle/>
          <a:p>
            <a:endParaRPr lang="en-US"/>
          </a:p>
        </p:txBody>
      </p:sp>
      <p:sp>
        <p:nvSpPr>
          <p:cNvPr id="6" name="TextBox 6"/>
          <p:cNvSpPr txBox="1"/>
          <p:nvPr/>
        </p:nvSpPr>
        <p:spPr>
          <a:xfrm>
            <a:off x="1028700" y="752475"/>
            <a:ext cx="12230100" cy="1162691"/>
          </a:xfrm>
          <a:prstGeom prst="rect">
            <a:avLst/>
          </a:prstGeom>
        </p:spPr>
        <p:txBody>
          <a:bodyPr wrap="square"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Compliant Images/Graphics</a:t>
            </a:r>
          </a:p>
        </p:txBody>
      </p:sp>
      <p:sp>
        <p:nvSpPr>
          <p:cNvPr id="7" name="TextBox 7"/>
          <p:cNvSpPr txBox="1"/>
          <p:nvPr/>
        </p:nvSpPr>
        <p:spPr>
          <a:xfrm>
            <a:off x="1028700" y="2405518"/>
            <a:ext cx="10401300" cy="1576265"/>
          </a:xfrm>
          <a:prstGeom prst="rect">
            <a:avLst/>
          </a:prstGeom>
        </p:spPr>
        <p:txBody>
          <a:bodyPr wrap="square" lIns="0" tIns="0" rIns="0" bIns="0" rtlCol="0" anchor="t">
            <a:spAutoFit/>
          </a:bodyPr>
          <a:lstStyle/>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Avoid text on images</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Avoid GIFs</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Ensure color contrast is compliant</a:t>
            </a:r>
          </a:p>
        </p:txBody>
      </p:sp>
      <p:pic>
        <p:nvPicPr>
          <p:cNvPr id="11" name="Picture 10" descr="A field of grass with text overlay&#10;&#10;Description automatically generated">
            <a:extLst>
              <a:ext uri="{FF2B5EF4-FFF2-40B4-BE49-F238E27FC236}">
                <a16:creationId xmlns:a16="http://schemas.microsoft.com/office/drawing/2014/main" id="{05F978A3-3396-8743-5444-9159A6738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4472135"/>
            <a:ext cx="5975123" cy="500893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990600" y="952500"/>
            <a:ext cx="7662219" cy="1364690"/>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Compliant Video</a:t>
            </a:r>
          </a:p>
        </p:txBody>
      </p:sp>
      <p:sp>
        <p:nvSpPr>
          <p:cNvPr id="9" name="TextBox 9"/>
          <p:cNvSpPr txBox="1"/>
          <p:nvPr/>
        </p:nvSpPr>
        <p:spPr>
          <a:xfrm>
            <a:off x="685800" y="2317190"/>
            <a:ext cx="15697200" cy="1576265"/>
          </a:xfrm>
          <a:prstGeom prst="rect">
            <a:avLst/>
          </a:prstGeom>
        </p:spPr>
        <p:txBody>
          <a:bodyPr wrap="square" lIns="0" tIns="0" rIns="0" bIns="0" rtlCol="0" anchor="t">
            <a:spAutoFit/>
          </a:bodyPr>
          <a:lstStyle/>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Remove any flashing content or effects</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Provide captions for the video</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Ensure captions are readable/have correct color contrast</a:t>
            </a:r>
          </a:p>
        </p:txBody>
      </p:sp>
      <p:pic>
        <p:nvPicPr>
          <p:cNvPr id="3" name="Picture 2">
            <a:extLst>
              <a:ext uri="{FF2B5EF4-FFF2-40B4-BE49-F238E27FC236}">
                <a16:creationId xmlns:a16="http://schemas.microsoft.com/office/drawing/2014/main" id="{C365BBAA-0849-D4A5-6341-A91C5D453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38" y="4326249"/>
            <a:ext cx="7343067" cy="5022905"/>
          </a:xfrm>
          <a:prstGeom prst="rect">
            <a:avLst/>
          </a:prstGeom>
        </p:spPr>
      </p:pic>
      <p:pic>
        <p:nvPicPr>
          <p:cNvPr id="5" name="Picture 4">
            <a:extLst>
              <a:ext uri="{FF2B5EF4-FFF2-40B4-BE49-F238E27FC236}">
                <a16:creationId xmlns:a16="http://schemas.microsoft.com/office/drawing/2014/main" id="{E905A616-69A7-B7BB-2242-AE8C74E2A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997" y="4299872"/>
            <a:ext cx="9216750" cy="5049282"/>
          </a:xfrm>
          <a:prstGeom prst="rect">
            <a:avLst/>
          </a:prstGeom>
        </p:spPr>
      </p:pic>
    </p:spTree>
    <p:extLst>
      <p:ext uri="{BB962C8B-B14F-4D97-AF65-F5344CB8AC3E}">
        <p14:creationId xmlns:p14="http://schemas.microsoft.com/office/powerpoint/2010/main" val="234691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cial Media- Compliance for Public Entities (1)">
            <a:hlinkClick r:id="" action="ppaction://media"/>
            <a:extLst>
              <a:ext uri="{FF2B5EF4-FFF2-40B4-BE49-F238E27FC236}">
                <a16:creationId xmlns:a16="http://schemas.microsoft.com/office/drawing/2014/main" id="{76F8563E-089E-C8E9-8B84-8E39A5A0F9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0312" y="-765176"/>
            <a:ext cx="21008624" cy="11817351"/>
          </a:xfrm>
          <a:prstGeom prst="rect">
            <a:avLst/>
          </a:prstGeom>
        </p:spPr>
      </p:pic>
    </p:spTree>
    <p:extLst>
      <p:ext uri="{BB962C8B-B14F-4D97-AF65-F5344CB8AC3E}">
        <p14:creationId xmlns:p14="http://schemas.microsoft.com/office/powerpoint/2010/main" val="45874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75596" y="5655472"/>
            <a:ext cx="9583704" cy="3363235"/>
            <a:chOff x="0" y="-38100"/>
            <a:chExt cx="2424682" cy="850900"/>
          </a:xfrm>
        </p:grpSpPr>
        <p:sp>
          <p:nvSpPr>
            <p:cNvPr id="3" name="Freeform 3"/>
            <p:cNvSpPr/>
            <p:nvPr/>
          </p:nvSpPr>
          <p:spPr>
            <a:xfrm>
              <a:off x="0" y="0"/>
              <a:ext cx="2424682" cy="812800"/>
            </a:xfrm>
            <a:custGeom>
              <a:avLst/>
              <a:gdLst/>
              <a:ahLst/>
              <a:cxnLst/>
              <a:rect l="l" t="t" r="r" b="b"/>
              <a:pathLst>
                <a:path w="2424682" h="812800">
                  <a:moveTo>
                    <a:pt x="0" y="0"/>
                  </a:moveTo>
                  <a:lnTo>
                    <a:pt x="2424682" y="0"/>
                  </a:lnTo>
                  <a:lnTo>
                    <a:pt x="2424682" y="812800"/>
                  </a:lnTo>
                  <a:lnTo>
                    <a:pt x="0" y="812800"/>
                  </a:lnTo>
                  <a:close/>
                </a:path>
              </a:pathLst>
            </a:custGeom>
            <a:solidFill>
              <a:srgbClr val="01A9E7"/>
            </a:solidFill>
          </p:spPr>
          <p:txBody>
            <a:bodyPr/>
            <a:lstStyle/>
            <a:p>
              <a:endParaRPr lang="en-US"/>
            </a:p>
          </p:txBody>
        </p:sp>
        <p:sp>
          <p:nvSpPr>
            <p:cNvPr id="4" name="TextBox 4"/>
            <p:cNvSpPr txBox="1"/>
            <p:nvPr/>
          </p:nvSpPr>
          <p:spPr>
            <a:xfrm>
              <a:off x="0" y="-38100"/>
              <a:ext cx="2424682" cy="850900"/>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7901885" y="5997674"/>
            <a:ext cx="9131127" cy="2829424"/>
          </a:xfrm>
          <a:custGeom>
            <a:avLst/>
            <a:gdLst/>
            <a:ahLst/>
            <a:cxnLst/>
            <a:rect l="l" t="t" r="r" b="b"/>
            <a:pathLst>
              <a:path w="9131127" h="2829424">
                <a:moveTo>
                  <a:pt x="0" y="0"/>
                </a:moveTo>
                <a:lnTo>
                  <a:pt x="9131127" y="0"/>
                </a:lnTo>
                <a:lnTo>
                  <a:pt x="9131127" y="2829424"/>
                </a:lnTo>
                <a:lnTo>
                  <a:pt x="0" y="2829424"/>
                </a:lnTo>
                <a:lnTo>
                  <a:pt x="0" y="0"/>
                </a:lnTo>
                <a:close/>
              </a:path>
            </a:pathLst>
          </a:custGeom>
          <a:blipFill>
            <a:blip r:embed="rId3"/>
            <a:stretch>
              <a:fillRect l="-1043"/>
            </a:stretch>
          </a:blipFill>
        </p:spPr>
        <p:txBody>
          <a:bodyPr/>
          <a:lstStyle/>
          <a:p>
            <a:endParaRPr lang="en-US"/>
          </a:p>
        </p:txBody>
      </p:sp>
      <p:sp>
        <p:nvSpPr>
          <p:cNvPr id="6" name="TextBox 6"/>
          <p:cNvSpPr txBox="1"/>
          <p:nvPr/>
        </p:nvSpPr>
        <p:spPr>
          <a:xfrm>
            <a:off x="1028700" y="752475"/>
            <a:ext cx="8277579" cy="1364690"/>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Compliant Captions</a:t>
            </a:r>
          </a:p>
        </p:txBody>
      </p:sp>
      <p:sp>
        <p:nvSpPr>
          <p:cNvPr id="7" name="TextBox 7"/>
          <p:cNvSpPr txBox="1"/>
          <p:nvPr/>
        </p:nvSpPr>
        <p:spPr>
          <a:xfrm>
            <a:off x="1028700" y="6762538"/>
            <a:ext cx="6446253" cy="1047750"/>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Use only if necessary</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Shorten link if able</a:t>
            </a:r>
          </a:p>
        </p:txBody>
      </p:sp>
      <p:sp>
        <p:nvSpPr>
          <p:cNvPr id="8" name="TextBox 8"/>
          <p:cNvSpPr txBox="1"/>
          <p:nvPr/>
        </p:nvSpPr>
        <p:spPr>
          <a:xfrm>
            <a:off x="1028700" y="2219537"/>
            <a:ext cx="3947616" cy="1261110"/>
          </a:xfrm>
          <a:prstGeom prst="rect">
            <a:avLst/>
          </a:prstGeom>
        </p:spPr>
        <p:txBody>
          <a:bodyPr lIns="0" tIns="0" rIns="0" bIns="0" rtlCol="0" anchor="t">
            <a:spAutoFit/>
          </a:bodyPr>
          <a:lstStyle/>
          <a:p>
            <a:pPr algn="l">
              <a:lnSpc>
                <a:spcPts val="9239"/>
              </a:lnSpc>
              <a:spcBef>
                <a:spcPct val="0"/>
              </a:spcBef>
            </a:pPr>
            <a:r>
              <a:rPr lang="en-US" sz="6599">
                <a:solidFill>
                  <a:srgbClr val="242D64"/>
                </a:solidFill>
                <a:latin typeface="Impact"/>
                <a:ea typeface="Impact"/>
                <a:cs typeface="Impact"/>
                <a:sym typeface="Impact"/>
              </a:rPr>
              <a:t>Text/Fonts</a:t>
            </a:r>
          </a:p>
        </p:txBody>
      </p:sp>
      <p:sp>
        <p:nvSpPr>
          <p:cNvPr id="9" name="TextBox 9"/>
          <p:cNvSpPr txBox="1"/>
          <p:nvPr/>
        </p:nvSpPr>
        <p:spPr>
          <a:xfrm>
            <a:off x="1028699" y="3423497"/>
            <a:ext cx="13670973" cy="1581150"/>
          </a:xfrm>
          <a:prstGeom prst="rect">
            <a:avLst/>
          </a:prstGeom>
        </p:spPr>
        <p:txBody>
          <a:bodyPr wrap="square" lIns="0" tIns="0" rIns="0" bIns="0" rtlCol="0" anchor="t">
            <a:spAutoFit/>
          </a:bodyPr>
          <a:lstStyle/>
          <a:p>
            <a:pPr marL="647700" lvl="1" indent="-323850" algn="l">
              <a:lnSpc>
                <a:spcPts val="4200"/>
              </a:lnSpc>
              <a:buFont typeface="Arial"/>
              <a:buChar char="•"/>
            </a:pPr>
            <a:r>
              <a:rPr lang="en-US" sz="3000" dirty="0">
                <a:solidFill>
                  <a:srgbClr val="242D64"/>
                </a:solidFill>
                <a:latin typeface="Montserrat"/>
                <a:ea typeface="Montserrat"/>
                <a:cs typeface="Montserrat"/>
                <a:sym typeface="Montserrat"/>
              </a:rPr>
              <a:t>Avoid unnecessary abbreviation, symbols, special characters</a:t>
            </a:r>
          </a:p>
          <a:p>
            <a:pPr marL="647700" lvl="1" indent="-323850" algn="l">
              <a:lnSpc>
                <a:spcPts val="4200"/>
              </a:lnSpc>
              <a:buFont typeface="Arial"/>
              <a:buChar char="•"/>
            </a:pPr>
            <a:r>
              <a:rPr lang="en-US" sz="3000" dirty="0">
                <a:solidFill>
                  <a:srgbClr val="242D64"/>
                </a:solidFill>
                <a:latin typeface="Montserrat"/>
                <a:ea typeface="Montserrat"/>
                <a:cs typeface="Montserrat"/>
                <a:sym typeface="Montserrat"/>
              </a:rPr>
              <a:t>Avoid all caps</a:t>
            </a:r>
          </a:p>
          <a:p>
            <a:pPr marL="647700" lvl="1" indent="-323850" algn="l">
              <a:lnSpc>
                <a:spcPts val="4200"/>
              </a:lnSpc>
              <a:buFont typeface="Arial"/>
              <a:buChar char="•"/>
            </a:pPr>
            <a:r>
              <a:rPr lang="en-US" sz="3000" dirty="0">
                <a:solidFill>
                  <a:srgbClr val="242D64"/>
                </a:solidFill>
                <a:latin typeface="Montserrat"/>
                <a:ea typeface="Montserrat"/>
                <a:cs typeface="Montserrat"/>
                <a:sym typeface="Montserrat"/>
              </a:rPr>
              <a:t>Avoid custom fonts</a:t>
            </a:r>
          </a:p>
        </p:txBody>
      </p:sp>
      <p:sp>
        <p:nvSpPr>
          <p:cNvPr id="10" name="TextBox 10"/>
          <p:cNvSpPr txBox="1"/>
          <p:nvPr/>
        </p:nvSpPr>
        <p:spPr>
          <a:xfrm>
            <a:off x="1028700" y="5548890"/>
            <a:ext cx="2565401" cy="1261110"/>
          </a:xfrm>
          <a:prstGeom prst="rect">
            <a:avLst/>
          </a:prstGeom>
        </p:spPr>
        <p:txBody>
          <a:bodyPr lIns="0" tIns="0" rIns="0" bIns="0" rtlCol="0" anchor="t">
            <a:spAutoFit/>
          </a:bodyPr>
          <a:lstStyle/>
          <a:p>
            <a:pPr algn="l">
              <a:lnSpc>
                <a:spcPts val="9240"/>
              </a:lnSpc>
              <a:spcBef>
                <a:spcPct val="0"/>
              </a:spcBef>
            </a:pPr>
            <a:r>
              <a:rPr lang="en-US" sz="6600">
                <a:solidFill>
                  <a:srgbClr val="242D64"/>
                </a:solidFill>
                <a:latin typeface="Impact"/>
                <a:ea typeface="Impact"/>
                <a:cs typeface="Impact"/>
                <a:sym typeface="Impact"/>
              </a:rPr>
              <a:t>Links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60443" y="2966307"/>
            <a:ext cx="7830754" cy="1873395"/>
          </a:xfrm>
          <a:custGeom>
            <a:avLst/>
            <a:gdLst/>
            <a:ahLst/>
            <a:cxnLst/>
            <a:rect l="l" t="t" r="r" b="b"/>
            <a:pathLst>
              <a:path w="7830754" h="1873395">
                <a:moveTo>
                  <a:pt x="0" y="0"/>
                </a:moveTo>
                <a:lnTo>
                  <a:pt x="7830754" y="0"/>
                </a:lnTo>
                <a:lnTo>
                  <a:pt x="7830754" y="1873395"/>
                </a:lnTo>
                <a:lnTo>
                  <a:pt x="0" y="1873395"/>
                </a:lnTo>
                <a:lnTo>
                  <a:pt x="0" y="0"/>
                </a:lnTo>
                <a:close/>
              </a:path>
            </a:pathLst>
          </a:custGeom>
          <a:blipFill>
            <a:blip r:embed="rId3"/>
            <a:stretch>
              <a:fillRect t="-70430" r="-25312" b="-90162"/>
            </a:stretch>
          </a:blipFill>
        </p:spPr>
        <p:txBody>
          <a:bodyPr/>
          <a:lstStyle/>
          <a:p>
            <a:endParaRPr lang="en-US"/>
          </a:p>
        </p:txBody>
      </p:sp>
      <p:sp>
        <p:nvSpPr>
          <p:cNvPr id="3" name="TextBox 3"/>
          <p:cNvSpPr txBox="1"/>
          <p:nvPr/>
        </p:nvSpPr>
        <p:spPr>
          <a:xfrm>
            <a:off x="1028700" y="3676205"/>
            <a:ext cx="9351333" cy="1047750"/>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Avoid emojis</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No emojis mid-sentence</a:t>
            </a:r>
          </a:p>
        </p:txBody>
      </p:sp>
      <p:sp>
        <p:nvSpPr>
          <p:cNvPr id="4" name="TextBox 4"/>
          <p:cNvSpPr txBox="1"/>
          <p:nvPr/>
        </p:nvSpPr>
        <p:spPr>
          <a:xfrm>
            <a:off x="1028700" y="6728656"/>
            <a:ext cx="14603345" cy="2114550"/>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Limit hashtag use</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Use them at the end of posts</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Use Camel Case if using hashtag #InlandNorthwestPartners instead of #inlandnorthwestpartners</a:t>
            </a:r>
          </a:p>
        </p:txBody>
      </p:sp>
      <p:sp>
        <p:nvSpPr>
          <p:cNvPr id="5" name="TextBox 5"/>
          <p:cNvSpPr txBox="1"/>
          <p:nvPr/>
        </p:nvSpPr>
        <p:spPr>
          <a:xfrm>
            <a:off x="1028700" y="2400121"/>
            <a:ext cx="2822531" cy="1261110"/>
          </a:xfrm>
          <a:prstGeom prst="rect">
            <a:avLst/>
          </a:prstGeom>
        </p:spPr>
        <p:txBody>
          <a:bodyPr lIns="0" tIns="0" rIns="0" bIns="0" rtlCol="0" anchor="t">
            <a:spAutoFit/>
          </a:bodyPr>
          <a:lstStyle/>
          <a:p>
            <a:pPr algn="l">
              <a:lnSpc>
                <a:spcPts val="9240"/>
              </a:lnSpc>
              <a:spcBef>
                <a:spcPct val="0"/>
              </a:spcBef>
            </a:pPr>
            <a:r>
              <a:rPr lang="en-US" sz="6600">
                <a:solidFill>
                  <a:srgbClr val="242D64"/>
                </a:solidFill>
                <a:latin typeface="Impact"/>
                <a:ea typeface="Impact"/>
                <a:cs typeface="Impact"/>
                <a:sym typeface="Impact"/>
              </a:rPr>
              <a:t>Emojis</a:t>
            </a:r>
          </a:p>
        </p:txBody>
      </p:sp>
      <p:sp>
        <p:nvSpPr>
          <p:cNvPr id="6" name="TextBox 6"/>
          <p:cNvSpPr txBox="1"/>
          <p:nvPr/>
        </p:nvSpPr>
        <p:spPr>
          <a:xfrm>
            <a:off x="1028700" y="5448496"/>
            <a:ext cx="4848101" cy="1261110"/>
          </a:xfrm>
          <a:prstGeom prst="rect">
            <a:avLst/>
          </a:prstGeom>
        </p:spPr>
        <p:txBody>
          <a:bodyPr lIns="0" tIns="0" rIns="0" bIns="0" rtlCol="0" anchor="t">
            <a:spAutoFit/>
          </a:bodyPr>
          <a:lstStyle/>
          <a:p>
            <a:pPr algn="l">
              <a:lnSpc>
                <a:spcPts val="9240"/>
              </a:lnSpc>
              <a:spcBef>
                <a:spcPct val="0"/>
              </a:spcBef>
            </a:pPr>
            <a:r>
              <a:rPr lang="en-US" sz="6600">
                <a:solidFill>
                  <a:srgbClr val="242D64"/>
                </a:solidFill>
                <a:latin typeface="Impact"/>
                <a:ea typeface="Impact"/>
                <a:cs typeface="Impact"/>
                <a:sym typeface="Impact"/>
              </a:rPr>
              <a:t>Hashtags</a:t>
            </a:r>
          </a:p>
        </p:txBody>
      </p:sp>
      <p:sp>
        <p:nvSpPr>
          <p:cNvPr id="7" name="TextBox 7"/>
          <p:cNvSpPr txBox="1"/>
          <p:nvPr/>
        </p:nvSpPr>
        <p:spPr>
          <a:xfrm>
            <a:off x="1028700" y="752475"/>
            <a:ext cx="8277579" cy="1364690"/>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Compliant Captions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853753"/>
            <a:ext cx="9970376" cy="1364690"/>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Alternative Text</a:t>
            </a:r>
          </a:p>
        </p:txBody>
      </p:sp>
      <p:sp>
        <p:nvSpPr>
          <p:cNvPr id="3" name="TextBox 3"/>
          <p:cNvSpPr txBox="1"/>
          <p:nvPr/>
        </p:nvSpPr>
        <p:spPr>
          <a:xfrm>
            <a:off x="1028700" y="2405518"/>
            <a:ext cx="15998144" cy="1581150"/>
          </a:xfrm>
          <a:prstGeom prst="rect">
            <a:avLst/>
          </a:prstGeom>
        </p:spPr>
        <p:txBody>
          <a:bodyPr lIns="0" tIns="0" rIns="0" bIns="0" rtlCol="0" anchor="t">
            <a:spAutoFit/>
          </a:bodyPr>
          <a:lstStyle/>
          <a:p>
            <a:pPr algn="l">
              <a:lnSpc>
                <a:spcPts val="4200"/>
              </a:lnSpc>
              <a:spcBef>
                <a:spcPct val="0"/>
              </a:spcBef>
            </a:pPr>
            <a:r>
              <a:rPr lang="en-US" sz="3000">
                <a:solidFill>
                  <a:srgbClr val="242D64"/>
                </a:solidFill>
                <a:latin typeface="Montserrat"/>
                <a:ea typeface="Montserrat"/>
                <a:cs typeface="Montserrat"/>
                <a:sym typeface="Montserrat"/>
              </a:rPr>
              <a:t>Alternative text, or alt text, is descriptive text that conveys the meaning of an image in digital content. It’s designed to make visual content accessible to people with vision disabilities.</a:t>
            </a:r>
          </a:p>
        </p:txBody>
      </p:sp>
      <p:sp>
        <p:nvSpPr>
          <p:cNvPr id="4" name="TextBox 4"/>
          <p:cNvSpPr txBox="1"/>
          <p:nvPr/>
        </p:nvSpPr>
        <p:spPr>
          <a:xfrm>
            <a:off x="1173384" y="5912975"/>
            <a:ext cx="11097896" cy="3181350"/>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1-2 sentences</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Consider key elements of the image</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Don’t include “image of” or “picture of”</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Do include if it’s a logo, illustration, painting, or cartoon</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Don’t duplicate text that’s in the caption</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End the alt text sentence with a period</a:t>
            </a:r>
          </a:p>
        </p:txBody>
      </p:sp>
      <p:sp>
        <p:nvSpPr>
          <p:cNvPr id="5" name="TextBox 5"/>
          <p:cNvSpPr txBox="1"/>
          <p:nvPr/>
        </p:nvSpPr>
        <p:spPr>
          <a:xfrm>
            <a:off x="1028700" y="4507495"/>
            <a:ext cx="9970376" cy="1364690"/>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Alternative Text 101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8D79C91B-0C39-C379-69E4-317F6B42885C}"/>
              </a:ext>
            </a:extLst>
          </p:cNvPr>
          <p:cNvSpPr txBox="1"/>
          <p:nvPr/>
        </p:nvSpPr>
        <p:spPr>
          <a:xfrm>
            <a:off x="990600" y="278269"/>
            <a:ext cx="17030700" cy="1162691"/>
          </a:xfrm>
          <a:prstGeom prst="rect">
            <a:avLst/>
          </a:prstGeom>
        </p:spPr>
        <p:txBody>
          <a:bodyPr wrap="square"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How to Add Alternative Text- Instagram</a:t>
            </a:r>
          </a:p>
        </p:txBody>
      </p:sp>
      <p:pic>
        <p:nvPicPr>
          <p:cNvPr id="4" name="Picture 3">
            <a:extLst>
              <a:ext uri="{FF2B5EF4-FFF2-40B4-BE49-F238E27FC236}">
                <a16:creationId xmlns:a16="http://schemas.microsoft.com/office/drawing/2014/main" id="{3B73419D-7D86-848D-B64B-7239B9064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090" y="1683240"/>
            <a:ext cx="3870081" cy="8260036"/>
          </a:xfrm>
          <a:prstGeom prst="rect">
            <a:avLst/>
          </a:prstGeom>
        </p:spPr>
      </p:pic>
      <p:pic>
        <p:nvPicPr>
          <p:cNvPr id="6" name="Picture 5">
            <a:extLst>
              <a:ext uri="{FF2B5EF4-FFF2-40B4-BE49-F238E27FC236}">
                <a16:creationId xmlns:a16="http://schemas.microsoft.com/office/drawing/2014/main" id="{93429754-2D69-8CD4-1DAE-5B9AF7081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8200" y="1683240"/>
            <a:ext cx="3870081" cy="8304976"/>
          </a:xfrm>
          <a:prstGeom prst="rect">
            <a:avLst/>
          </a:prstGeom>
        </p:spPr>
      </p:pic>
      <p:pic>
        <p:nvPicPr>
          <p:cNvPr id="8" name="Picture 7">
            <a:extLst>
              <a:ext uri="{FF2B5EF4-FFF2-40B4-BE49-F238E27FC236}">
                <a16:creationId xmlns:a16="http://schemas.microsoft.com/office/drawing/2014/main" id="{625B5C33-C6F7-4650-B7D9-28E689A38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981" y="1683240"/>
            <a:ext cx="3870081" cy="8304976"/>
          </a:xfrm>
          <a:prstGeom prst="rect">
            <a:avLst/>
          </a:prstGeom>
        </p:spPr>
      </p:pic>
    </p:spTree>
    <p:extLst>
      <p:ext uri="{BB962C8B-B14F-4D97-AF65-F5344CB8AC3E}">
        <p14:creationId xmlns:p14="http://schemas.microsoft.com/office/powerpoint/2010/main" val="399237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079DD3-680E-5E3C-73CE-6DAD1F618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90967"/>
            <a:ext cx="3733800" cy="8117764"/>
          </a:xfrm>
          <a:prstGeom prst="rect">
            <a:avLst/>
          </a:prstGeom>
        </p:spPr>
      </p:pic>
      <p:pic>
        <p:nvPicPr>
          <p:cNvPr id="9" name="Picture 8">
            <a:extLst>
              <a:ext uri="{FF2B5EF4-FFF2-40B4-BE49-F238E27FC236}">
                <a16:creationId xmlns:a16="http://schemas.microsoft.com/office/drawing/2014/main" id="{8FC937EE-D3C0-DC78-EDEC-1D5554DCD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890966"/>
            <a:ext cx="3733800" cy="8117764"/>
          </a:xfrm>
          <a:prstGeom prst="rect">
            <a:avLst/>
          </a:prstGeom>
        </p:spPr>
      </p:pic>
      <p:sp>
        <p:nvSpPr>
          <p:cNvPr id="12" name="TextBox 2">
            <a:extLst>
              <a:ext uri="{FF2B5EF4-FFF2-40B4-BE49-F238E27FC236}">
                <a16:creationId xmlns:a16="http://schemas.microsoft.com/office/drawing/2014/main" id="{B6A387B3-C0C9-A3F8-7DFB-839ADCCA260F}"/>
              </a:ext>
            </a:extLst>
          </p:cNvPr>
          <p:cNvSpPr txBox="1"/>
          <p:nvPr/>
        </p:nvSpPr>
        <p:spPr>
          <a:xfrm>
            <a:off x="990600" y="278269"/>
            <a:ext cx="17030700" cy="1162691"/>
          </a:xfrm>
          <a:prstGeom prst="rect">
            <a:avLst/>
          </a:prstGeom>
        </p:spPr>
        <p:txBody>
          <a:bodyPr wrap="square"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How to Add Alternative Text- LinkedIn</a:t>
            </a:r>
          </a:p>
        </p:txBody>
      </p:sp>
    </p:spTree>
    <p:extLst>
      <p:ext uri="{BB962C8B-B14F-4D97-AF65-F5344CB8AC3E}">
        <p14:creationId xmlns:p14="http://schemas.microsoft.com/office/powerpoint/2010/main" val="3164456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073E36D-E104-6B40-8F05-477CF477B96F}"/>
              </a:ext>
            </a:extLst>
          </p:cNvPr>
          <p:cNvSpPr txBox="1"/>
          <p:nvPr/>
        </p:nvSpPr>
        <p:spPr>
          <a:xfrm>
            <a:off x="990600" y="278269"/>
            <a:ext cx="17030700" cy="1162691"/>
          </a:xfrm>
          <a:prstGeom prst="rect">
            <a:avLst/>
          </a:prstGeom>
        </p:spPr>
        <p:txBody>
          <a:bodyPr wrap="square"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How to Add Alternative Text- Facebook</a:t>
            </a:r>
          </a:p>
        </p:txBody>
      </p:sp>
      <p:pic>
        <p:nvPicPr>
          <p:cNvPr id="4" name="Picture 3">
            <a:extLst>
              <a:ext uri="{FF2B5EF4-FFF2-40B4-BE49-F238E27FC236}">
                <a16:creationId xmlns:a16="http://schemas.microsoft.com/office/drawing/2014/main" id="{6DFDF2FC-60BB-678B-D537-5244557A6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6558" y="2007577"/>
            <a:ext cx="3375441" cy="7338645"/>
          </a:xfrm>
          <a:prstGeom prst="rect">
            <a:avLst/>
          </a:prstGeom>
        </p:spPr>
      </p:pic>
      <p:pic>
        <p:nvPicPr>
          <p:cNvPr id="6" name="Picture 5">
            <a:extLst>
              <a:ext uri="{FF2B5EF4-FFF2-40B4-BE49-F238E27FC236}">
                <a16:creationId xmlns:a16="http://schemas.microsoft.com/office/drawing/2014/main" id="{5156590B-0F5D-F830-BFC6-7BD0610FC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2007577"/>
            <a:ext cx="3312084" cy="7200900"/>
          </a:xfrm>
          <a:prstGeom prst="rect">
            <a:avLst/>
          </a:prstGeom>
        </p:spPr>
      </p:pic>
      <p:pic>
        <p:nvPicPr>
          <p:cNvPr id="8" name="Picture 7">
            <a:extLst>
              <a:ext uri="{FF2B5EF4-FFF2-40B4-BE49-F238E27FC236}">
                <a16:creationId xmlns:a16="http://schemas.microsoft.com/office/drawing/2014/main" id="{AC98DFC9-9EC9-2F4F-7901-8CD19F5AA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3879" y="2007578"/>
            <a:ext cx="3312084" cy="7200899"/>
          </a:xfrm>
          <a:prstGeom prst="rect">
            <a:avLst/>
          </a:prstGeom>
        </p:spPr>
      </p:pic>
    </p:spTree>
    <p:extLst>
      <p:ext uri="{BB962C8B-B14F-4D97-AF65-F5344CB8AC3E}">
        <p14:creationId xmlns:p14="http://schemas.microsoft.com/office/powerpoint/2010/main" val="1898565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193407"/>
            <a:ext cx="9424809" cy="4248150"/>
          </a:xfrm>
          <a:prstGeom prst="rect">
            <a:avLst/>
          </a:prstGeom>
        </p:spPr>
        <p:txBody>
          <a:bodyPr lIns="0" tIns="0" rIns="0" bIns="0" rtlCol="0" anchor="t">
            <a:spAutoFit/>
          </a:bodyPr>
          <a:lstStyle/>
          <a:p>
            <a:pPr algn="l">
              <a:lnSpc>
                <a:spcPts val="4200"/>
              </a:lnSpc>
              <a:spcBef>
                <a:spcPct val="0"/>
              </a:spcBef>
            </a:pPr>
            <a:r>
              <a:rPr lang="en-US" sz="3000">
                <a:solidFill>
                  <a:srgbClr val="242D64"/>
                </a:solidFill>
                <a:latin typeface="Montserrat"/>
                <a:ea typeface="Montserrat"/>
                <a:cs typeface="Montserrat"/>
                <a:sym typeface="Montserrat"/>
              </a:rPr>
              <a:t>"Public record" includes </a:t>
            </a:r>
            <a:r>
              <a:rPr lang="en-US" sz="3000" b="1">
                <a:solidFill>
                  <a:srgbClr val="242D64"/>
                </a:solidFill>
                <a:latin typeface="Montserrat Bold"/>
                <a:ea typeface="Montserrat Bold"/>
                <a:cs typeface="Montserrat Bold"/>
                <a:sym typeface="Montserrat Bold"/>
              </a:rPr>
              <a:t>any writing</a:t>
            </a:r>
            <a:r>
              <a:rPr lang="en-US" sz="3000">
                <a:solidFill>
                  <a:srgbClr val="242D64"/>
                </a:solidFill>
                <a:latin typeface="Montserrat"/>
                <a:ea typeface="Montserrat"/>
                <a:cs typeface="Montserrat"/>
                <a:sym typeface="Montserrat"/>
              </a:rPr>
              <a:t> containing information relating to the </a:t>
            </a:r>
            <a:r>
              <a:rPr lang="en-US" sz="3000" b="1">
                <a:solidFill>
                  <a:srgbClr val="242D64"/>
                </a:solidFill>
                <a:latin typeface="Montserrat Bold"/>
                <a:ea typeface="Montserrat Bold"/>
                <a:cs typeface="Montserrat Bold"/>
                <a:sym typeface="Montserrat Bold"/>
              </a:rPr>
              <a:t>conduct of government</a:t>
            </a:r>
            <a:r>
              <a:rPr lang="en-US" sz="3000">
                <a:solidFill>
                  <a:srgbClr val="242D64"/>
                </a:solidFill>
                <a:latin typeface="Montserrat"/>
                <a:ea typeface="Montserrat"/>
                <a:cs typeface="Montserrat"/>
                <a:sym typeface="Montserrat"/>
              </a:rPr>
              <a:t> or the performance of any governmental or proprietary </a:t>
            </a:r>
            <a:r>
              <a:rPr lang="en-US" sz="3000" b="1">
                <a:solidFill>
                  <a:srgbClr val="242D64"/>
                </a:solidFill>
                <a:latin typeface="Montserrat Bold"/>
                <a:ea typeface="Montserrat Bold"/>
                <a:cs typeface="Montserrat Bold"/>
                <a:sym typeface="Montserrat Bold"/>
              </a:rPr>
              <a:t>function prepared, owned, used, or retained</a:t>
            </a:r>
            <a:r>
              <a:rPr lang="en-US" sz="3000">
                <a:solidFill>
                  <a:srgbClr val="242D64"/>
                </a:solidFill>
                <a:latin typeface="Montserrat"/>
                <a:ea typeface="Montserrat"/>
                <a:cs typeface="Montserrat"/>
                <a:sym typeface="Montserrat"/>
              </a:rPr>
              <a:t> by any state or local agency </a:t>
            </a:r>
            <a:r>
              <a:rPr lang="en-US" sz="3000" b="1">
                <a:solidFill>
                  <a:srgbClr val="242D64"/>
                </a:solidFill>
                <a:latin typeface="Montserrat Bold"/>
                <a:ea typeface="Montserrat Bold"/>
                <a:cs typeface="Montserrat Bold"/>
                <a:sym typeface="Montserrat Bold"/>
              </a:rPr>
              <a:t>regardless of physical form or characteristics</a:t>
            </a:r>
            <a:r>
              <a:rPr lang="en-US" sz="3000">
                <a:solidFill>
                  <a:srgbClr val="242D64"/>
                </a:solidFill>
                <a:latin typeface="Montserrat"/>
                <a:ea typeface="Montserrat"/>
                <a:cs typeface="Montserrat"/>
                <a:sym typeface="Montserrat"/>
              </a:rPr>
              <a:t>. - RCW 42.56.010</a:t>
            </a:r>
          </a:p>
          <a:p>
            <a:pPr algn="l">
              <a:lnSpc>
                <a:spcPts val="4200"/>
              </a:lnSpc>
              <a:spcBef>
                <a:spcPct val="0"/>
              </a:spcBef>
            </a:pPr>
            <a:endParaRPr lang="en-US" sz="3000">
              <a:solidFill>
                <a:srgbClr val="242D64"/>
              </a:solidFill>
              <a:latin typeface="Montserrat"/>
              <a:ea typeface="Montserrat"/>
              <a:cs typeface="Montserrat"/>
              <a:sym typeface="Montserrat"/>
            </a:endParaRPr>
          </a:p>
        </p:txBody>
      </p:sp>
      <p:sp>
        <p:nvSpPr>
          <p:cNvPr id="3" name="Freeform 3"/>
          <p:cNvSpPr/>
          <p:nvPr/>
        </p:nvSpPr>
        <p:spPr>
          <a:xfrm>
            <a:off x="12316348" y="2891621"/>
            <a:ext cx="5244125" cy="5198239"/>
          </a:xfrm>
          <a:custGeom>
            <a:avLst/>
            <a:gdLst/>
            <a:ahLst/>
            <a:cxnLst/>
            <a:rect l="l" t="t" r="r" b="b"/>
            <a:pathLst>
              <a:path w="5244125" h="5198239">
                <a:moveTo>
                  <a:pt x="0" y="0"/>
                </a:moveTo>
                <a:lnTo>
                  <a:pt x="5244124" y="0"/>
                </a:lnTo>
                <a:lnTo>
                  <a:pt x="5244124" y="5198239"/>
                </a:lnTo>
                <a:lnTo>
                  <a:pt x="0" y="519823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28700" y="926095"/>
            <a:ext cx="15880243" cy="1364690"/>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Social Media and Public Records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5517" y="2117165"/>
            <a:ext cx="3289426" cy="2517715"/>
          </a:xfrm>
          <a:custGeom>
            <a:avLst/>
            <a:gdLst/>
            <a:ahLst/>
            <a:cxnLst/>
            <a:rect l="l" t="t" r="r" b="b"/>
            <a:pathLst>
              <a:path w="3289426" h="2517715">
                <a:moveTo>
                  <a:pt x="0" y="0"/>
                </a:moveTo>
                <a:lnTo>
                  <a:pt x="3289426" y="0"/>
                </a:lnTo>
                <a:lnTo>
                  <a:pt x="3289426" y="2517715"/>
                </a:lnTo>
                <a:lnTo>
                  <a:pt x="0" y="2517715"/>
                </a:lnTo>
                <a:lnTo>
                  <a:pt x="0" y="0"/>
                </a:lnTo>
                <a:close/>
              </a:path>
            </a:pathLst>
          </a:custGeom>
          <a:blipFill>
            <a:blip r:embed="rId3"/>
            <a:stretch>
              <a:fillRect t="-29480" r="-15874" b="-21911"/>
            </a:stretch>
          </a:blipFill>
        </p:spPr>
        <p:txBody>
          <a:bodyPr/>
          <a:lstStyle/>
          <a:p>
            <a:endParaRPr lang="en-US"/>
          </a:p>
        </p:txBody>
      </p:sp>
      <p:sp>
        <p:nvSpPr>
          <p:cNvPr id="3" name="Freeform 3"/>
          <p:cNvSpPr/>
          <p:nvPr/>
        </p:nvSpPr>
        <p:spPr>
          <a:xfrm>
            <a:off x="1455517" y="4978891"/>
            <a:ext cx="3289426" cy="2147820"/>
          </a:xfrm>
          <a:custGeom>
            <a:avLst/>
            <a:gdLst/>
            <a:ahLst/>
            <a:cxnLst/>
            <a:rect l="l" t="t" r="r" b="b"/>
            <a:pathLst>
              <a:path w="3289426" h="2147820">
                <a:moveTo>
                  <a:pt x="0" y="0"/>
                </a:moveTo>
                <a:lnTo>
                  <a:pt x="3289426" y="0"/>
                </a:lnTo>
                <a:lnTo>
                  <a:pt x="3289426" y="2147820"/>
                </a:lnTo>
                <a:lnTo>
                  <a:pt x="0" y="2147820"/>
                </a:lnTo>
                <a:lnTo>
                  <a:pt x="0" y="0"/>
                </a:lnTo>
                <a:close/>
              </a:path>
            </a:pathLst>
          </a:custGeom>
          <a:blipFill>
            <a:blip r:embed="rId4"/>
            <a:stretch>
              <a:fillRect l="-1319" t="-12125" r="-29492" b="-21602"/>
            </a:stretch>
          </a:blipFill>
        </p:spPr>
        <p:txBody>
          <a:bodyPr/>
          <a:lstStyle/>
          <a:p>
            <a:endParaRPr lang="en-US"/>
          </a:p>
        </p:txBody>
      </p:sp>
      <p:sp>
        <p:nvSpPr>
          <p:cNvPr id="4" name="Freeform 4"/>
          <p:cNvSpPr/>
          <p:nvPr/>
        </p:nvSpPr>
        <p:spPr>
          <a:xfrm>
            <a:off x="1455517" y="7469611"/>
            <a:ext cx="3289426" cy="1744090"/>
          </a:xfrm>
          <a:custGeom>
            <a:avLst/>
            <a:gdLst/>
            <a:ahLst/>
            <a:cxnLst/>
            <a:rect l="l" t="t" r="r" b="b"/>
            <a:pathLst>
              <a:path w="3289426" h="1744090">
                <a:moveTo>
                  <a:pt x="0" y="0"/>
                </a:moveTo>
                <a:lnTo>
                  <a:pt x="3289426" y="0"/>
                </a:lnTo>
                <a:lnTo>
                  <a:pt x="3289426" y="1744090"/>
                </a:lnTo>
                <a:lnTo>
                  <a:pt x="0" y="1744090"/>
                </a:lnTo>
                <a:lnTo>
                  <a:pt x="0" y="0"/>
                </a:lnTo>
                <a:close/>
              </a:path>
            </a:pathLst>
          </a:custGeom>
          <a:blipFill>
            <a:blip r:embed="rId5"/>
            <a:stretch>
              <a:fillRect b="-5961"/>
            </a:stretch>
          </a:blipFill>
        </p:spPr>
        <p:txBody>
          <a:bodyPr/>
          <a:lstStyle/>
          <a:p>
            <a:endParaRPr lang="en-US"/>
          </a:p>
        </p:txBody>
      </p:sp>
      <p:sp>
        <p:nvSpPr>
          <p:cNvPr id="5" name="TextBox 5"/>
          <p:cNvSpPr txBox="1"/>
          <p:nvPr/>
        </p:nvSpPr>
        <p:spPr>
          <a:xfrm>
            <a:off x="1028700" y="752475"/>
            <a:ext cx="9970376" cy="1364690"/>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Alternative Text</a:t>
            </a:r>
          </a:p>
        </p:txBody>
      </p:sp>
      <p:sp>
        <p:nvSpPr>
          <p:cNvPr id="6" name="TextBox 6"/>
          <p:cNvSpPr txBox="1"/>
          <p:nvPr/>
        </p:nvSpPr>
        <p:spPr>
          <a:xfrm>
            <a:off x="5152181" y="2873498"/>
            <a:ext cx="10677645" cy="727710"/>
          </a:xfrm>
          <a:prstGeom prst="rect">
            <a:avLst/>
          </a:prstGeom>
        </p:spPr>
        <p:txBody>
          <a:bodyPr lIns="0" tIns="0" rIns="0" bIns="0" rtlCol="0" anchor="t">
            <a:spAutoFit/>
          </a:bodyPr>
          <a:lstStyle/>
          <a:p>
            <a:pPr algn="l">
              <a:lnSpc>
                <a:spcPts val="2940"/>
              </a:lnSpc>
              <a:spcBef>
                <a:spcPct val="0"/>
              </a:spcBef>
            </a:pPr>
            <a:r>
              <a:rPr lang="en-US" sz="2100">
                <a:solidFill>
                  <a:srgbClr val="242D64"/>
                </a:solidFill>
                <a:latin typeface="Montserrat"/>
                <a:ea typeface="Montserrat"/>
                <a:cs typeface="Montserrat"/>
                <a:sym typeface="Montserrat"/>
              </a:rPr>
              <a:t>A golden retriever wearing eyeglasses with brown frames, looking slightly to the left with its tongue out.</a:t>
            </a:r>
          </a:p>
        </p:txBody>
      </p:sp>
      <p:sp>
        <p:nvSpPr>
          <p:cNvPr id="7" name="TextBox 7"/>
          <p:cNvSpPr txBox="1"/>
          <p:nvPr/>
        </p:nvSpPr>
        <p:spPr>
          <a:xfrm>
            <a:off x="5152181" y="5484158"/>
            <a:ext cx="11702006" cy="1099185"/>
          </a:xfrm>
          <a:prstGeom prst="rect">
            <a:avLst/>
          </a:prstGeom>
        </p:spPr>
        <p:txBody>
          <a:bodyPr lIns="0" tIns="0" rIns="0" bIns="0" rtlCol="0" anchor="t">
            <a:spAutoFit/>
          </a:bodyPr>
          <a:lstStyle/>
          <a:p>
            <a:pPr algn="l">
              <a:lnSpc>
                <a:spcPts val="2940"/>
              </a:lnSpc>
              <a:spcBef>
                <a:spcPct val="0"/>
              </a:spcBef>
            </a:pPr>
            <a:r>
              <a:rPr lang="en-US" sz="2100">
                <a:solidFill>
                  <a:srgbClr val="242D64"/>
                </a:solidFill>
                <a:latin typeface="Montserrat"/>
                <a:ea typeface="Montserrat"/>
                <a:cs typeface="Montserrat"/>
                <a:sym typeface="Montserrat"/>
              </a:rPr>
              <a:t>A person with white hair wearing oversized sunglasses, a yellow jacket, and colorful beaded necklaces, holding a microphone and singing with their fist raised in the air against an orange background.</a:t>
            </a:r>
          </a:p>
        </p:txBody>
      </p:sp>
      <p:sp>
        <p:nvSpPr>
          <p:cNvPr id="8" name="TextBox 8"/>
          <p:cNvSpPr txBox="1"/>
          <p:nvPr/>
        </p:nvSpPr>
        <p:spPr>
          <a:xfrm>
            <a:off x="5152181" y="7958751"/>
            <a:ext cx="12263634" cy="727710"/>
          </a:xfrm>
          <a:prstGeom prst="rect">
            <a:avLst/>
          </a:prstGeom>
        </p:spPr>
        <p:txBody>
          <a:bodyPr lIns="0" tIns="0" rIns="0" bIns="0" rtlCol="0" anchor="t">
            <a:spAutoFit/>
          </a:bodyPr>
          <a:lstStyle/>
          <a:p>
            <a:pPr algn="l">
              <a:lnSpc>
                <a:spcPts val="2940"/>
              </a:lnSpc>
              <a:spcBef>
                <a:spcPct val="0"/>
              </a:spcBef>
            </a:pPr>
            <a:r>
              <a:rPr lang="en-US" sz="2100">
                <a:solidFill>
                  <a:srgbClr val="242D64"/>
                </a:solidFill>
                <a:latin typeface="Montserrat"/>
                <a:ea typeface="Montserrat"/>
                <a:cs typeface="Montserrat"/>
                <a:sym typeface="Montserrat"/>
              </a:rPr>
              <a:t>An aerial view of a large, circular stadium with a green football field and red seating, surrounded by a city landscape.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D9A66FAA-0654-BB18-B702-2FB6633F0271}"/>
              </a:ext>
            </a:extLst>
          </p:cNvPr>
          <p:cNvSpPr txBox="1"/>
          <p:nvPr/>
        </p:nvSpPr>
        <p:spPr>
          <a:xfrm>
            <a:off x="838200" y="952500"/>
            <a:ext cx="9970376" cy="1162691"/>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Summary</a:t>
            </a:r>
          </a:p>
        </p:txBody>
      </p:sp>
      <p:sp>
        <p:nvSpPr>
          <p:cNvPr id="4" name="TextBox 3">
            <a:extLst>
              <a:ext uri="{FF2B5EF4-FFF2-40B4-BE49-F238E27FC236}">
                <a16:creationId xmlns:a16="http://schemas.microsoft.com/office/drawing/2014/main" id="{9FCC5A07-7A54-C88E-F9BA-A11D6343CBBA}"/>
              </a:ext>
            </a:extLst>
          </p:cNvPr>
          <p:cNvSpPr txBox="1"/>
          <p:nvPr/>
        </p:nvSpPr>
        <p:spPr>
          <a:xfrm>
            <a:off x="457200" y="2552700"/>
            <a:ext cx="12039599" cy="3823034"/>
          </a:xfrm>
          <a:prstGeom prst="rect">
            <a:avLst/>
          </a:prstGeom>
          <a:noFill/>
        </p:spPr>
        <p:txBody>
          <a:bodyPr wrap="square">
            <a:spAutoFit/>
          </a:bodyPr>
          <a:lstStyle/>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Check with legal counsel for correct deadline</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Rules rather than guidelines</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Rules apply to website, applications, and social media</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Avoid graphics and gifs</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Ensure videos are equipped with proper closed captioning</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Follow rules for compliant captions</a:t>
            </a:r>
          </a:p>
          <a:p>
            <a:pPr marL="647700" lvl="1" indent="-323850" algn="l">
              <a:lnSpc>
                <a:spcPts val="4200"/>
              </a:lnSpc>
              <a:buFont typeface="Arial"/>
              <a:buChar char="•"/>
            </a:pPr>
            <a:r>
              <a:rPr lang="en-US" sz="3000">
                <a:solidFill>
                  <a:srgbClr val="242D64"/>
                </a:solidFill>
                <a:latin typeface="Montserrat"/>
                <a:ea typeface="Montserrat"/>
                <a:cs typeface="Montserrat"/>
                <a:sym typeface="Montserrat"/>
              </a:rPr>
              <a:t>Always use alternative text</a:t>
            </a:r>
          </a:p>
        </p:txBody>
      </p:sp>
      <p:sp>
        <p:nvSpPr>
          <p:cNvPr id="5" name="Freeform 2">
            <a:extLst>
              <a:ext uri="{FF2B5EF4-FFF2-40B4-BE49-F238E27FC236}">
                <a16:creationId xmlns:a16="http://schemas.microsoft.com/office/drawing/2014/main" id="{641B60E1-1405-3B0D-06B2-3E53C9F083FB}"/>
              </a:ext>
            </a:extLst>
          </p:cNvPr>
          <p:cNvSpPr/>
          <p:nvPr/>
        </p:nvSpPr>
        <p:spPr>
          <a:xfrm>
            <a:off x="13335000" y="-266700"/>
            <a:ext cx="10619913" cy="11440026"/>
          </a:xfrm>
          <a:custGeom>
            <a:avLst/>
            <a:gdLst/>
            <a:ahLst/>
            <a:cxnLst/>
            <a:rect l="l" t="t" r="r" b="b"/>
            <a:pathLst>
              <a:path w="10619913" h="11440026">
                <a:moveTo>
                  <a:pt x="0" y="0"/>
                </a:moveTo>
                <a:lnTo>
                  <a:pt x="10619912" y="0"/>
                </a:lnTo>
                <a:lnTo>
                  <a:pt x="10619912" y="11440026"/>
                </a:lnTo>
                <a:lnTo>
                  <a:pt x="0" y="11440026"/>
                </a:lnTo>
                <a:lnTo>
                  <a:pt x="0" y="0"/>
                </a:lnTo>
                <a:close/>
              </a:path>
            </a:pathLst>
          </a:custGeom>
          <a:blipFill>
            <a:blip r:embed="rId3"/>
            <a:stretch>
              <a:fillRect l="-2177" r="-89328"/>
            </a:stretch>
          </a:blipFill>
        </p:spPr>
        <p:txBody>
          <a:bodyPr/>
          <a:lstStyle/>
          <a:p>
            <a:endParaRPr lang="en-US"/>
          </a:p>
        </p:txBody>
      </p:sp>
    </p:spTree>
    <p:extLst>
      <p:ext uri="{BB962C8B-B14F-4D97-AF65-F5344CB8AC3E}">
        <p14:creationId xmlns:p14="http://schemas.microsoft.com/office/powerpoint/2010/main" val="1602869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F27E7D-3C7C-1A61-0127-3BD8020C7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68021" y="-477456"/>
            <a:ext cx="10619913" cy="11440026"/>
          </a:xfrm>
          <a:custGeom>
            <a:avLst/>
            <a:gdLst/>
            <a:ahLst/>
            <a:cxnLst/>
            <a:rect l="l" t="t" r="r" b="b"/>
            <a:pathLst>
              <a:path w="10619913" h="11440026">
                <a:moveTo>
                  <a:pt x="0" y="0"/>
                </a:moveTo>
                <a:lnTo>
                  <a:pt x="10619912" y="0"/>
                </a:lnTo>
                <a:lnTo>
                  <a:pt x="10619912" y="11440026"/>
                </a:lnTo>
                <a:lnTo>
                  <a:pt x="0" y="11440026"/>
                </a:lnTo>
                <a:lnTo>
                  <a:pt x="0" y="0"/>
                </a:lnTo>
                <a:close/>
              </a:path>
            </a:pathLst>
          </a:custGeom>
          <a:blipFill>
            <a:blip r:embed="rId3"/>
            <a:stretch>
              <a:fillRect l="-2177" r="-89328"/>
            </a:stretch>
          </a:blipFill>
        </p:spPr>
        <p:txBody>
          <a:bodyPr/>
          <a:lstStyle/>
          <a:p>
            <a:endParaRPr lang="en-US"/>
          </a:p>
        </p:txBody>
      </p:sp>
      <p:sp>
        <p:nvSpPr>
          <p:cNvPr id="3" name="TextBox 3"/>
          <p:cNvSpPr txBox="1"/>
          <p:nvPr/>
        </p:nvSpPr>
        <p:spPr>
          <a:xfrm>
            <a:off x="1028700" y="1915245"/>
            <a:ext cx="8343900" cy="1913024"/>
          </a:xfrm>
          <a:prstGeom prst="rect">
            <a:avLst/>
          </a:prstGeom>
        </p:spPr>
        <p:txBody>
          <a:bodyPr wrap="square" lIns="0" tIns="0" rIns="0" bIns="0" rtlCol="0" anchor="t">
            <a:spAutoFit/>
          </a:bodyPr>
          <a:lstStyle/>
          <a:p>
            <a:pPr algn="l">
              <a:lnSpc>
                <a:spcPts val="16647"/>
              </a:lnSpc>
              <a:spcBef>
                <a:spcPct val="0"/>
              </a:spcBef>
            </a:pPr>
            <a:r>
              <a:rPr lang="en-US" sz="11890">
                <a:solidFill>
                  <a:srgbClr val="242D64"/>
                </a:solidFill>
                <a:latin typeface="Impact"/>
                <a:ea typeface="Impact"/>
                <a:cs typeface="Impact"/>
                <a:sym typeface="Impact"/>
              </a:rPr>
              <a:t>Questions?</a:t>
            </a:r>
          </a:p>
        </p:txBody>
      </p:sp>
      <p:pic>
        <p:nvPicPr>
          <p:cNvPr id="4" name="Picture 4"/>
          <p:cNvPicPr>
            <a:picLocks noChangeAspect="1"/>
          </p:cNvPicPr>
          <p:nvPr/>
        </p:nvPicPr>
        <p:blipFill>
          <a:blip r:embed="rId4"/>
          <a:stretch>
            <a:fillRect/>
          </a:stretch>
        </p:blipFill>
        <p:spPr>
          <a:xfrm>
            <a:off x="7096288" y="5313950"/>
            <a:ext cx="2289564" cy="2289564"/>
          </a:xfrm>
          <a:prstGeom prst="rect">
            <a:avLst/>
          </a:prstGeom>
        </p:spPr>
      </p:pic>
      <p:sp>
        <p:nvSpPr>
          <p:cNvPr id="5" name="TextBox 5"/>
          <p:cNvSpPr txBox="1"/>
          <p:nvPr/>
        </p:nvSpPr>
        <p:spPr>
          <a:xfrm>
            <a:off x="1028700" y="5565836"/>
            <a:ext cx="8115300" cy="1795363"/>
          </a:xfrm>
          <a:prstGeom prst="rect">
            <a:avLst/>
          </a:prstGeom>
        </p:spPr>
        <p:txBody>
          <a:bodyPr wrap="square" lIns="0" tIns="0" rIns="0" bIns="0" rtlCol="0" anchor="t">
            <a:spAutoFit/>
          </a:bodyPr>
          <a:lstStyle/>
          <a:p>
            <a:pPr algn="l">
              <a:lnSpc>
                <a:spcPts val="6988"/>
              </a:lnSpc>
            </a:pPr>
            <a:r>
              <a:rPr lang="en-US" sz="6471">
                <a:solidFill>
                  <a:srgbClr val="242D64"/>
                </a:solidFill>
                <a:latin typeface="Impact"/>
                <a:ea typeface="Impact"/>
                <a:cs typeface="Impact"/>
                <a:sym typeface="Impact"/>
              </a:rPr>
              <a:t>Follow the Port on social media!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15544" y="962027"/>
            <a:ext cx="8456911" cy="8362945"/>
          </a:xfrm>
          <a:custGeom>
            <a:avLst/>
            <a:gdLst/>
            <a:ahLst/>
            <a:cxnLst/>
            <a:rect l="l" t="t" r="r" b="b"/>
            <a:pathLst>
              <a:path w="8456911" h="8362945">
                <a:moveTo>
                  <a:pt x="0" y="0"/>
                </a:moveTo>
                <a:lnTo>
                  <a:pt x="8456912" y="0"/>
                </a:lnTo>
                <a:lnTo>
                  <a:pt x="8456912" y="8362946"/>
                </a:lnTo>
                <a:lnTo>
                  <a:pt x="0" y="836294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34783" y="2495163"/>
            <a:ext cx="4674314" cy="5296674"/>
          </a:xfrm>
          <a:custGeom>
            <a:avLst/>
            <a:gdLst/>
            <a:ahLst/>
            <a:cxnLst/>
            <a:rect l="l" t="t" r="r" b="b"/>
            <a:pathLst>
              <a:path w="4674314" h="5296674">
                <a:moveTo>
                  <a:pt x="0" y="0"/>
                </a:moveTo>
                <a:lnTo>
                  <a:pt x="4674314" y="0"/>
                </a:lnTo>
                <a:lnTo>
                  <a:pt x="4674314" y="5296674"/>
                </a:lnTo>
                <a:lnTo>
                  <a:pt x="0" y="529667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2117165"/>
            <a:ext cx="11131862" cy="7214421"/>
          </a:xfrm>
          <a:custGeom>
            <a:avLst/>
            <a:gdLst/>
            <a:ahLst/>
            <a:cxnLst/>
            <a:rect l="l" t="t" r="r" b="b"/>
            <a:pathLst>
              <a:path w="11131862" h="7214421">
                <a:moveTo>
                  <a:pt x="0" y="0"/>
                </a:moveTo>
                <a:lnTo>
                  <a:pt x="11131862" y="0"/>
                </a:lnTo>
                <a:lnTo>
                  <a:pt x="11131862" y="7214421"/>
                </a:lnTo>
                <a:lnTo>
                  <a:pt x="0" y="7214421"/>
                </a:lnTo>
                <a:lnTo>
                  <a:pt x="0" y="0"/>
                </a:lnTo>
                <a:close/>
              </a:path>
            </a:pathLst>
          </a:custGeom>
          <a:blipFill>
            <a:blip r:embed="rId4"/>
            <a:stretch>
              <a:fillRect l="-3280"/>
            </a:stretch>
          </a:blipFill>
        </p:spPr>
        <p:txBody>
          <a:bodyPr/>
          <a:lstStyle/>
          <a:p>
            <a:endParaRPr lang="en-US"/>
          </a:p>
        </p:txBody>
      </p:sp>
      <p:sp>
        <p:nvSpPr>
          <p:cNvPr id="4" name="TextBox 4"/>
          <p:cNvSpPr txBox="1"/>
          <p:nvPr/>
        </p:nvSpPr>
        <p:spPr>
          <a:xfrm>
            <a:off x="1028700" y="752475"/>
            <a:ext cx="8724900" cy="1162691"/>
          </a:xfrm>
          <a:prstGeom prst="rect">
            <a:avLst/>
          </a:prstGeom>
        </p:spPr>
        <p:txBody>
          <a:bodyPr wrap="square"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Records Retention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FF616-988A-0730-2462-AF9835651EE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1F9C954B-C393-ECBF-C2DD-4FB688180861}"/>
              </a:ext>
            </a:extLst>
          </p:cNvPr>
          <p:cNvSpPr txBox="1"/>
          <p:nvPr/>
        </p:nvSpPr>
        <p:spPr>
          <a:xfrm>
            <a:off x="1028700" y="752475"/>
            <a:ext cx="8724900" cy="1162691"/>
          </a:xfrm>
          <a:prstGeom prst="rect">
            <a:avLst/>
          </a:prstGeom>
        </p:spPr>
        <p:txBody>
          <a:bodyPr wrap="square"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Records Retention</a:t>
            </a:r>
          </a:p>
        </p:txBody>
      </p:sp>
      <p:pic>
        <p:nvPicPr>
          <p:cNvPr id="6" name="Picture 5">
            <a:extLst>
              <a:ext uri="{FF2B5EF4-FFF2-40B4-BE49-F238E27FC236}">
                <a16:creationId xmlns:a16="http://schemas.microsoft.com/office/drawing/2014/main" id="{EC346646-9A48-C46B-FA74-E0912C789FB3}"/>
              </a:ext>
            </a:extLst>
          </p:cNvPr>
          <p:cNvPicPr>
            <a:picLocks noChangeAspect="1"/>
          </p:cNvPicPr>
          <p:nvPr/>
        </p:nvPicPr>
        <p:blipFill>
          <a:blip r:embed="rId3"/>
          <a:stretch>
            <a:fillRect/>
          </a:stretch>
        </p:blipFill>
        <p:spPr>
          <a:xfrm>
            <a:off x="3814763" y="1752108"/>
            <a:ext cx="11583069" cy="8534892"/>
          </a:xfrm>
          <a:prstGeom prst="rect">
            <a:avLst/>
          </a:prstGeom>
        </p:spPr>
      </p:pic>
      <p:cxnSp>
        <p:nvCxnSpPr>
          <p:cNvPr id="10" name="Straight Connector 9">
            <a:extLst>
              <a:ext uri="{FF2B5EF4-FFF2-40B4-BE49-F238E27FC236}">
                <a16:creationId xmlns:a16="http://schemas.microsoft.com/office/drawing/2014/main" id="{1162EA0A-DF57-1172-65B6-7F5E8C18A85F}"/>
              </a:ext>
            </a:extLst>
          </p:cNvPr>
          <p:cNvCxnSpPr/>
          <p:nvPr/>
        </p:nvCxnSpPr>
        <p:spPr>
          <a:xfrm>
            <a:off x="5391150" y="6876789"/>
            <a:ext cx="4529464"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92056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814602"/>
            <a:ext cx="13649494" cy="7680226"/>
          </a:xfrm>
          <a:custGeom>
            <a:avLst/>
            <a:gdLst/>
            <a:ahLst/>
            <a:cxnLst/>
            <a:rect l="l" t="t" r="r" b="b"/>
            <a:pathLst>
              <a:path w="13649494" h="7680226">
                <a:moveTo>
                  <a:pt x="0" y="0"/>
                </a:moveTo>
                <a:lnTo>
                  <a:pt x="13649494" y="0"/>
                </a:lnTo>
                <a:lnTo>
                  <a:pt x="13649494" y="7680226"/>
                </a:lnTo>
                <a:lnTo>
                  <a:pt x="0" y="7680226"/>
                </a:lnTo>
                <a:lnTo>
                  <a:pt x="0" y="0"/>
                </a:lnTo>
                <a:close/>
              </a:path>
            </a:pathLst>
          </a:custGeom>
          <a:blipFill>
            <a:blip r:embed="rId3"/>
            <a:stretch>
              <a:fillRect l="-17944" t="-40167" r="-18413" b="-3720"/>
            </a:stretch>
          </a:blipFill>
        </p:spPr>
        <p:txBody>
          <a:bodyPr/>
          <a:lstStyle/>
          <a:p>
            <a:endParaRPr lang="en-US"/>
          </a:p>
        </p:txBody>
      </p:sp>
      <p:sp>
        <p:nvSpPr>
          <p:cNvPr id="3" name="TextBox 3"/>
          <p:cNvSpPr txBox="1"/>
          <p:nvPr/>
        </p:nvSpPr>
        <p:spPr>
          <a:xfrm>
            <a:off x="1028700" y="208243"/>
            <a:ext cx="9514168" cy="1364690"/>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PageFreezer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572932"/>
            <a:ext cx="12705442" cy="8036192"/>
          </a:xfrm>
          <a:custGeom>
            <a:avLst/>
            <a:gdLst/>
            <a:ahLst/>
            <a:cxnLst/>
            <a:rect l="l" t="t" r="r" b="b"/>
            <a:pathLst>
              <a:path w="12705442" h="8036192">
                <a:moveTo>
                  <a:pt x="0" y="0"/>
                </a:moveTo>
                <a:lnTo>
                  <a:pt x="12705442" y="0"/>
                </a:lnTo>
                <a:lnTo>
                  <a:pt x="12705442" y="8036193"/>
                </a:lnTo>
                <a:lnTo>
                  <a:pt x="0" y="8036193"/>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08243"/>
            <a:ext cx="9514168" cy="1364690"/>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Hootsuite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52475"/>
            <a:ext cx="12132940" cy="1364690"/>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Social Media Policy- Employees</a:t>
            </a:r>
          </a:p>
        </p:txBody>
      </p:sp>
      <p:sp>
        <p:nvSpPr>
          <p:cNvPr id="3" name="TextBox 3"/>
          <p:cNvSpPr txBox="1"/>
          <p:nvPr/>
        </p:nvSpPr>
        <p:spPr>
          <a:xfrm>
            <a:off x="2184977" y="2669821"/>
            <a:ext cx="13918045" cy="1099185"/>
          </a:xfrm>
          <a:prstGeom prst="rect">
            <a:avLst/>
          </a:prstGeom>
        </p:spPr>
        <p:txBody>
          <a:bodyPr lIns="0" tIns="0" rIns="0" bIns="0" rtlCol="0" anchor="t">
            <a:spAutoFit/>
          </a:bodyPr>
          <a:lstStyle/>
          <a:p>
            <a:pPr algn="ctr">
              <a:lnSpc>
                <a:spcPts val="2940"/>
              </a:lnSpc>
              <a:spcBef>
                <a:spcPct val="0"/>
              </a:spcBef>
            </a:pPr>
            <a:r>
              <a:rPr lang="en-US" sz="2100">
                <a:solidFill>
                  <a:srgbClr val="242D64"/>
                </a:solidFill>
                <a:latin typeface="Montserrat"/>
                <a:ea typeface="Montserrat"/>
                <a:cs typeface="Montserrat"/>
                <a:sym typeface="Montserrat"/>
              </a:rPr>
              <a:t>“In some cases, the information conveyed through social media has led to legal liability for the person posting the information. In recognition of the large role that social media plays in our society, the Port is providing these guidelines to assist you in utilizing social media in a safe and responsible manner.”</a:t>
            </a:r>
          </a:p>
        </p:txBody>
      </p:sp>
      <p:sp>
        <p:nvSpPr>
          <p:cNvPr id="4" name="TextBox 4"/>
          <p:cNvSpPr txBox="1"/>
          <p:nvPr/>
        </p:nvSpPr>
        <p:spPr>
          <a:xfrm>
            <a:off x="1709477" y="4760100"/>
            <a:ext cx="14869046" cy="727710"/>
          </a:xfrm>
          <a:prstGeom prst="rect">
            <a:avLst/>
          </a:prstGeom>
        </p:spPr>
        <p:txBody>
          <a:bodyPr lIns="0" tIns="0" rIns="0" bIns="0" rtlCol="0" anchor="t">
            <a:spAutoFit/>
          </a:bodyPr>
          <a:lstStyle/>
          <a:p>
            <a:pPr algn="ctr">
              <a:lnSpc>
                <a:spcPts val="2940"/>
              </a:lnSpc>
              <a:spcBef>
                <a:spcPct val="0"/>
              </a:spcBef>
            </a:pPr>
            <a:r>
              <a:rPr lang="en-US" sz="2100">
                <a:solidFill>
                  <a:srgbClr val="242D64"/>
                </a:solidFill>
                <a:latin typeface="Montserrat"/>
                <a:ea typeface="Montserrat"/>
                <a:cs typeface="Montserrat"/>
                <a:sym typeface="Montserrat"/>
              </a:rPr>
              <a:t>“Use of a social networking site to communicate inappropriately with or about a client or a coworker may lead to the filing of a claim for harassment with the Port or otherwise negatively impact the Port.”</a:t>
            </a:r>
          </a:p>
        </p:txBody>
      </p:sp>
      <p:sp>
        <p:nvSpPr>
          <p:cNvPr id="5" name="TextBox 5"/>
          <p:cNvSpPr txBox="1"/>
          <p:nvPr/>
        </p:nvSpPr>
        <p:spPr>
          <a:xfrm>
            <a:off x="1898578" y="6478905"/>
            <a:ext cx="14490843" cy="1099185"/>
          </a:xfrm>
          <a:prstGeom prst="rect">
            <a:avLst/>
          </a:prstGeom>
        </p:spPr>
        <p:txBody>
          <a:bodyPr lIns="0" tIns="0" rIns="0" bIns="0" rtlCol="0" anchor="t">
            <a:spAutoFit/>
          </a:bodyPr>
          <a:lstStyle/>
          <a:p>
            <a:pPr algn="ctr">
              <a:lnSpc>
                <a:spcPts val="2940"/>
              </a:lnSpc>
              <a:spcBef>
                <a:spcPct val="0"/>
              </a:spcBef>
            </a:pPr>
            <a:r>
              <a:rPr lang="en-US" sz="2100">
                <a:solidFill>
                  <a:srgbClr val="242D64"/>
                </a:solidFill>
                <a:latin typeface="Montserrat"/>
                <a:ea typeface="Montserrat"/>
                <a:cs typeface="Montserrat"/>
                <a:sym typeface="Montserrat"/>
              </a:rPr>
              <a:t>“Through your employment, you may have access to confidential information about clients and coworkers, such as medical conditions, home addresses, and work schedules. Existing Port guidelines that restrict the disclosure of such confidential information apply with equal force to social media postings.”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52475"/>
            <a:ext cx="12147408" cy="1364690"/>
          </a:xfrm>
          <a:prstGeom prst="rect">
            <a:avLst/>
          </a:prstGeom>
        </p:spPr>
        <p:txBody>
          <a:bodyPr lIns="0" tIns="0" rIns="0" bIns="0" rtlCol="0" anchor="t">
            <a:spAutoFit/>
          </a:bodyPr>
          <a:lstStyle/>
          <a:p>
            <a:pPr algn="l">
              <a:lnSpc>
                <a:spcPts val="10062"/>
              </a:lnSpc>
              <a:spcBef>
                <a:spcPct val="0"/>
              </a:spcBef>
            </a:pPr>
            <a:r>
              <a:rPr lang="en-US" sz="7187">
                <a:solidFill>
                  <a:srgbClr val="242D64"/>
                </a:solidFill>
                <a:latin typeface="Impact"/>
                <a:ea typeface="Impact"/>
                <a:cs typeface="Impact"/>
                <a:sym typeface="Impact"/>
              </a:rPr>
              <a:t>Social Media Policy- Business</a:t>
            </a:r>
          </a:p>
        </p:txBody>
      </p:sp>
      <p:grpSp>
        <p:nvGrpSpPr>
          <p:cNvPr id="3" name="Group 3"/>
          <p:cNvGrpSpPr/>
          <p:nvPr/>
        </p:nvGrpSpPr>
        <p:grpSpPr>
          <a:xfrm>
            <a:off x="2029281" y="2443745"/>
            <a:ext cx="14229438" cy="6266182"/>
            <a:chOff x="0" y="0"/>
            <a:chExt cx="18972583" cy="8354909"/>
          </a:xfrm>
        </p:grpSpPr>
        <p:sp>
          <p:nvSpPr>
            <p:cNvPr id="4" name="Freeform 4"/>
            <p:cNvSpPr/>
            <p:nvPr/>
          </p:nvSpPr>
          <p:spPr>
            <a:xfrm>
              <a:off x="0" y="0"/>
              <a:ext cx="18972583" cy="8354909"/>
            </a:xfrm>
            <a:custGeom>
              <a:avLst/>
              <a:gdLst/>
              <a:ahLst/>
              <a:cxnLst/>
              <a:rect l="l" t="t" r="r" b="b"/>
              <a:pathLst>
                <a:path w="18972583" h="8354909">
                  <a:moveTo>
                    <a:pt x="0" y="0"/>
                  </a:moveTo>
                  <a:lnTo>
                    <a:pt x="18972583" y="0"/>
                  </a:lnTo>
                  <a:lnTo>
                    <a:pt x="18972583" y="8354909"/>
                  </a:lnTo>
                  <a:lnTo>
                    <a:pt x="0" y="8354909"/>
                  </a:lnTo>
                  <a:lnTo>
                    <a:pt x="0" y="0"/>
                  </a:lnTo>
                  <a:close/>
                </a:path>
              </a:pathLst>
            </a:custGeom>
            <a:blipFill>
              <a:blip r:embed="rId3"/>
              <a:stretch>
                <a:fillRect l="-8819" t="-46739" r="-13681"/>
              </a:stretch>
            </a:blipFill>
          </p:spPr>
          <p:txBody>
            <a:bodyPr/>
            <a:lstStyle/>
            <a:p>
              <a:endParaRPr lang="en-US"/>
            </a:p>
          </p:txBody>
        </p:sp>
        <p:sp>
          <p:nvSpPr>
            <p:cNvPr id="5" name="Freeform 5"/>
            <p:cNvSpPr/>
            <p:nvPr/>
          </p:nvSpPr>
          <p:spPr>
            <a:xfrm>
              <a:off x="0" y="0"/>
              <a:ext cx="18972583" cy="770257"/>
            </a:xfrm>
            <a:custGeom>
              <a:avLst/>
              <a:gdLst/>
              <a:ahLst/>
              <a:cxnLst/>
              <a:rect l="l" t="t" r="r" b="b"/>
              <a:pathLst>
                <a:path w="18972583" h="770257">
                  <a:moveTo>
                    <a:pt x="0" y="0"/>
                  </a:moveTo>
                  <a:lnTo>
                    <a:pt x="18972583" y="0"/>
                  </a:lnTo>
                  <a:lnTo>
                    <a:pt x="18972583" y="770257"/>
                  </a:lnTo>
                  <a:lnTo>
                    <a:pt x="0" y="770257"/>
                  </a:lnTo>
                  <a:lnTo>
                    <a:pt x="0" y="0"/>
                  </a:lnTo>
                  <a:close/>
                </a:path>
              </a:pathLst>
            </a:custGeom>
            <a:blipFill>
              <a:blip r:embed="rId3"/>
              <a:stretch>
                <a:fillRect l="-22339" r="-23816" b="-1799029"/>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42348" y="2435024"/>
            <a:ext cx="5416952" cy="5416952"/>
          </a:xfrm>
          <a:custGeom>
            <a:avLst/>
            <a:gdLst/>
            <a:ahLst/>
            <a:cxnLst/>
            <a:rect l="l" t="t" r="r" b="b"/>
            <a:pathLst>
              <a:path w="5416952" h="5416952">
                <a:moveTo>
                  <a:pt x="0" y="0"/>
                </a:moveTo>
                <a:lnTo>
                  <a:pt x="5416952" y="0"/>
                </a:lnTo>
                <a:lnTo>
                  <a:pt x="5416952" y="5416952"/>
                </a:lnTo>
                <a:lnTo>
                  <a:pt x="0" y="541695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990600"/>
            <a:ext cx="9970376" cy="2080028"/>
          </a:xfrm>
          <a:prstGeom prst="rect">
            <a:avLst/>
          </a:prstGeom>
        </p:spPr>
        <p:txBody>
          <a:bodyPr lIns="0" tIns="0" rIns="0" bIns="0" rtlCol="0" anchor="t">
            <a:spAutoFit/>
          </a:bodyPr>
          <a:lstStyle/>
          <a:p>
            <a:pPr algn="l">
              <a:lnSpc>
                <a:spcPts val="7547"/>
              </a:lnSpc>
            </a:pPr>
            <a:r>
              <a:rPr lang="en-US" sz="7187">
                <a:solidFill>
                  <a:srgbClr val="242D64"/>
                </a:solidFill>
                <a:latin typeface="Impact"/>
                <a:ea typeface="Impact"/>
                <a:cs typeface="Impact"/>
                <a:sym typeface="Impact"/>
              </a:rPr>
              <a:t>Web Content Accessiblity Guidelines 2.1</a:t>
            </a:r>
          </a:p>
        </p:txBody>
      </p:sp>
      <p:sp>
        <p:nvSpPr>
          <p:cNvPr id="4" name="TextBox 4"/>
          <p:cNvSpPr txBox="1"/>
          <p:nvPr/>
        </p:nvSpPr>
        <p:spPr>
          <a:xfrm>
            <a:off x="1028700" y="3880152"/>
            <a:ext cx="9334500" cy="1581150"/>
          </a:xfrm>
          <a:prstGeom prst="rect">
            <a:avLst/>
          </a:prstGeom>
        </p:spPr>
        <p:txBody>
          <a:bodyPr wrap="square" lIns="0" tIns="0" rIns="0" bIns="0" rtlCol="0" anchor="t">
            <a:spAutoFit/>
          </a:bodyPr>
          <a:lstStyle/>
          <a:p>
            <a:pPr algn="l">
              <a:lnSpc>
                <a:spcPts val="4200"/>
              </a:lnSpc>
            </a:pPr>
            <a:r>
              <a:rPr lang="en-US" sz="3000" b="1">
                <a:solidFill>
                  <a:srgbClr val="242D64"/>
                </a:solidFill>
                <a:latin typeface="Montserrat Bold"/>
                <a:ea typeface="Montserrat Bold"/>
                <a:cs typeface="Montserrat Bold"/>
                <a:sym typeface="Montserrat Bold"/>
              </a:rPr>
              <a:t>50,000 or more persons</a:t>
            </a:r>
            <a:r>
              <a:rPr lang="en-US" sz="3000">
                <a:solidFill>
                  <a:srgbClr val="242D64"/>
                </a:solidFill>
                <a:latin typeface="Montserrat"/>
                <a:ea typeface="Montserrat"/>
                <a:cs typeface="Montserrat"/>
                <a:sym typeface="Montserrat"/>
              </a:rPr>
              <a:t>: April 24, 2026</a:t>
            </a:r>
          </a:p>
          <a:p>
            <a:pPr algn="l">
              <a:lnSpc>
                <a:spcPts val="4200"/>
              </a:lnSpc>
            </a:pPr>
            <a:r>
              <a:rPr lang="en-US" sz="3000" b="1">
                <a:solidFill>
                  <a:srgbClr val="242D64"/>
                </a:solidFill>
                <a:latin typeface="Montserrat Bold"/>
                <a:ea typeface="Montserrat Bold"/>
                <a:cs typeface="Montserrat Bold"/>
                <a:sym typeface="Montserrat Bold"/>
              </a:rPr>
              <a:t>0 to 49,999 persons:</a:t>
            </a:r>
            <a:r>
              <a:rPr lang="en-US" sz="3000">
                <a:solidFill>
                  <a:srgbClr val="242D64"/>
                </a:solidFill>
                <a:latin typeface="Montserrat"/>
                <a:ea typeface="Montserrat"/>
                <a:cs typeface="Montserrat"/>
                <a:sym typeface="Montserrat"/>
              </a:rPr>
              <a:t> April 26, 2027</a:t>
            </a:r>
          </a:p>
          <a:p>
            <a:pPr algn="l">
              <a:lnSpc>
                <a:spcPts val="4200"/>
              </a:lnSpc>
            </a:pPr>
            <a:r>
              <a:rPr lang="en-US" sz="3000" b="1">
                <a:solidFill>
                  <a:srgbClr val="242D64"/>
                </a:solidFill>
                <a:latin typeface="Montserrat Bold"/>
                <a:ea typeface="Montserrat Bold"/>
                <a:cs typeface="Montserrat Bold"/>
                <a:sym typeface="Montserrat Bold"/>
              </a:rPr>
              <a:t>Special district governments: </a:t>
            </a:r>
            <a:r>
              <a:rPr lang="en-US" sz="3000">
                <a:solidFill>
                  <a:srgbClr val="242D64"/>
                </a:solidFill>
                <a:latin typeface="Montserrat"/>
                <a:ea typeface="Montserrat"/>
                <a:cs typeface="Montserrat"/>
                <a:sym typeface="Montserrat"/>
              </a:rPr>
              <a:t>April 26, 2027</a:t>
            </a:r>
          </a:p>
        </p:txBody>
      </p:sp>
      <p:sp>
        <p:nvSpPr>
          <p:cNvPr id="5" name="TextBox 5"/>
          <p:cNvSpPr txBox="1"/>
          <p:nvPr/>
        </p:nvSpPr>
        <p:spPr>
          <a:xfrm>
            <a:off x="1028700" y="6270826"/>
            <a:ext cx="8161254" cy="1047750"/>
          </a:xfrm>
          <a:prstGeom prst="rect">
            <a:avLst/>
          </a:prstGeom>
        </p:spPr>
        <p:txBody>
          <a:bodyPr lIns="0" tIns="0" rIns="0" bIns="0" rtlCol="0" anchor="t">
            <a:spAutoFit/>
          </a:bodyPr>
          <a:lstStyle/>
          <a:p>
            <a:pPr algn="l">
              <a:lnSpc>
                <a:spcPts val="4200"/>
              </a:lnSpc>
            </a:pPr>
            <a:r>
              <a:rPr lang="en-US" sz="3000" b="1">
                <a:solidFill>
                  <a:srgbClr val="242D64"/>
                </a:solidFill>
                <a:latin typeface="Montserrat Bold"/>
                <a:ea typeface="Montserrat Bold"/>
                <a:cs typeface="Montserrat Bold"/>
                <a:sym typeface="Montserrat Bold"/>
              </a:rPr>
              <a:t>Applies to websites, applications, and social media accounts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fdc1e2-f6c5-4bbf-9ad3-26e6933e6645">
      <Terms xmlns="http://schemas.microsoft.com/office/infopath/2007/PartnerControls"/>
    </lcf76f155ced4ddcb4097134ff3c332f>
    <TaxCatchAll xmlns="c87bffa8-7d18-4e39-ae44-b4c83c219fa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65AB6052FB0F4B845720E38B149B7C" ma:contentTypeVersion="17" ma:contentTypeDescription="Create a new document." ma:contentTypeScope="" ma:versionID="4b31ee435c4273b53091ab4fdf3e248d">
  <xsd:schema xmlns:xsd="http://www.w3.org/2001/XMLSchema" xmlns:xs="http://www.w3.org/2001/XMLSchema" xmlns:p="http://schemas.microsoft.com/office/2006/metadata/properties" xmlns:ns2="e9fdc1e2-f6c5-4bbf-9ad3-26e6933e6645" xmlns:ns3="c87bffa8-7d18-4e39-ae44-b4c83c219fa4" targetNamespace="http://schemas.microsoft.com/office/2006/metadata/properties" ma:root="true" ma:fieldsID="17ac5f65fcfe4568a5a8cf3741ab4b2e" ns2:_="" ns3:_="">
    <xsd:import namespace="e9fdc1e2-f6c5-4bbf-9ad3-26e6933e6645"/>
    <xsd:import namespace="c87bffa8-7d18-4e39-ae44-b4c83c219f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fdc1e2-f6c5-4bbf-9ad3-26e6933e66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c6538ba-cabc-4160-bfd2-cab790af93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7bffa8-7d18-4e39-ae44-b4c83c219fa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282b82a-0f09-4bfb-9413-5e79957ebb73}" ma:internalName="TaxCatchAll" ma:showField="CatchAllData" ma:web="c87bffa8-7d18-4e39-ae44-b4c83c219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DAF9C1-B94A-419B-9A80-8623BC805DFD}">
  <ds:schemaRefs>
    <ds:schemaRef ds:uri="http://schemas.microsoft.com/sharepoint/v3/contenttype/forms"/>
  </ds:schemaRefs>
</ds:datastoreItem>
</file>

<file path=customXml/itemProps2.xml><?xml version="1.0" encoding="utf-8"?>
<ds:datastoreItem xmlns:ds="http://schemas.openxmlformats.org/officeDocument/2006/customXml" ds:itemID="{486550B0-AAB6-49C9-A35D-F7507FB2A0B8}">
  <ds:schemaRefs>
    <ds:schemaRef ds:uri="http://schemas.openxmlformats.org/package/2006/metadata/core-properties"/>
    <ds:schemaRef ds:uri="http://purl.org/dc/dcmitype/"/>
    <ds:schemaRef ds:uri="http://schemas.microsoft.com/office/2006/metadata/properties"/>
    <ds:schemaRef ds:uri="e9fdc1e2-f6c5-4bbf-9ad3-26e6933e6645"/>
    <ds:schemaRef ds:uri="http://schemas.microsoft.com/office/2006/documentManagement/types"/>
    <ds:schemaRef ds:uri="http://purl.org/dc/elements/1.1/"/>
    <ds:schemaRef ds:uri="http://www.w3.org/XML/1998/namespace"/>
    <ds:schemaRef ds:uri="http://schemas.microsoft.com/office/infopath/2007/PartnerControls"/>
    <ds:schemaRef ds:uri="c87bffa8-7d18-4e39-ae44-b4c83c219fa4"/>
    <ds:schemaRef ds:uri="http://purl.org/dc/terms/"/>
  </ds:schemaRefs>
</ds:datastoreItem>
</file>

<file path=customXml/itemProps3.xml><?xml version="1.0" encoding="utf-8"?>
<ds:datastoreItem xmlns:ds="http://schemas.openxmlformats.org/officeDocument/2006/customXml" ds:itemID="{1400446B-6011-4589-83A3-0ABB8878D48A}">
  <ds:schemaRefs>
    <ds:schemaRef ds:uri="c87bffa8-7d18-4e39-ae44-b4c83c219fa4"/>
    <ds:schemaRef ds:uri="e9fdc1e2-f6c5-4bbf-9ad3-26e6933e66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1221</Words>
  <Application>Microsoft Macintosh PowerPoint</Application>
  <PresentationFormat>Custom</PresentationFormat>
  <Paragraphs>136</Paragraphs>
  <Slides>24</Slides>
  <Notes>24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Montserrat</vt:lpstr>
      <vt:lpstr>Montserrat Bold</vt:lpstr>
      <vt:lpstr>Impact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Compliance for Public Entities</dc:title>
  <cp:lastModifiedBy>info inwp.org</cp:lastModifiedBy>
  <cp:revision>2</cp:revision>
  <cp:lastPrinted>2026-04-15T22:42:04Z</cp:lastPrinted>
  <dcterms:created xsi:type="dcterms:W3CDTF">2006-08-16T00:00:00Z</dcterms:created>
  <dcterms:modified xsi:type="dcterms:W3CDTF">2026-04-16T12:30:35Z</dcterms:modified>
  <dc:identifier>DAHGF-MF1sQ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0x0101004565AB6052FB0F4B845720E38B149B7C</vt:lpwstr>
  </property>
  <property fmtid="{D5CDD505-2E9C-101B-9397-08002B2CF9AE}" pid="3" name="MediaServiceImageTags">
    <vt:lpwstr/>
  </property>
</Properties>
</file>