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ileron" pitchFamily="2" charset="77"/>
      <p:regular r:id="rId17"/>
    </p:embeddedFont>
    <p:embeddedFont>
      <p:font typeface="Aileron Bold" pitchFamily="2" charset="77"/>
      <p:regular r:id="rId18"/>
      <p:bold r:id="rId19"/>
    </p:embeddedFont>
    <p:embeddedFont>
      <p:font typeface="Arial Italics" panose="020B0604020202090204" pitchFamily="34" charset="0"/>
      <p:regular r:id="rId20"/>
      <p:italic r:id="rId21"/>
    </p:embeddedFont>
    <p:embeddedFont>
      <p:font typeface="Frutiger LT Std 1" panose="020B0703030504020204" pitchFamily="34" charset="0"/>
      <p:regular r:id="rId22"/>
      <p:bold r:id="rId23"/>
    </p:embeddedFont>
    <p:embeddedFont>
      <p:font typeface="Frutiger LT Std 2" panose="020B0402020204020204" pitchFamily="3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09" autoAdjust="0"/>
  </p:normalViewPr>
  <p:slideViewPr>
    <p:cSldViewPr>
      <p:cViewPr varScale="1">
        <p:scale>
          <a:sx n="69" d="100"/>
          <a:sy n="69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15.04.2026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Hello everyone—thank you so much for being here.</a:t>
            </a:r>
          </a:p>
          <a:p>
            <a:endParaRPr lang="en-US"/>
          </a:p>
          <a:p>
            <a:r>
              <a:rPr lang="en-US"/>
              <a:t>It really is a pleasure to spend time with you today.</a:t>
            </a:r>
          </a:p>
          <a:p>
            <a:endParaRPr lang="en-US"/>
          </a:p>
          <a:p>
            <a:r>
              <a:rPr lang="en-US"/>
              <a:t>My name is Ariana Lake, and I am a professional storyteller.</a:t>
            </a:r>
          </a:p>
          <a:p>
            <a:endParaRPr lang="en-US"/>
          </a:p>
          <a:p>
            <a:r>
              <a:rPr lang="en-US"/>
              <a:t>Now—if you had asked me as a kid what I wanted to be when I grew up, professional storyteller would not have made the list.</a:t>
            </a:r>
          </a:p>
          <a:p>
            <a:endParaRPr lang="en-US"/>
          </a:p>
          <a:p>
            <a:r>
              <a:rPr lang="en-US"/>
              <a:t>But when you understand where I’m from, it starts to make a lot more sense.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 Maple Hill, Kansas—population around 600—they ran a simple photo contest.</a:t>
            </a:r>
          </a:p>
          <a:p>
            <a:endParaRPr lang="en-US"/>
          </a:p>
          <a:p>
            <a:r>
              <a:rPr lang="en-US"/>
              <a:t>Locals and visitors shared their favorite photos of town.</a:t>
            </a:r>
          </a:p>
          <a:p>
            <a:endParaRPr lang="en-US"/>
          </a:p>
          <a:p>
            <a:r>
              <a:rPr lang="en-US"/>
              <a:t>The prize? A free weekend stay.</a:t>
            </a:r>
          </a:p>
          <a:p>
            <a:r>
              <a:rPr lang="en-US"/>
              <a:t>The results?</a:t>
            </a:r>
          </a:p>
          <a:p>
            <a:endParaRPr lang="en-US"/>
          </a:p>
          <a:p>
            <a:r>
              <a:rPr lang="en-US"/>
              <a:t>•	Over 500 photo submissions in one month</a:t>
            </a:r>
          </a:p>
          <a:p>
            <a:r>
              <a:rPr lang="en-US"/>
              <a:t>•	A 25% increase in off season bookings</a:t>
            </a:r>
          </a:p>
          <a:p>
            <a:r>
              <a:rPr lang="en-US"/>
              <a:t>•	And a noticeable boost in community pride</a:t>
            </a:r>
          </a:p>
          <a:p>
            <a:endParaRPr lang="en-US"/>
          </a:p>
          <a:p>
            <a:r>
              <a:rPr lang="en-US"/>
              <a:t>They didn’t hire an agency.</a:t>
            </a:r>
          </a:p>
          <a:p>
            <a:r>
              <a:rPr lang="en-US"/>
              <a:t>They invited their community to help tell the story.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Here’s the secret sauce:</a:t>
            </a:r>
          </a:p>
          <a:p>
            <a:r>
              <a:rPr lang="en-US"/>
              <a:t>You live in your towns because they’re special.</a:t>
            </a:r>
          </a:p>
          <a:p>
            <a:endParaRPr lang="en-US"/>
          </a:p>
          <a:p>
            <a:r>
              <a:rPr lang="en-US"/>
              <a:t>And right now—there are a lot of people looking for:</a:t>
            </a:r>
          </a:p>
          <a:p>
            <a:r>
              <a:rPr lang="en-US"/>
              <a:t>•	Slower pace</a:t>
            </a:r>
          </a:p>
          <a:p>
            <a:r>
              <a:rPr lang="en-US"/>
              <a:t>•	Real places</a:t>
            </a:r>
          </a:p>
          <a:p>
            <a:r>
              <a:rPr lang="en-US"/>
              <a:t>•	Genuine connection</a:t>
            </a:r>
          </a:p>
          <a:p>
            <a:endParaRPr lang="en-US"/>
          </a:p>
          <a:p>
            <a:r>
              <a:rPr lang="en-US"/>
              <a:t>Your story is the advantage.</a:t>
            </a:r>
          </a:p>
          <a:p>
            <a:endParaRPr lang="en-US"/>
          </a:p>
          <a:p>
            <a:r>
              <a:rPr lang="en-US"/>
              <a:t>Especially for younger travelers and families—small towns feel like the answer they’ve been searching for.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AI is everywhere—and yes, it can help.</a:t>
            </a:r>
          </a:p>
          <a:p>
            <a:endParaRPr lang="en-US"/>
          </a:p>
          <a:p>
            <a:r>
              <a:rPr lang="en-US"/>
              <a:t>It’s great for:</a:t>
            </a:r>
          </a:p>
          <a:p>
            <a:r>
              <a:rPr lang="en-US"/>
              <a:t>•	Brainstorming captions</a:t>
            </a:r>
          </a:p>
          <a:p>
            <a:r>
              <a:rPr lang="en-US"/>
              <a:t>•	Organizing ideas</a:t>
            </a:r>
          </a:p>
          <a:p>
            <a:r>
              <a:rPr lang="en-US"/>
              <a:t>•	Understanding posting times</a:t>
            </a:r>
          </a:p>
          <a:p>
            <a:endParaRPr lang="en-US"/>
          </a:p>
          <a:p>
            <a:r>
              <a:rPr lang="en-US"/>
              <a:t>But I urge caution with AI generated images and videos.</a:t>
            </a:r>
          </a:p>
          <a:p>
            <a:r>
              <a:rPr lang="en-US"/>
              <a:t>They’re increasingly underperforming—and harming trust.</a:t>
            </a:r>
          </a:p>
          <a:p>
            <a:endParaRPr lang="en-US"/>
          </a:p>
          <a:p>
            <a:r>
              <a:rPr lang="en-US"/>
              <a:t>One Montana town shared an AI image of their Main Street.</a:t>
            </a:r>
          </a:p>
          <a:p>
            <a:r>
              <a:rPr lang="en-US"/>
              <a:t>And people noticed:</a:t>
            </a:r>
          </a:p>
          <a:p>
            <a:r>
              <a:rPr lang="en-US"/>
              <a:t>•	Buildings were wrong</a:t>
            </a:r>
          </a:p>
          <a:p>
            <a:r>
              <a:rPr lang="en-US"/>
              <a:t>•	Signs were off</a:t>
            </a:r>
          </a:p>
          <a:p>
            <a:endParaRPr lang="en-US"/>
          </a:p>
          <a:p>
            <a:r>
              <a:rPr lang="en-US"/>
              <a:t>The backlash was immediate.</a:t>
            </a:r>
          </a:p>
          <a:p>
            <a:r>
              <a:rPr lang="en-US"/>
              <a:t>Because when people love a place—they want to see the real thing.</a:t>
            </a:r>
          </a:p>
          <a:p>
            <a:endParaRPr lang="en-US"/>
          </a:p>
          <a:p>
            <a:r>
              <a:rPr lang="en-US"/>
              <a:t>Your story is too important to let a robot tell it.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Now—I’d love for us to try something together.</a:t>
            </a:r>
          </a:p>
          <a:p>
            <a:r>
              <a:rPr lang="en-US"/>
              <a:t>You have one minute.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Look at the prompts on the screen—and write down as many story ideas as you can.</a:t>
            </a:r>
          </a:p>
          <a:p>
            <a:endParaRPr lang="en-US"/>
          </a:p>
          <a:p>
            <a:r>
              <a:rPr lang="en-US"/>
              <a:t>We'll share at our table-and then I’ll ask a couple volunteers to share.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Thank you—for your creativity.</a:t>
            </a:r>
          </a:p>
          <a:p>
            <a:r>
              <a:rPr lang="en-US"/>
              <a:t>For your openness.</a:t>
            </a:r>
          </a:p>
          <a:p>
            <a:r>
              <a:rPr lang="en-US"/>
              <a:t>And for caring enough about your communities to show up.</a:t>
            </a:r>
          </a:p>
          <a:p>
            <a:r>
              <a:rPr lang="en-US"/>
              <a:t>You don’t need to start somewhere perfect.</a:t>
            </a:r>
          </a:p>
          <a:p>
            <a:r>
              <a:rPr lang="en-US"/>
              <a:t>You just need to start where you are.</a:t>
            </a:r>
          </a:p>
          <a:p>
            <a:r>
              <a:rPr lang="en-US"/>
              <a:t>Because your front porch is already built.</a:t>
            </a:r>
          </a:p>
          <a:p>
            <a:r>
              <a:rPr lang="en-US"/>
              <a:t>You just have to open the door.</a:t>
            </a:r>
          </a:p>
          <a:p>
            <a:r>
              <a:rPr lang="en-US"/>
              <a:t>Thank you.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 grew up in a small town in Southwest Montana called Ennis.</a:t>
            </a:r>
          </a:p>
          <a:p>
            <a:endParaRPr lang="en-US"/>
          </a:p>
          <a:p>
            <a:r>
              <a:rPr lang="en-US"/>
              <a:t>Population: just under a thousand people.</a:t>
            </a:r>
          </a:p>
          <a:p>
            <a:endParaRPr lang="en-US"/>
          </a:p>
          <a:p>
            <a:r>
              <a:rPr lang="en-US"/>
              <a:t>And if you like to fly fish—</a:t>
            </a:r>
          </a:p>
          <a:p>
            <a:r>
              <a:rPr lang="en-US"/>
              <a:t>I apologize in advance… because you may now be extremely jealous.</a:t>
            </a:r>
          </a:p>
          <a:p>
            <a:endParaRPr lang="en-US"/>
          </a:p>
          <a:p>
            <a:r>
              <a:rPr lang="en-US"/>
              <a:t>What makes Ennis special isn’t just the fishing—though it is some of the best in the world.</a:t>
            </a:r>
          </a:p>
          <a:p>
            <a:endParaRPr lang="en-US"/>
          </a:p>
          <a:p>
            <a:r>
              <a:rPr lang="en-US"/>
              <a:t>What makes Ennis special is something that all small towns share:</a:t>
            </a:r>
          </a:p>
          <a:p>
            <a:r>
              <a:rPr lang="en-US"/>
              <a:t>Stories.</a:t>
            </a:r>
          </a:p>
          <a:p>
            <a:endParaRPr lang="en-US"/>
          </a:p>
          <a:p>
            <a:r>
              <a:rPr lang="en-US"/>
              <a:t>Stories about who’s related to who.</a:t>
            </a:r>
          </a:p>
          <a:p>
            <a:endParaRPr lang="en-US"/>
          </a:p>
          <a:p>
            <a:r>
              <a:rPr lang="en-US"/>
              <a:t>Stories about which business has been there the longest.</a:t>
            </a:r>
          </a:p>
          <a:p>
            <a:endParaRPr lang="en-US"/>
          </a:p>
          <a:p>
            <a:r>
              <a:rPr lang="en-US"/>
              <a:t>Stories about who you can count on—and who knows how to fix just about anything.</a:t>
            </a:r>
          </a:p>
          <a:p>
            <a:endParaRPr lang="en-US"/>
          </a:p>
          <a:p>
            <a:r>
              <a:rPr lang="en-US"/>
              <a:t>So quick show of hands—</a:t>
            </a:r>
          </a:p>
          <a:p>
            <a:r>
              <a:rPr lang="en-US"/>
              <a:t>If you’re from a small town… or you currently live in one?</a:t>
            </a:r>
          </a:p>
          <a:p>
            <a:endParaRPr lang="en-US"/>
          </a:p>
          <a:p>
            <a:r>
              <a:rPr lang="en-US"/>
              <a:t>Perfect. Then you already understand this part.</a:t>
            </a:r>
          </a:p>
          <a:p>
            <a:endParaRPr lang="en-US"/>
          </a:p>
          <a:p>
            <a:r>
              <a:rPr lang="en-US"/>
              <a:t>When I was growing up, we didn’t need social media.</a:t>
            </a:r>
          </a:p>
          <a:p>
            <a:endParaRPr lang="en-US"/>
          </a:p>
          <a:p>
            <a:r>
              <a:rPr lang="en-US"/>
              <a:t>We had:</a:t>
            </a:r>
          </a:p>
          <a:p>
            <a:r>
              <a:rPr lang="en-US"/>
              <a:t>•	The grocery store checkout line</a:t>
            </a:r>
          </a:p>
          <a:p>
            <a:r>
              <a:rPr lang="en-US"/>
              <a:t>•	The counter at the local café</a:t>
            </a:r>
          </a:p>
          <a:p>
            <a:r>
              <a:rPr lang="en-US"/>
              <a:t>•	The church pews filled on Sunday</a:t>
            </a:r>
          </a:p>
          <a:p>
            <a:endParaRPr lang="en-US"/>
          </a:p>
          <a:p>
            <a:r>
              <a:rPr lang="en-US"/>
              <a:t>That’s where information traveled.</a:t>
            </a:r>
          </a:p>
          <a:p>
            <a:endParaRPr lang="en-US"/>
          </a:p>
          <a:p>
            <a:r>
              <a:rPr lang="en-US"/>
              <a:t>That’s where reputations were built.</a:t>
            </a:r>
          </a:p>
          <a:p>
            <a:endParaRPr lang="en-US"/>
          </a:p>
          <a:p>
            <a:r>
              <a:rPr lang="en-US"/>
              <a:t>That’s where trust lived.</a:t>
            </a:r>
          </a:p>
          <a:p>
            <a:endParaRPr lang="en-US"/>
          </a:p>
          <a:p>
            <a:r>
              <a:rPr lang="en-US"/>
              <a:t>Since then, I’ve been a television news anchor and reporter.</a:t>
            </a:r>
          </a:p>
          <a:p>
            <a:endParaRPr lang="en-US"/>
          </a:p>
          <a:p>
            <a:r>
              <a:rPr lang="en-US"/>
              <a:t>I worked in healthcare communications during the pandemic—yes, that’s me in full PPE, trying to smile with my eyes.</a:t>
            </a:r>
          </a:p>
          <a:p>
            <a:endParaRPr lang="en-US"/>
          </a:p>
          <a:p>
            <a:r>
              <a:rPr lang="en-US"/>
              <a:t>And today, I work at Avista, helping people better understand how utilities work—and more importantly—the people behind keeping the lights on.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Every role I’ve had has reinforced the same lesson:</a:t>
            </a:r>
          </a:p>
          <a:p>
            <a:r>
              <a:rPr lang="en-US"/>
              <a:t>If you don’t tell your own story, someone else will.</a:t>
            </a:r>
          </a:p>
          <a:p>
            <a:r>
              <a:rPr lang="en-US"/>
              <a:t>And they probably won’t get it quite right.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Today, I want to talk about why storytelling matters—especially on social media.</a:t>
            </a:r>
          </a:p>
          <a:p>
            <a:endParaRPr lang="en-US"/>
          </a:p>
          <a:p>
            <a:r>
              <a:rPr lang="en-US"/>
              <a:t>We’ll:</a:t>
            </a:r>
          </a:p>
          <a:p>
            <a:r>
              <a:rPr lang="en-US"/>
              <a:t>•	Look at a few real small town examples</a:t>
            </a:r>
          </a:p>
          <a:p>
            <a:r>
              <a:rPr lang="en-US"/>
              <a:t>•	Walk through a simple storytelling framework</a:t>
            </a:r>
          </a:p>
          <a:p>
            <a:r>
              <a:rPr lang="en-US"/>
              <a:t>•	Do a quick group brainstorming exercise</a:t>
            </a:r>
          </a:p>
          <a:p>
            <a:endParaRPr lang="en-US"/>
          </a:p>
          <a:p>
            <a:r>
              <a:rPr lang="en-US"/>
              <a:t>I will not give you the secret code to go viral—because that doesn’t exist. But I hope that I will help you see social media as something human, doable, and useful.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 want to offer a mindset shift.</a:t>
            </a:r>
          </a:p>
          <a:p>
            <a:r>
              <a:rPr lang="en-US"/>
              <a:t>I invite you to think of social media less like a billboard… and more like a front porch.</a:t>
            </a:r>
          </a:p>
          <a:p>
            <a:endParaRPr lang="en-US"/>
          </a:p>
          <a:p>
            <a:r>
              <a:rPr lang="en-US"/>
              <a:t>A billboard says:</a:t>
            </a:r>
          </a:p>
          <a:p>
            <a:r>
              <a:rPr lang="en-US"/>
              <a:t>“LOOK AT ME.”</a:t>
            </a:r>
          </a:p>
          <a:p>
            <a:r>
              <a:rPr lang="en-US"/>
              <a:t>“BUY THIS.”</a:t>
            </a:r>
          </a:p>
          <a:p>
            <a:r>
              <a:rPr lang="en-US"/>
              <a:t>“EXIT NOW.”</a:t>
            </a:r>
          </a:p>
          <a:p>
            <a:endParaRPr lang="en-US"/>
          </a:p>
          <a:p>
            <a:r>
              <a:rPr lang="en-US"/>
              <a:t>A front porch says:</a:t>
            </a:r>
          </a:p>
          <a:p>
            <a:r>
              <a:rPr lang="en-US"/>
              <a:t>“Come on up.”</a:t>
            </a:r>
          </a:p>
          <a:p>
            <a:r>
              <a:rPr lang="en-US"/>
              <a:t>“Sit for a minute.”</a:t>
            </a:r>
          </a:p>
          <a:p>
            <a:r>
              <a:rPr lang="en-US"/>
              <a:t>“How have you been?”</a:t>
            </a:r>
          </a:p>
          <a:p>
            <a:endParaRPr lang="en-US"/>
          </a:p>
          <a:p>
            <a:r>
              <a:rPr lang="en-US"/>
              <a:t>In small towns, front porches matter. </a:t>
            </a:r>
          </a:p>
          <a:p>
            <a:endParaRPr lang="en-US"/>
          </a:p>
          <a:p>
            <a:r>
              <a:rPr lang="en-US"/>
              <a:t>And social media—at its best—is simply a digital front porch.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One of the most common things I hear is:</a:t>
            </a:r>
          </a:p>
          <a:p>
            <a:r>
              <a:rPr lang="en-US"/>
              <a:t>“We don’t have a big enough budget to make an impact.”</a:t>
            </a:r>
          </a:p>
          <a:p>
            <a:r>
              <a:rPr lang="en-US"/>
              <a:t>I want to say this clearly:</a:t>
            </a:r>
          </a:p>
          <a:p>
            <a:endParaRPr lang="en-US"/>
          </a:p>
          <a:p>
            <a:r>
              <a:rPr lang="en-US"/>
              <a:t>You absolutely can make a difference—without spending thousands of dollars.</a:t>
            </a:r>
          </a:p>
          <a:p>
            <a:endParaRPr lang="en-US"/>
          </a:p>
          <a:p>
            <a:r>
              <a:rPr lang="en-US"/>
              <a:t>Because when it comes to social media…</a:t>
            </a:r>
          </a:p>
          <a:p>
            <a:endParaRPr lang="en-US"/>
          </a:p>
          <a:p>
            <a:r>
              <a:rPr lang="en-US"/>
              <a:t>Your front porch doesn’t just face your dirt road.</a:t>
            </a:r>
          </a:p>
          <a:p>
            <a:r>
              <a:rPr lang="en-US"/>
              <a:t>It opens to the entire world.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Let me tell you one of my favorite small town success stories.</a:t>
            </a:r>
          </a:p>
          <a:p>
            <a:endParaRPr lang="en-US"/>
          </a:p>
          <a:p>
            <a:r>
              <a:rPr lang="en-US"/>
              <a:t>In Bangor, Maine, a longtime police lieutenant named Tim Cotton was asked to manage the department’s Facebook page.</a:t>
            </a:r>
          </a:p>
          <a:p>
            <a:endParaRPr lang="en-US"/>
          </a:p>
          <a:p>
            <a:r>
              <a:rPr lang="en-US"/>
              <a:t>No marketing team.</a:t>
            </a:r>
          </a:p>
          <a:p>
            <a:r>
              <a:rPr lang="en-US"/>
              <a:t>No consultants.</a:t>
            </a:r>
          </a:p>
          <a:p>
            <a:r>
              <a:rPr lang="en-US"/>
              <a:t>No budget.</a:t>
            </a:r>
          </a:p>
          <a:p>
            <a:endParaRPr lang="en-US"/>
          </a:p>
          <a:p>
            <a:r>
              <a:rPr lang="en-US"/>
              <a:t>Just him—and eventually—a taxidermized duck.</a:t>
            </a:r>
          </a:p>
          <a:p>
            <a:endParaRPr lang="en-US"/>
          </a:p>
          <a:p>
            <a:r>
              <a:rPr lang="en-US"/>
              <a:t>The duck started appearing in photos around town.</a:t>
            </a:r>
          </a:p>
          <a:p>
            <a:endParaRPr lang="en-US"/>
          </a:p>
          <a:p>
            <a:r>
              <a:rPr lang="en-US"/>
              <a:t>No big explanation.</a:t>
            </a:r>
          </a:p>
          <a:p>
            <a:r>
              <a:rPr lang="en-US"/>
              <a:t>No strategy.</a:t>
            </a:r>
          </a:p>
          <a:p>
            <a:r>
              <a:rPr lang="en-US"/>
              <a:t>Just personality.</a:t>
            </a:r>
          </a:p>
          <a:p>
            <a:endParaRPr lang="en-US"/>
          </a:p>
          <a:p>
            <a:r>
              <a:rPr lang="en-US"/>
              <a:t>The result?</a:t>
            </a:r>
          </a:p>
          <a:p>
            <a:r>
              <a:rPr lang="en-US"/>
              <a:t>•	Over 300,000 followers</a:t>
            </a:r>
          </a:p>
          <a:p>
            <a:r>
              <a:rPr lang="en-US"/>
              <a:t>•	People traveling from around the world to take photos with the duck</a:t>
            </a:r>
          </a:p>
          <a:p>
            <a:r>
              <a:rPr lang="en-US"/>
              <a:t>•	And one couple—from the UK—who made it a vacation stop</a:t>
            </a:r>
          </a:p>
          <a:p>
            <a:endParaRPr lang="en-US"/>
          </a:p>
          <a:p>
            <a:r>
              <a:rPr lang="en-US"/>
              <a:t>What I love about this story is that they didn’t try to be clever.</a:t>
            </a:r>
          </a:p>
          <a:p>
            <a:endParaRPr lang="en-US"/>
          </a:p>
          <a:p>
            <a:r>
              <a:rPr lang="en-US"/>
              <a:t>They tried to be themselves.</a:t>
            </a:r>
          </a:p>
          <a:p>
            <a:r>
              <a:rPr lang="en-US"/>
              <a:t>Their posts sounded like Bangor.</a:t>
            </a:r>
          </a:p>
          <a:p>
            <a:endParaRPr lang="en-US"/>
          </a:p>
          <a:p>
            <a:r>
              <a:rPr lang="en-US"/>
              <a:t>Felt like Bangor.</a:t>
            </a:r>
          </a:p>
          <a:p>
            <a:r>
              <a:rPr lang="en-US"/>
              <a:t>Reflected Bangor’s humor and heart.</a:t>
            </a:r>
          </a:p>
          <a:p>
            <a:endParaRPr lang="en-US"/>
          </a:p>
          <a:p>
            <a:r>
              <a:rPr lang="en-US"/>
              <a:t>And people trusted it—because authenticity builds trust.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This storytelling approach even attracted national media; The Washington Post dubbed it “the only police department in America with a funny Facebook page,” highlighting its unique voice.</a:t>
            </a:r>
          </a:p>
          <a:p>
            <a:endParaRPr lang="en-US"/>
          </a:p>
          <a:p>
            <a:r>
              <a:rPr lang="en-US"/>
              <a:t> Bangor’s example shows that authenticity and consistency can beat a big budget – and even generate positive PR far beyond the town’s borders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 how do you find your “Duck of Justice”?</a:t>
            </a:r>
          </a:p>
          <a:p>
            <a:endParaRPr lang="en-US"/>
          </a:p>
          <a:p>
            <a:r>
              <a:rPr lang="en-US"/>
              <a:t>Here’s a simple framework I use—with small towns, small businesses, and large organizations alike.</a:t>
            </a:r>
          </a:p>
          <a:p>
            <a:endParaRPr lang="en-US"/>
          </a:p>
          <a:p>
            <a:r>
              <a:rPr lang="en-US"/>
              <a:t>1. Spot the Story</a:t>
            </a:r>
          </a:p>
          <a:p>
            <a:r>
              <a:rPr lang="en-US"/>
              <a:t>First—find the story.</a:t>
            </a:r>
          </a:p>
          <a:p>
            <a:r>
              <a:rPr lang="en-US"/>
              <a:t>And here’s the challenge:</a:t>
            </a:r>
          </a:p>
          <a:p>
            <a:r>
              <a:rPr lang="en-US"/>
              <a:t>You must temporarily forget what you think is ordinary.</a:t>
            </a:r>
          </a:p>
          <a:p>
            <a:r>
              <a:rPr lang="en-US"/>
              <a:t>Think like a reporter:</a:t>
            </a:r>
          </a:p>
          <a:p>
            <a:r>
              <a:rPr lang="en-US"/>
              <a:t>•	Who’s doing something kind or creative?</a:t>
            </a:r>
          </a:p>
          <a:p>
            <a:r>
              <a:rPr lang="en-US"/>
              <a:t>•	What moment made you proud to live here?</a:t>
            </a:r>
          </a:p>
          <a:p>
            <a:r>
              <a:rPr lang="en-US"/>
              <a:t>•	What tradition would visitors never know without you?</a:t>
            </a:r>
          </a:p>
          <a:p>
            <a:endParaRPr lang="en-US"/>
          </a:p>
          <a:p>
            <a:r>
              <a:rPr lang="en-US"/>
              <a:t>2. Shape the Message</a:t>
            </a:r>
          </a:p>
          <a:p>
            <a:r>
              <a:rPr lang="en-US"/>
              <a:t>Next—shape the message.</a:t>
            </a:r>
          </a:p>
          <a:p>
            <a:r>
              <a:rPr lang="en-US"/>
              <a:t>You’re not just posting what happened—you’re deciding:</a:t>
            </a:r>
          </a:p>
          <a:p>
            <a:r>
              <a:rPr lang="en-US"/>
              <a:t>•	What do you want people to understand?</a:t>
            </a:r>
          </a:p>
          <a:p>
            <a:r>
              <a:rPr lang="en-US"/>
              <a:t>•	What feeling should they walk away with?</a:t>
            </a:r>
          </a:p>
          <a:p>
            <a:r>
              <a:rPr lang="en-US"/>
              <a:t>Photos and short videos work beautifully.</a:t>
            </a:r>
          </a:p>
          <a:p>
            <a:r>
              <a:rPr lang="en-US"/>
              <a:t>And I mean this sincerely: cell phone photos are more than enough.</a:t>
            </a:r>
          </a:p>
          <a:p>
            <a:r>
              <a:rPr lang="en-US"/>
              <a:t>Authenticity beats perfection every time.</a:t>
            </a:r>
          </a:p>
          <a:p>
            <a:endParaRPr lang="en-US"/>
          </a:p>
          <a:p>
            <a:r>
              <a:rPr lang="en-US"/>
              <a:t>3. Share With Intention</a:t>
            </a:r>
          </a:p>
          <a:p>
            <a:r>
              <a:rPr lang="en-US"/>
              <a:t>Now—share with intention.</a:t>
            </a:r>
          </a:p>
          <a:p>
            <a:r>
              <a:rPr lang="en-US"/>
              <a:t>You do not need to post every day.</a:t>
            </a:r>
          </a:p>
          <a:p>
            <a:r>
              <a:rPr lang="en-US"/>
              <a:t>For many small towns or local businesses: One good post a week is fantastic.</a:t>
            </a:r>
          </a:p>
          <a:p>
            <a:r>
              <a:rPr lang="en-US"/>
              <a:t>If time is tight, block 30–45 minutes and batch your content.</a:t>
            </a:r>
          </a:p>
          <a:p>
            <a:r>
              <a:rPr lang="en-US"/>
              <a:t>Social media is short.</a:t>
            </a:r>
          </a:p>
          <a:p>
            <a:r>
              <a:rPr lang="en-US"/>
              <a:t>You can create more than you think—faster than you think.</a:t>
            </a:r>
          </a:p>
          <a:p>
            <a:endParaRPr lang="en-US"/>
          </a:p>
          <a:p>
            <a:r>
              <a:rPr lang="en-US"/>
              <a:t>4. Spark Engagement</a:t>
            </a:r>
          </a:p>
          <a:p>
            <a:r>
              <a:rPr lang="en-US"/>
              <a:t>Finally—invite conversation.</a:t>
            </a:r>
          </a:p>
          <a:p>
            <a:r>
              <a:rPr lang="en-US"/>
              <a:t>Ask things like:</a:t>
            </a:r>
          </a:p>
          <a:p>
            <a:r>
              <a:rPr lang="en-US"/>
              <a:t>•	“What’s your favorite summer memory here?”</a:t>
            </a:r>
          </a:p>
          <a:p>
            <a:r>
              <a:rPr lang="en-US"/>
              <a:t>•	“Who remembers when this building looked like this?”</a:t>
            </a:r>
          </a:p>
          <a:p>
            <a:r>
              <a:rPr lang="en-US"/>
              <a:t>When people comment, your message travels further.</a:t>
            </a:r>
          </a:p>
          <a:p>
            <a:r>
              <a:rPr lang="en-US"/>
              <a:t>And yes—sometimes you’ll get negative comments.</a:t>
            </a:r>
          </a:p>
          <a:p>
            <a:r>
              <a:rPr lang="en-US"/>
              <a:t>My advice?</a:t>
            </a:r>
          </a:p>
          <a:p>
            <a:r>
              <a:rPr lang="en-US"/>
              <a:t>•	Don’t take it personally</a:t>
            </a:r>
          </a:p>
          <a:p>
            <a:r>
              <a:rPr lang="en-US"/>
              <a:t>•	Don’t engage unless clarification is needed</a:t>
            </a:r>
          </a:p>
          <a:p>
            <a:r>
              <a:rPr lang="en-US"/>
              <a:t>•	Correct misinformation politely—for everyone else reading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ocialtargeter.com/blogs/exploring-the-impact-of-ugc-on-local-tourism-boards-success-stories-from-small-towns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marshallpr.com/the-man-behind-bangor-police-departments-viral-facebook-page-shares-4-tips-for-gaining-follower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-f6CXcVzFBs&amp;t=26s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67" r="-2300" b="-134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028700" y="1978179"/>
            <a:ext cx="16230600" cy="0"/>
          </a:xfrm>
          <a:prstGeom prst="line">
            <a:avLst/>
          </a:prstGeom>
          <a:ln w="28575" cap="flat">
            <a:solidFill>
              <a:srgbClr val="FDB51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641596" y="2736602"/>
            <a:ext cx="15004807" cy="1219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7"/>
              </a:lnSpc>
            </a:pPr>
            <a:r>
              <a:rPr lang="en-US" sz="11500" spc="-884" dirty="0">
                <a:solidFill>
                  <a:srgbClr val="F58021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START WHERE YOU ARE: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15092" y="8683625"/>
            <a:ext cx="6145382" cy="73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4"/>
              </a:lnSpc>
            </a:pPr>
            <a:r>
              <a:rPr lang="en-US" sz="2499" b="1">
                <a:solidFill>
                  <a:srgbClr val="FDB515"/>
                </a:solidFill>
                <a:latin typeface="Aileron Bold"/>
                <a:ea typeface="Aileron Bold"/>
                <a:cs typeface="Aileron Bold"/>
                <a:sym typeface="Aileron Bold"/>
              </a:rPr>
              <a:t>Ariana Lake, M.A.</a:t>
            </a:r>
          </a:p>
          <a:p>
            <a:pPr algn="l">
              <a:lnSpc>
                <a:spcPts val="2874"/>
              </a:lnSpc>
            </a:pPr>
            <a:r>
              <a:rPr lang="en-US" sz="2499">
                <a:solidFill>
                  <a:srgbClr val="FDB515"/>
                </a:solidFill>
                <a:latin typeface="Aileron"/>
                <a:ea typeface="Aileron"/>
                <a:cs typeface="Aileron"/>
                <a:sym typeface="Aileron"/>
              </a:rPr>
              <a:t>Avista Senior Communications Manager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294401" y="8650466"/>
            <a:ext cx="5655008" cy="763409"/>
            <a:chOff x="0" y="0"/>
            <a:chExt cx="7540011" cy="10178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7560" cy="501028"/>
            </a:xfrm>
            <a:custGeom>
              <a:avLst/>
              <a:gdLst/>
              <a:ahLst/>
              <a:cxnLst/>
              <a:rect l="l" t="t" r="r" b="b"/>
              <a:pathLst>
                <a:path w="587560" h="501028">
                  <a:moveTo>
                    <a:pt x="0" y="0"/>
                  </a:moveTo>
                  <a:lnTo>
                    <a:pt x="587560" y="0"/>
                  </a:lnTo>
                  <a:lnTo>
                    <a:pt x="587560" y="501028"/>
                  </a:lnTo>
                  <a:lnTo>
                    <a:pt x="0" y="50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145" y="469225"/>
              <a:ext cx="7035604" cy="548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88"/>
                </a:lnSpc>
              </a:pPr>
              <a:r>
                <a:rPr lang="en-US" sz="2491">
                  <a:solidFill>
                    <a:srgbClr val="FDB515"/>
                  </a:solidFill>
                  <a:latin typeface="Aileron"/>
                  <a:ea typeface="Aileron"/>
                  <a:cs typeface="Aileron"/>
                  <a:sym typeface="Aileron"/>
                </a:rPr>
                <a:t>ariana.lake@avistacorp.com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87560" y="-31803"/>
              <a:ext cx="6952451" cy="548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88"/>
                </a:lnSpc>
              </a:pPr>
              <a:r>
                <a:rPr lang="en-US" sz="2491">
                  <a:solidFill>
                    <a:srgbClr val="FDB515"/>
                  </a:solidFill>
                  <a:latin typeface="Aileron"/>
                  <a:ea typeface="Aileron"/>
                  <a:cs typeface="Aileron"/>
                  <a:sym typeface="Aileron"/>
                </a:rPr>
                <a:t>@ArianaLake1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154110" y="3835231"/>
            <a:ext cx="13979778" cy="993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3"/>
              </a:lnSpc>
            </a:pPr>
            <a:r>
              <a:rPr lang="en-US" sz="7800" spc="-583" dirty="0">
                <a:solidFill>
                  <a:srgbClr val="FFFFF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STORYTELLING FOR CONNECTION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6061" y="6542773"/>
            <a:ext cx="3923239" cy="2942429"/>
          </a:xfrm>
          <a:custGeom>
            <a:avLst/>
            <a:gdLst/>
            <a:ahLst/>
            <a:cxnLst/>
            <a:rect l="l" t="t" r="r" b="b"/>
            <a:pathLst>
              <a:path w="3923239" h="2942429">
                <a:moveTo>
                  <a:pt x="0" y="0"/>
                </a:moveTo>
                <a:lnTo>
                  <a:pt x="3923239" y="0"/>
                </a:lnTo>
                <a:lnTo>
                  <a:pt x="3923239" y="2942429"/>
                </a:lnTo>
                <a:lnTo>
                  <a:pt x="0" y="2942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03811" y="3479706"/>
            <a:ext cx="3855489" cy="2891617"/>
          </a:xfrm>
          <a:custGeom>
            <a:avLst/>
            <a:gdLst/>
            <a:ahLst/>
            <a:cxnLst/>
            <a:rect l="l" t="t" r="r" b="b"/>
            <a:pathLst>
              <a:path w="3855489" h="2891617">
                <a:moveTo>
                  <a:pt x="0" y="0"/>
                </a:moveTo>
                <a:lnTo>
                  <a:pt x="3855489" y="0"/>
                </a:lnTo>
                <a:lnTo>
                  <a:pt x="3855489" y="2891617"/>
                </a:lnTo>
                <a:lnTo>
                  <a:pt x="0" y="2891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16419" y="1067202"/>
            <a:ext cx="13373402" cy="1644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22"/>
              </a:lnSpc>
            </a:pPr>
            <a:r>
              <a:rPr lang="en-US" sz="12403" spc="-1289" dirty="0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Let’s be inspired by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3293" y="2466784"/>
            <a:ext cx="8215896" cy="1286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7"/>
              </a:lnSpc>
            </a:pPr>
            <a:r>
              <a:rPr lang="en-US" sz="9596" spc="-998" dirty="0">
                <a:solidFill>
                  <a:srgbClr val="F58021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Maple Hill, Kansas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682188"/>
            <a:ext cx="10736643" cy="2324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 spc="-51">
                <a:solidFill>
                  <a:srgbClr val="FFFFF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A rural town of ~600 residents launched a user-generated content campaign to boost off-season tourism. Their “Capture Maple Hill” photo contest invited locals and visitors to share their best images of the town on social media. The prize? A free weekend stay.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endParaRPr lang="en-US" sz="2599" spc="-51">
              <a:solidFill>
                <a:srgbClr val="FFFFFF"/>
              </a:solidFill>
              <a:latin typeface="Frutiger LT Std 2"/>
              <a:ea typeface="Frutiger LT Std 2"/>
              <a:cs typeface="Frutiger LT Std 2"/>
              <a:sym typeface="Frutiger LT Std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4080533"/>
            <a:ext cx="10443496" cy="204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2"/>
              </a:lnSpc>
              <a:spcBef>
                <a:spcPct val="0"/>
              </a:spcBef>
            </a:pPr>
            <a:r>
              <a:rPr lang="en-US" sz="3751" b="1" spc="-75">
                <a:solidFill>
                  <a:srgbClr val="FFFFF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A simple, low-cost contest turned residents into storytellers—and visitors into future guests.</a:t>
            </a:r>
          </a:p>
          <a:p>
            <a:pPr algn="l">
              <a:lnSpc>
                <a:spcPts val="5252"/>
              </a:lnSpc>
              <a:spcBef>
                <a:spcPct val="0"/>
              </a:spcBef>
            </a:pPr>
            <a:endParaRPr lang="en-US" sz="3751" b="1" spc="-75">
              <a:solidFill>
                <a:srgbClr val="FFFFFF"/>
              </a:solidFill>
              <a:latin typeface="Frutiger LT Std 1"/>
              <a:ea typeface="Frutiger LT Std 1"/>
              <a:cs typeface="Frutiger LT Std 1"/>
              <a:sym typeface="Frutiger LT Std 1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63293" y="8006924"/>
            <a:ext cx="14997736" cy="1478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8"/>
              </a:lnSpc>
              <a:spcBef>
                <a:spcPct val="0"/>
              </a:spcBef>
            </a:pPr>
            <a:r>
              <a:rPr lang="en-US" sz="2828" b="1" spc="-56" dirty="0">
                <a:solidFill>
                  <a:srgbClr val="FFFFF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Results:</a:t>
            </a:r>
          </a:p>
          <a:p>
            <a:pPr marL="610702" lvl="1" indent="-305351" algn="l">
              <a:lnSpc>
                <a:spcPts val="2828"/>
              </a:lnSpc>
              <a:buFont typeface="Arial"/>
              <a:buChar char="•"/>
            </a:pPr>
            <a:r>
              <a:rPr lang="en-US" sz="2828" b="1" spc="-56" dirty="0">
                <a:solidFill>
                  <a:srgbClr val="FFFFF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500+ photo submissions in one month</a:t>
            </a:r>
          </a:p>
          <a:p>
            <a:pPr marL="610702" lvl="1" indent="-305351" algn="l">
              <a:lnSpc>
                <a:spcPts val="2828"/>
              </a:lnSpc>
              <a:buFont typeface="Arial"/>
              <a:buChar char="•"/>
            </a:pPr>
            <a:r>
              <a:rPr lang="en-US" sz="2828" b="1" spc="-56" dirty="0">
                <a:solidFill>
                  <a:srgbClr val="FFFFF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25% increase in hotel bookings during the off-peak season</a:t>
            </a:r>
          </a:p>
          <a:p>
            <a:pPr marL="610702" lvl="1" indent="-305351" algn="l">
              <a:lnSpc>
                <a:spcPts val="2828"/>
              </a:lnSpc>
              <a:buFont typeface="Arial"/>
              <a:buChar char="•"/>
            </a:pPr>
            <a:r>
              <a:rPr lang="en-US" sz="2828" b="1" spc="-56" dirty="0">
                <a:solidFill>
                  <a:srgbClr val="FFFFF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Boosted community pride and online visibility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531852" y="9764116"/>
            <a:ext cx="1727448" cy="20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u="sng" dirty="0">
                <a:solidFill>
                  <a:schemeClr val="bg1"/>
                </a:solidFill>
                <a:latin typeface="Frutiger LT Std 2"/>
                <a:ea typeface="Frutiger LT Std 2"/>
                <a:cs typeface="Frutiger LT Std 2"/>
                <a:sym typeface="Frutiger LT Std 2"/>
                <a:hlinkClick r:id="rId5" tooltip="https://www.socialtargeter.com/blogs/exploring-the-impact-of-ugc-on-local-tourism-boards-success-stories-from-small-town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SocialTargeter.com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57956" y="2924653"/>
            <a:ext cx="15772087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8"/>
              </a:lnSpc>
            </a:pPr>
            <a:r>
              <a:rPr lang="en-US" sz="6288" dirty="0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These towns didn’t try to be something they’re not; </a:t>
            </a:r>
            <a:endParaRPr lang="en-US" sz="6288" dirty="0">
              <a:solidFill>
                <a:srgbClr val="F58021"/>
              </a:solidFill>
              <a:latin typeface="Frutiger LT Std 1"/>
              <a:ea typeface="Frutiger LT Std 1"/>
              <a:cs typeface="Frutiger LT Std 1"/>
              <a:sym typeface="Frutiger LT Std 1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986A14-9C51-08AE-2D6B-AD672458CFBB}"/>
              </a:ext>
            </a:extLst>
          </p:cNvPr>
          <p:cNvSpPr txBox="1"/>
          <p:nvPr/>
        </p:nvSpPr>
        <p:spPr>
          <a:xfrm>
            <a:off x="1257956" y="3783862"/>
            <a:ext cx="15353644" cy="266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728"/>
              </a:lnSpc>
            </a:pPr>
            <a:r>
              <a:rPr lang="en-US" sz="6290" dirty="0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               instead, they </a:t>
            </a:r>
            <a:r>
              <a:rPr lang="en-US" sz="6290" dirty="0">
                <a:solidFill>
                  <a:srgbClr val="F58021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celebrated exactly what and who they are </a:t>
            </a:r>
            <a:r>
              <a:rPr lang="en-US" sz="6290" dirty="0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– and invited the world to </a:t>
            </a:r>
            <a:r>
              <a:rPr lang="en-US" sz="6290" dirty="0">
                <a:solidFill>
                  <a:srgbClr val="F58021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joyfully participate.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06659" y="6256950"/>
            <a:ext cx="4560807" cy="3734160"/>
          </a:xfrm>
          <a:custGeom>
            <a:avLst/>
            <a:gdLst/>
            <a:ahLst/>
            <a:cxnLst/>
            <a:rect l="l" t="t" r="r" b="b"/>
            <a:pathLst>
              <a:path w="4560807" h="3734160">
                <a:moveTo>
                  <a:pt x="0" y="0"/>
                </a:moveTo>
                <a:lnTo>
                  <a:pt x="4560807" y="0"/>
                </a:lnTo>
                <a:lnTo>
                  <a:pt x="4560807" y="3734161"/>
                </a:lnTo>
                <a:lnTo>
                  <a:pt x="0" y="37341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358214"/>
            <a:ext cx="15120538" cy="109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0"/>
              </a:lnSpc>
            </a:pPr>
            <a:r>
              <a:rPr lang="en-US" sz="8201" spc="-852">
                <a:solidFill>
                  <a:srgbClr val="F58021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Artifical Intelligence: </a:t>
            </a:r>
            <a:r>
              <a:rPr lang="en-US" sz="8201" spc="-852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A word of caution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30366" y="6067565"/>
            <a:ext cx="9213790" cy="525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8"/>
              </a:lnSpc>
            </a:pPr>
            <a:r>
              <a:rPr lang="en-US" sz="3448" spc="-68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AI tools can help: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73023" y="6093428"/>
            <a:ext cx="6106567" cy="1904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2"/>
              </a:lnSpc>
            </a:pPr>
            <a:endParaRPr dirty="0"/>
          </a:p>
          <a:p>
            <a:pPr marL="567850" lvl="1" indent="-283925" algn="l">
              <a:lnSpc>
                <a:spcPts val="3682"/>
              </a:lnSpc>
              <a:buFont typeface="Arial"/>
              <a:buChar char="•"/>
            </a:pPr>
            <a:r>
              <a:rPr lang="en-US" sz="2630" spc="-52" dirty="0">
                <a:solidFill>
                  <a:srgbClr val="FFFFF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Draft captions or post ideas faster</a:t>
            </a:r>
          </a:p>
          <a:p>
            <a:pPr marL="567850" lvl="1" indent="-283925" algn="l">
              <a:lnSpc>
                <a:spcPts val="3682"/>
              </a:lnSpc>
              <a:buFont typeface="Arial"/>
              <a:buChar char="•"/>
            </a:pPr>
            <a:r>
              <a:rPr lang="en-US" sz="2630" spc="-52" dirty="0">
                <a:solidFill>
                  <a:srgbClr val="FFFFF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Generate content calendars</a:t>
            </a:r>
          </a:p>
          <a:p>
            <a:pPr marL="567850" lvl="1" indent="-283925" algn="l">
              <a:lnSpc>
                <a:spcPts val="3682"/>
              </a:lnSpc>
              <a:buFont typeface="Arial"/>
              <a:buChar char="•"/>
            </a:pPr>
            <a:r>
              <a:rPr lang="en-US" sz="2630" spc="-52" dirty="0">
                <a:solidFill>
                  <a:srgbClr val="FFFFF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Brainstorm creative angles for story ideas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71356" y="3363385"/>
            <a:ext cx="15066554" cy="1900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12"/>
              </a:lnSpc>
            </a:pPr>
            <a:r>
              <a:rPr lang="en-US" sz="4712" spc="-94" dirty="0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While AI-driven workflows support effective content and campaigns, consumers crave social content with a human touch.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9345197"/>
            <a:ext cx="7755379" cy="31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Hootsuite Social Media Trends 2024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81600" y="4692428"/>
            <a:ext cx="9213790" cy="37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48"/>
              </a:lnSpc>
            </a:pPr>
            <a:r>
              <a:rPr lang="en-US" sz="2548" spc="-50" dirty="0">
                <a:solidFill>
                  <a:srgbClr val="FFFFF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Findings from Hootsuite 2026 Social Media Trends Report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097000" y="704198"/>
            <a:ext cx="4419600" cy="4413492"/>
            <a:chOff x="0" y="0"/>
            <a:chExt cx="635158" cy="6022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158" cy="602297"/>
            </a:xfrm>
            <a:custGeom>
              <a:avLst/>
              <a:gdLst/>
              <a:ahLst/>
              <a:cxnLst/>
              <a:rect l="l" t="t" r="r" b="b"/>
              <a:pathLst>
                <a:path w="635158" h="602297">
                  <a:moveTo>
                    <a:pt x="0" y="0"/>
                  </a:moveTo>
                  <a:lnTo>
                    <a:pt x="635158" y="0"/>
                  </a:lnTo>
                  <a:lnTo>
                    <a:pt x="635158" y="602297"/>
                  </a:lnTo>
                  <a:lnTo>
                    <a:pt x="0" y="602297"/>
                  </a:lnTo>
                  <a:close/>
                </a:path>
              </a:pathLst>
            </a:custGeom>
            <a:blipFill>
              <a:blip r:embed="rId3"/>
              <a:stretch>
                <a:fillRect l="-41310" r="-118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73950" y="800100"/>
            <a:ext cx="13046965" cy="3764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2000" spc="-770" dirty="0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What </a:t>
            </a:r>
            <a:r>
              <a:rPr lang="en-US" sz="12000" spc="-770" dirty="0">
                <a:solidFill>
                  <a:srgbClr val="F58021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stories </a:t>
            </a:r>
            <a:r>
              <a:rPr lang="en-US" sz="12000" spc="-770" dirty="0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will you tell?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3950" y="4721021"/>
            <a:ext cx="18373412" cy="5547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6123" lvl="1" indent="-338061" algn="l">
              <a:lnSpc>
                <a:spcPts val="4384"/>
              </a:lnSpc>
              <a:buFont typeface="Arial"/>
              <a:buChar char="•"/>
            </a:pPr>
            <a:r>
              <a:rPr lang="en-US" sz="3131" dirty="0">
                <a:solidFill>
                  <a:srgbClr val="FFFFF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Who is one local person or business who deserves a shoutout—and why?</a:t>
            </a:r>
          </a:p>
          <a:p>
            <a:pPr marL="676123" lvl="1" indent="-338061" algn="l">
              <a:lnSpc>
                <a:spcPts val="4384"/>
              </a:lnSpc>
              <a:buFont typeface="Arial"/>
              <a:buChar char="•"/>
            </a:pPr>
            <a:endParaRPr lang="en-US" sz="3131" dirty="0">
              <a:solidFill>
                <a:srgbClr val="FFFFFF"/>
              </a:solidFill>
              <a:latin typeface="Frutiger LT Std 2"/>
              <a:ea typeface="Frutiger LT Std 2"/>
              <a:cs typeface="Frutiger LT Std 2"/>
              <a:sym typeface="Frutiger LT Std 2"/>
            </a:endParaRPr>
          </a:p>
          <a:p>
            <a:pPr marL="676123" lvl="1" indent="-338061" algn="l">
              <a:lnSpc>
                <a:spcPts val="4384"/>
              </a:lnSpc>
              <a:buFont typeface="Arial"/>
              <a:buChar char="•"/>
            </a:pPr>
            <a:r>
              <a:rPr lang="en-US" sz="3131" dirty="0">
                <a:solidFill>
                  <a:srgbClr val="FFFFF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What’s a photo you could take today that shows off your town’s charm?</a:t>
            </a:r>
          </a:p>
          <a:p>
            <a:pPr marL="676123" lvl="1" indent="-338061" algn="l">
              <a:lnSpc>
                <a:spcPts val="4384"/>
              </a:lnSpc>
              <a:buFont typeface="Arial"/>
              <a:buChar char="•"/>
            </a:pPr>
            <a:endParaRPr lang="en-US" sz="3131" dirty="0">
              <a:solidFill>
                <a:srgbClr val="FFFFFF"/>
              </a:solidFill>
              <a:latin typeface="Frutiger LT Std 2"/>
              <a:ea typeface="Frutiger LT Std 2"/>
              <a:cs typeface="Frutiger LT Std 2"/>
              <a:sym typeface="Frutiger LT Std 2"/>
            </a:endParaRPr>
          </a:p>
          <a:p>
            <a:pPr marL="676123" lvl="1" indent="-338061" algn="l">
              <a:lnSpc>
                <a:spcPts val="4384"/>
              </a:lnSpc>
              <a:buFont typeface="Arial"/>
              <a:buChar char="•"/>
            </a:pPr>
            <a:r>
              <a:rPr lang="en-US" sz="3131" dirty="0">
                <a:solidFill>
                  <a:srgbClr val="FFFFF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What’s a quirky tradition, event, or landmark that only your town has?</a:t>
            </a:r>
          </a:p>
          <a:p>
            <a:pPr marL="676123" lvl="1" indent="-338061" algn="l">
              <a:lnSpc>
                <a:spcPts val="4384"/>
              </a:lnSpc>
              <a:buFont typeface="Arial"/>
              <a:buChar char="•"/>
            </a:pPr>
            <a:endParaRPr lang="en-US" sz="3131" dirty="0">
              <a:solidFill>
                <a:srgbClr val="FFFFFF"/>
              </a:solidFill>
              <a:latin typeface="Frutiger LT Std 2"/>
              <a:ea typeface="Frutiger LT Std 2"/>
              <a:cs typeface="Frutiger LT Std 2"/>
              <a:sym typeface="Frutiger LT Std 2"/>
            </a:endParaRPr>
          </a:p>
          <a:p>
            <a:pPr marL="676123" lvl="1" indent="-338061" algn="l">
              <a:lnSpc>
                <a:spcPts val="4384"/>
              </a:lnSpc>
              <a:buFont typeface="Arial"/>
              <a:buChar char="•"/>
            </a:pPr>
            <a:r>
              <a:rPr lang="en-US" sz="3131" dirty="0">
                <a:solidFill>
                  <a:srgbClr val="FFFFF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What’s a ‘then and now’ photo you could post to show how your town has changed?</a:t>
            </a:r>
          </a:p>
          <a:p>
            <a:pPr marL="676123" lvl="1" indent="-338061" algn="l">
              <a:lnSpc>
                <a:spcPts val="4384"/>
              </a:lnSpc>
              <a:buFont typeface="Arial"/>
              <a:buChar char="•"/>
            </a:pPr>
            <a:endParaRPr lang="en-US" sz="3131" dirty="0">
              <a:solidFill>
                <a:srgbClr val="FFFFFF"/>
              </a:solidFill>
              <a:latin typeface="Frutiger LT Std 2"/>
              <a:ea typeface="Frutiger LT Std 2"/>
              <a:cs typeface="Frutiger LT Std 2"/>
              <a:sym typeface="Frutiger LT Std 2"/>
            </a:endParaRPr>
          </a:p>
          <a:p>
            <a:pPr marL="676123" lvl="1" indent="-338061" algn="l">
              <a:lnSpc>
                <a:spcPts val="4384"/>
              </a:lnSpc>
              <a:buFont typeface="Arial"/>
              <a:buChar char="•"/>
            </a:pPr>
            <a:r>
              <a:rPr lang="en-US" sz="3131" dirty="0">
                <a:solidFill>
                  <a:srgbClr val="FFFFF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What’s a story that would make someone say, ‘I want to visit that place’?</a:t>
            </a:r>
          </a:p>
          <a:p>
            <a:pPr algn="ctr">
              <a:lnSpc>
                <a:spcPts val="3824"/>
              </a:lnSpc>
            </a:pPr>
            <a:endParaRPr lang="en-US" sz="3131" dirty="0">
              <a:solidFill>
                <a:srgbClr val="FFFFFF"/>
              </a:solidFill>
              <a:latin typeface="Frutiger LT Std 2"/>
              <a:ea typeface="Frutiger LT Std 2"/>
              <a:cs typeface="Frutiger LT Std 2"/>
              <a:sym typeface="Frutiger LT Std 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08009" y="7861677"/>
            <a:ext cx="5655008" cy="763409"/>
            <a:chOff x="0" y="0"/>
            <a:chExt cx="7540011" cy="10178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7560" cy="501028"/>
            </a:xfrm>
            <a:custGeom>
              <a:avLst/>
              <a:gdLst/>
              <a:ahLst/>
              <a:cxnLst/>
              <a:rect l="l" t="t" r="r" b="b"/>
              <a:pathLst>
                <a:path w="587560" h="501028">
                  <a:moveTo>
                    <a:pt x="0" y="0"/>
                  </a:moveTo>
                  <a:lnTo>
                    <a:pt x="587560" y="0"/>
                  </a:lnTo>
                  <a:lnTo>
                    <a:pt x="587560" y="501028"/>
                  </a:lnTo>
                  <a:lnTo>
                    <a:pt x="0" y="50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4145" y="469225"/>
              <a:ext cx="7035604" cy="548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88"/>
                </a:lnSpc>
              </a:pPr>
              <a:r>
                <a:rPr lang="en-US" sz="2491">
                  <a:solidFill>
                    <a:srgbClr val="FDB515"/>
                  </a:solidFill>
                  <a:latin typeface="Aileron"/>
                  <a:ea typeface="Aileron"/>
                  <a:cs typeface="Aileron"/>
                  <a:sym typeface="Aileron"/>
                </a:rPr>
                <a:t>ariana.lake@avistacorp.com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87560" y="-31803"/>
              <a:ext cx="6952451" cy="548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88"/>
                </a:lnSpc>
              </a:pPr>
              <a:r>
                <a:rPr lang="en-US" sz="2491" dirty="0">
                  <a:solidFill>
                    <a:srgbClr val="FDB515"/>
                  </a:solidFill>
                  <a:latin typeface="Aileron"/>
                  <a:ea typeface="Aileron"/>
                  <a:cs typeface="Aileron"/>
                  <a:sym typeface="Aileron"/>
                </a:rPr>
                <a:t>@ArianaLake1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390545" y="3846274"/>
            <a:ext cx="9506911" cy="2094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84"/>
              </a:lnSpc>
            </a:pPr>
            <a:r>
              <a:rPr lang="en-US" sz="15730" spc="-1635">
                <a:solidFill>
                  <a:srgbClr val="F58021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Thank </a:t>
            </a:r>
            <a:r>
              <a:rPr lang="en-US" sz="15730" spc="-1635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you.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894836"/>
            <a:ext cx="6145382" cy="73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4"/>
              </a:lnSpc>
            </a:pPr>
            <a:r>
              <a:rPr lang="en-US" sz="2499" b="1">
                <a:solidFill>
                  <a:srgbClr val="FDB515"/>
                </a:solidFill>
                <a:latin typeface="Aileron Bold"/>
                <a:ea typeface="Aileron Bold"/>
                <a:cs typeface="Aileron Bold"/>
                <a:sym typeface="Aileron Bold"/>
              </a:rPr>
              <a:t>Ariana Lake, M.A.</a:t>
            </a:r>
          </a:p>
          <a:p>
            <a:pPr algn="l">
              <a:lnSpc>
                <a:spcPts val="2874"/>
              </a:lnSpc>
            </a:pPr>
            <a:r>
              <a:rPr lang="en-US" sz="2499">
                <a:solidFill>
                  <a:srgbClr val="FDB515"/>
                </a:solidFill>
                <a:latin typeface="Aileron"/>
                <a:ea typeface="Aileron"/>
                <a:cs typeface="Aileron"/>
                <a:sym typeface="Aileron"/>
              </a:rPr>
              <a:t>Avista Senior Communications Manager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72840"/>
            <a:ext cx="4863028" cy="5120056"/>
            <a:chOff x="0" y="0"/>
            <a:chExt cx="791688" cy="8335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1688" cy="833532"/>
            </a:xfrm>
            <a:custGeom>
              <a:avLst/>
              <a:gdLst/>
              <a:ahLst/>
              <a:cxnLst/>
              <a:rect l="l" t="t" r="r" b="b"/>
              <a:pathLst>
                <a:path w="791688" h="833532">
                  <a:moveTo>
                    <a:pt x="0" y="0"/>
                  </a:moveTo>
                  <a:lnTo>
                    <a:pt x="791688" y="0"/>
                  </a:lnTo>
                  <a:lnTo>
                    <a:pt x="791688" y="833532"/>
                  </a:lnTo>
                  <a:lnTo>
                    <a:pt x="0" y="833532"/>
                  </a:lnTo>
                  <a:close/>
                </a:path>
              </a:pathLst>
            </a:custGeom>
            <a:blipFill>
              <a:blip r:embed="rId3"/>
              <a:stretch>
                <a:fillRect l="-13161" r="-448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95104" y="6237585"/>
            <a:ext cx="4410748" cy="3765410"/>
            <a:chOff x="0" y="0"/>
            <a:chExt cx="976387" cy="8335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76387" cy="833532"/>
            </a:xfrm>
            <a:custGeom>
              <a:avLst/>
              <a:gdLst/>
              <a:ahLst/>
              <a:cxnLst/>
              <a:rect l="l" t="t" r="r" b="b"/>
              <a:pathLst>
                <a:path w="976387" h="833532">
                  <a:moveTo>
                    <a:pt x="0" y="0"/>
                  </a:moveTo>
                  <a:lnTo>
                    <a:pt x="976387" y="0"/>
                  </a:lnTo>
                  <a:lnTo>
                    <a:pt x="976387" y="833532"/>
                  </a:lnTo>
                  <a:lnTo>
                    <a:pt x="0" y="833532"/>
                  </a:lnTo>
                  <a:close/>
                </a:path>
              </a:pathLst>
            </a:custGeom>
            <a:blipFill>
              <a:blip r:embed="rId4"/>
              <a:stretch>
                <a:fillRect l="-16138" t="-29380" b="-5222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43430" y="6237585"/>
            <a:ext cx="4410748" cy="3765410"/>
            <a:chOff x="0" y="0"/>
            <a:chExt cx="976387" cy="8335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6387" cy="833532"/>
            </a:xfrm>
            <a:custGeom>
              <a:avLst/>
              <a:gdLst/>
              <a:ahLst/>
              <a:cxnLst/>
              <a:rect l="l" t="t" r="r" b="b"/>
              <a:pathLst>
                <a:path w="976387" h="833532">
                  <a:moveTo>
                    <a:pt x="0" y="0"/>
                  </a:moveTo>
                  <a:lnTo>
                    <a:pt x="976387" y="0"/>
                  </a:lnTo>
                  <a:lnTo>
                    <a:pt x="976387" y="833532"/>
                  </a:lnTo>
                  <a:lnTo>
                    <a:pt x="0" y="833532"/>
                  </a:lnTo>
                  <a:close/>
                </a:path>
              </a:pathLst>
            </a:custGeom>
            <a:blipFill>
              <a:blip r:embed="rId5"/>
              <a:stretch>
                <a:fillRect t="-17975" b="-3820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413042" y="6237585"/>
            <a:ext cx="4410748" cy="3765410"/>
            <a:chOff x="0" y="0"/>
            <a:chExt cx="976387" cy="8335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76387" cy="833532"/>
            </a:xfrm>
            <a:custGeom>
              <a:avLst/>
              <a:gdLst/>
              <a:ahLst/>
              <a:cxnLst/>
              <a:rect l="l" t="t" r="r" b="b"/>
              <a:pathLst>
                <a:path w="976387" h="833532">
                  <a:moveTo>
                    <a:pt x="0" y="0"/>
                  </a:moveTo>
                  <a:lnTo>
                    <a:pt x="976387" y="0"/>
                  </a:lnTo>
                  <a:lnTo>
                    <a:pt x="976387" y="833532"/>
                  </a:lnTo>
                  <a:lnTo>
                    <a:pt x="0" y="833532"/>
                  </a:lnTo>
                  <a:close/>
                </a:path>
              </a:pathLst>
            </a:custGeom>
            <a:blipFill>
              <a:blip r:embed="rId6"/>
              <a:stretch>
                <a:fillRect t="-9175" b="-470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051576" y="6237585"/>
            <a:ext cx="4410748" cy="3765410"/>
            <a:chOff x="0" y="0"/>
            <a:chExt cx="976387" cy="8335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76387" cy="833532"/>
            </a:xfrm>
            <a:custGeom>
              <a:avLst/>
              <a:gdLst/>
              <a:ahLst/>
              <a:cxnLst/>
              <a:rect l="l" t="t" r="r" b="b"/>
              <a:pathLst>
                <a:path w="976387" h="833532">
                  <a:moveTo>
                    <a:pt x="0" y="0"/>
                  </a:moveTo>
                  <a:lnTo>
                    <a:pt x="976387" y="0"/>
                  </a:lnTo>
                  <a:lnTo>
                    <a:pt x="976387" y="833532"/>
                  </a:lnTo>
                  <a:lnTo>
                    <a:pt x="0" y="833532"/>
                  </a:lnTo>
                  <a:close/>
                </a:path>
              </a:pathLst>
            </a:custGeom>
            <a:blipFill>
              <a:blip r:embed="rId7"/>
              <a:stretch>
                <a:fillRect l="-18295" r="-1829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757616" y="647283"/>
            <a:ext cx="11340402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3"/>
              </a:lnSpc>
            </a:pPr>
            <a:r>
              <a:rPr lang="en-US" sz="6849" spc="-150" dirty="0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Just a </a:t>
            </a:r>
            <a:r>
              <a:rPr lang="en-US" sz="6849" spc="-150" dirty="0">
                <a:solidFill>
                  <a:srgbClr val="F58021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small-town girl</a:t>
            </a:r>
            <a:r>
              <a:rPr lang="en-US" sz="6849" spc="-150" dirty="0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...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57616" y="1669987"/>
            <a:ext cx="11340402" cy="891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26"/>
              </a:lnSpc>
            </a:pPr>
            <a:r>
              <a:rPr lang="en-US" sz="2843" spc="85" dirty="0">
                <a:solidFill>
                  <a:srgbClr val="EFEFE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who was raised in a town with </a:t>
            </a:r>
            <a:r>
              <a:rPr lang="en-US" sz="2843" spc="85" dirty="0">
                <a:solidFill>
                  <a:srgbClr val="F58021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more cows than people </a:t>
            </a:r>
            <a:r>
              <a:rPr lang="en-US" sz="2843" spc="85" dirty="0">
                <a:solidFill>
                  <a:srgbClr val="EFEFE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and grew up to be an </a:t>
            </a:r>
            <a:r>
              <a:rPr lang="en-US" sz="2843" spc="85" dirty="0">
                <a:solidFill>
                  <a:srgbClr val="F58021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Emmy-nominated </a:t>
            </a:r>
            <a:r>
              <a:rPr lang="en-US" sz="2843" spc="85" dirty="0">
                <a:solidFill>
                  <a:srgbClr val="EFEFE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professional storyteller.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91246" y="3414416"/>
            <a:ext cx="11306772" cy="2544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8948" lvl="1" indent="-284474" algn="l">
              <a:lnSpc>
                <a:spcPts val="3320"/>
              </a:lnSpc>
              <a:buFont typeface="Arial"/>
              <a:buChar char="•"/>
            </a:pPr>
            <a:r>
              <a:rPr lang="en-US" sz="2635" spc="-57" dirty="0">
                <a:solidFill>
                  <a:srgbClr val="EFEFE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Master of Arts in Strategic Communications </a:t>
            </a:r>
            <a:r>
              <a:rPr lang="en-US" sz="2635" i="1" spc="-57" dirty="0">
                <a:solidFill>
                  <a:srgbClr val="EFEFE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(Go </a:t>
            </a:r>
            <a:r>
              <a:rPr lang="en-US" sz="2635" i="1" spc="-57" dirty="0" err="1">
                <a:solidFill>
                  <a:srgbClr val="EFEFE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Cougs</a:t>
            </a:r>
            <a:r>
              <a:rPr lang="en-US" sz="2635" i="1" spc="-57" dirty="0">
                <a:solidFill>
                  <a:srgbClr val="EFEFE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!)</a:t>
            </a:r>
          </a:p>
          <a:p>
            <a:pPr marL="568948" lvl="1" indent="-284474" algn="l">
              <a:lnSpc>
                <a:spcPts val="3320"/>
              </a:lnSpc>
              <a:buFont typeface="Arial"/>
              <a:buChar char="•"/>
            </a:pPr>
            <a:r>
              <a:rPr lang="en-US" sz="2635" spc="-57" dirty="0">
                <a:solidFill>
                  <a:srgbClr val="EFEFE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Graduate Certificate in Mission Leadership</a:t>
            </a:r>
          </a:p>
          <a:p>
            <a:pPr marL="568948" lvl="1" indent="-284474" algn="l">
              <a:lnSpc>
                <a:spcPts val="3320"/>
              </a:lnSpc>
              <a:buFont typeface="Arial"/>
              <a:buChar char="•"/>
            </a:pPr>
            <a:r>
              <a:rPr lang="en-US" sz="2635" spc="-57" dirty="0">
                <a:solidFill>
                  <a:srgbClr val="EFEFE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Bachelor of Arts in Journalism </a:t>
            </a:r>
            <a:r>
              <a:rPr lang="en-US" sz="2635" i="1" spc="-57" dirty="0">
                <a:solidFill>
                  <a:srgbClr val="EFEFE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(Go Griz!)</a:t>
            </a:r>
          </a:p>
          <a:p>
            <a:pPr marL="568948" lvl="1" indent="-284474" algn="l">
              <a:lnSpc>
                <a:spcPts val="3320"/>
              </a:lnSpc>
              <a:buFont typeface="Arial"/>
              <a:buChar char="•"/>
            </a:pPr>
            <a:r>
              <a:rPr lang="en-US" sz="2635" spc="-57" dirty="0">
                <a:solidFill>
                  <a:srgbClr val="EFEFE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FEMA Certified Advanced Public Information Officer (PIO)</a:t>
            </a:r>
          </a:p>
          <a:p>
            <a:pPr marL="568948" lvl="1" indent="-284474" algn="l">
              <a:lnSpc>
                <a:spcPts val="3320"/>
              </a:lnSpc>
              <a:buFont typeface="Arial"/>
              <a:buChar char="•"/>
            </a:pPr>
            <a:r>
              <a:rPr lang="en-US" sz="2635" spc="-57" dirty="0">
                <a:solidFill>
                  <a:srgbClr val="EFEFE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12+ years of professional storytelling &amp; strategic communications experience</a:t>
            </a:r>
          </a:p>
          <a:p>
            <a:pPr algn="l">
              <a:lnSpc>
                <a:spcPts val="2977"/>
              </a:lnSpc>
            </a:pPr>
            <a:endParaRPr lang="en-US" sz="2635" spc="-57" dirty="0">
              <a:solidFill>
                <a:srgbClr val="EFEFEF"/>
              </a:solidFill>
              <a:latin typeface="Frutiger LT Std 2"/>
              <a:ea typeface="Frutiger LT Std 2"/>
              <a:cs typeface="Frutiger LT Std 2"/>
              <a:sym typeface="Frutiger LT Std 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791246" y="2943086"/>
            <a:ext cx="9013128" cy="436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3"/>
              </a:lnSpc>
            </a:pPr>
            <a:r>
              <a:rPr lang="en-US" sz="3373" spc="-67" dirty="0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A few things I’m proud of earning: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875271" y="6074401"/>
            <a:ext cx="3726929" cy="34624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  <a:spcBef>
                <a:spcPct val="0"/>
              </a:spcBef>
            </a:pPr>
            <a:r>
              <a:rPr lang="en-US" sz="2314" dirty="0">
                <a:solidFill>
                  <a:srgbClr val="EFEFEF"/>
                </a:solidFill>
                <a:latin typeface="Aileron"/>
                <a:ea typeface="Aileron"/>
                <a:cs typeface="Aileron"/>
                <a:sym typeface="Aileron"/>
              </a:rPr>
              <a:t>My hometown of Ennis, MT.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6822" y="5350874"/>
            <a:ext cx="5020914" cy="686528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6"/>
              </a:lnSpc>
              <a:spcBef>
                <a:spcPct val="0"/>
              </a:spcBef>
            </a:pPr>
            <a:r>
              <a:rPr lang="en-US" sz="4614" dirty="0">
                <a:solidFill>
                  <a:srgbClr val="EFEFEF"/>
                </a:solidFill>
                <a:latin typeface="Aileron"/>
                <a:ea typeface="Aileron"/>
                <a:cs typeface="Aileron"/>
                <a:sym typeface="Aileron"/>
              </a:rPr>
              <a:t>Hi! I’m Ariana Lake.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185572" y="9667102"/>
            <a:ext cx="3384029" cy="33589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  <a:spcBef>
                <a:spcPct val="0"/>
              </a:spcBef>
            </a:pPr>
            <a:r>
              <a:rPr lang="en-US" sz="2314" dirty="0">
                <a:solidFill>
                  <a:srgbClr val="EFEFEF"/>
                </a:solidFill>
                <a:latin typeface="Aileron"/>
                <a:ea typeface="Aileron"/>
                <a:cs typeface="Aileron"/>
                <a:sym typeface="Aileron"/>
              </a:rPr>
              <a:t>Population 917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57956" y="2957119"/>
            <a:ext cx="15772087" cy="3793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03"/>
              </a:lnSpc>
            </a:pPr>
            <a:r>
              <a:rPr lang="en-US" sz="8787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If you don’t tell your own story, </a:t>
            </a:r>
            <a:r>
              <a:rPr lang="en-US" sz="8787">
                <a:solidFill>
                  <a:srgbClr val="F58021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someone else will.</a:t>
            </a:r>
          </a:p>
          <a:p>
            <a:pPr algn="ctr">
              <a:lnSpc>
                <a:spcPts val="9403"/>
              </a:lnSpc>
            </a:pPr>
            <a:endParaRPr lang="en-US" sz="8787">
              <a:solidFill>
                <a:srgbClr val="F58021"/>
              </a:solidFill>
              <a:latin typeface="Frutiger LT Std 1"/>
              <a:ea typeface="Frutiger LT Std 1"/>
              <a:cs typeface="Frutiger LT Std 1"/>
              <a:sym typeface="Frutiger LT Std 1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054086" y="5735265"/>
            <a:ext cx="10633388" cy="724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8"/>
              </a:lnSpc>
            </a:pPr>
            <a:r>
              <a:rPr lang="en-US" sz="5017" i="1">
                <a:solidFill>
                  <a:srgbClr val="EFEFEF"/>
                </a:solidFill>
                <a:latin typeface="Arial Italics"/>
                <a:ea typeface="Arial Italics"/>
                <a:cs typeface="Arial Italics"/>
                <a:sym typeface="Arial Italics"/>
              </a:rPr>
              <a:t>(And they may not get it right.)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292218"/>
            <a:ext cx="9562070" cy="3379723"/>
            <a:chOff x="0" y="0"/>
            <a:chExt cx="1137723" cy="4021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7723" cy="402129"/>
            </a:xfrm>
            <a:custGeom>
              <a:avLst/>
              <a:gdLst/>
              <a:ahLst/>
              <a:cxnLst/>
              <a:rect l="l" t="t" r="r" b="b"/>
              <a:pathLst>
                <a:path w="1137723" h="402129">
                  <a:moveTo>
                    <a:pt x="0" y="0"/>
                  </a:moveTo>
                  <a:lnTo>
                    <a:pt x="1137723" y="0"/>
                  </a:lnTo>
                  <a:lnTo>
                    <a:pt x="1137723" y="402129"/>
                  </a:lnTo>
                  <a:lnTo>
                    <a:pt x="0" y="402129"/>
                  </a:lnTo>
                  <a:close/>
                </a:path>
              </a:pathLst>
            </a:custGeom>
            <a:blipFill>
              <a:blip r:embed="rId3"/>
              <a:stretch>
                <a:fillRect t="-23613" b="-648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120461" y="262247"/>
            <a:ext cx="5338225" cy="5062046"/>
            <a:chOff x="0" y="0"/>
            <a:chExt cx="635158" cy="6022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158" cy="602297"/>
            </a:xfrm>
            <a:custGeom>
              <a:avLst/>
              <a:gdLst/>
              <a:ahLst/>
              <a:cxnLst/>
              <a:rect l="l" t="t" r="r" b="b"/>
              <a:pathLst>
                <a:path w="635158" h="602297">
                  <a:moveTo>
                    <a:pt x="0" y="0"/>
                  </a:moveTo>
                  <a:lnTo>
                    <a:pt x="635158" y="0"/>
                  </a:lnTo>
                  <a:lnTo>
                    <a:pt x="635158" y="602297"/>
                  </a:lnTo>
                  <a:lnTo>
                    <a:pt x="0" y="602297"/>
                  </a:lnTo>
                  <a:close/>
                </a:path>
              </a:pathLst>
            </a:custGeom>
            <a:blipFill>
              <a:blip r:embed="rId4"/>
              <a:stretch>
                <a:fillRect t="-17602" b="-4068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69035" y="3049002"/>
            <a:ext cx="9506911" cy="2094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84"/>
              </a:lnSpc>
            </a:pPr>
            <a:r>
              <a:rPr lang="en-US" sz="15730" spc="-1635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Let’s </a:t>
            </a:r>
            <a:r>
              <a:rPr lang="en-US" sz="15730" spc="-1635">
                <a:solidFill>
                  <a:srgbClr val="F58021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g</a:t>
            </a:r>
            <a:r>
              <a:rPr lang="en-US" sz="15730" spc="-1635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r</a:t>
            </a:r>
            <a:r>
              <a:rPr lang="en-US" sz="15730" spc="-1635">
                <a:solidFill>
                  <a:srgbClr val="F58021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o</a:t>
            </a:r>
            <a:r>
              <a:rPr lang="en-US" sz="15730" spc="-1635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w 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00195" y="8009447"/>
            <a:ext cx="6938334" cy="1306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19" lvl="1" indent="-507360" algn="l">
              <a:lnSpc>
                <a:spcPts val="4652"/>
              </a:lnSpc>
              <a:buFont typeface="Arial"/>
              <a:buChar char="•"/>
            </a:pPr>
            <a:r>
              <a:rPr lang="en-US" sz="4699" spc="-93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Simple storytelling framework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00195" y="5829119"/>
            <a:ext cx="5537895" cy="629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19" lvl="1" indent="-507360" algn="l">
              <a:lnSpc>
                <a:spcPts val="3759"/>
              </a:lnSpc>
              <a:buFont typeface="Arial"/>
              <a:buChar char="•"/>
            </a:pPr>
            <a:r>
              <a:rPr lang="en-US" sz="4699" spc="-93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Examples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00195" y="6962146"/>
            <a:ext cx="6640531" cy="629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19" lvl="1" indent="-507360" algn="l">
              <a:lnSpc>
                <a:spcPts val="3759"/>
              </a:lnSpc>
              <a:buFont typeface="Arial"/>
              <a:buChar char="•"/>
            </a:pPr>
            <a:r>
              <a:rPr lang="en-US" sz="4699" spc="-93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Group sharing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8325" y="2247660"/>
            <a:ext cx="5177819" cy="5791679"/>
          </a:xfrm>
          <a:custGeom>
            <a:avLst/>
            <a:gdLst/>
            <a:ahLst/>
            <a:cxnLst/>
            <a:rect l="l" t="t" r="r" b="b"/>
            <a:pathLst>
              <a:path w="5177819" h="5791679">
                <a:moveTo>
                  <a:pt x="0" y="0"/>
                </a:moveTo>
                <a:lnTo>
                  <a:pt x="5177820" y="0"/>
                </a:lnTo>
                <a:lnTo>
                  <a:pt x="5177820" y="5791680"/>
                </a:lnTo>
                <a:lnTo>
                  <a:pt x="0" y="579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727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213446" y="2247660"/>
            <a:ext cx="5177819" cy="5791679"/>
          </a:xfrm>
          <a:custGeom>
            <a:avLst/>
            <a:gdLst/>
            <a:ahLst/>
            <a:cxnLst/>
            <a:rect l="l" t="t" r="r" b="b"/>
            <a:pathLst>
              <a:path w="5177819" h="5791679">
                <a:moveTo>
                  <a:pt x="0" y="0"/>
                </a:moveTo>
                <a:lnTo>
                  <a:pt x="5177820" y="0"/>
                </a:lnTo>
                <a:lnTo>
                  <a:pt x="5177820" y="5791680"/>
                </a:lnTo>
                <a:lnTo>
                  <a:pt x="0" y="57916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349" r="-485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205267" y="4138846"/>
            <a:ext cx="1877467" cy="1923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33"/>
              </a:lnSpc>
            </a:pPr>
            <a:r>
              <a:rPr lang="en-US" sz="12087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VS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42600" y="1247775"/>
            <a:ext cx="6807099" cy="1501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10"/>
              </a:lnSpc>
            </a:pPr>
            <a:r>
              <a:rPr lang="en-US" sz="11263" spc="-1171">
                <a:solidFill>
                  <a:srgbClr val="F58021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billboard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213446" y="7749216"/>
            <a:ext cx="6606232" cy="1509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65"/>
              </a:lnSpc>
            </a:pPr>
            <a:r>
              <a:rPr lang="en-US" sz="11331" spc="-1178">
                <a:solidFill>
                  <a:srgbClr val="FDB515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front porch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57956" y="3552432"/>
            <a:ext cx="15772087" cy="2602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03"/>
              </a:lnSpc>
            </a:pPr>
            <a:r>
              <a:rPr lang="en-US" sz="8787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You don’t need a</a:t>
            </a:r>
            <a:r>
              <a:rPr lang="en-US" sz="8787">
                <a:solidFill>
                  <a:srgbClr val="FFFFF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 big budget</a:t>
            </a:r>
            <a:r>
              <a:rPr lang="en-US" sz="8787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 to make a </a:t>
            </a:r>
            <a:r>
              <a:rPr lang="en-US" sz="8787">
                <a:solidFill>
                  <a:srgbClr val="F58021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big impact.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6419" y="2958274"/>
            <a:ext cx="7132282" cy="2105368"/>
          </a:xfrm>
          <a:custGeom>
            <a:avLst/>
            <a:gdLst/>
            <a:ahLst/>
            <a:cxnLst/>
            <a:rect l="l" t="t" r="r" b="b"/>
            <a:pathLst>
              <a:path w="7132282" h="2105368">
                <a:moveTo>
                  <a:pt x="0" y="0"/>
                </a:moveTo>
                <a:lnTo>
                  <a:pt x="7132282" y="0"/>
                </a:lnTo>
                <a:lnTo>
                  <a:pt x="7132282" y="2105368"/>
                </a:lnTo>
                <a:lnTo>
                  <a:pt x="0" y="2105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6419" y="5244617"/>
            <a:ext cx="2689997" cy="3489846"/>
          </a:xfrm>
          <a:custGeom>
            <a:avLst/>
            <a:gdLst/>
            <a:ahLst/>
            <a:cxnLst/>
            <a:rect l="l" t="t" r="r" b="b"/>
            <a:pathLst>
              <a:path w="2689997" h="3489846">
                <a:moveTo>
                  <a:pt x="0" y="0"/>
                </a:moveTo>
                <a:lnTo>
                  <a:pt x="2689996" y="0"/>
                </a:lnTo>
                <a:lnTo>
                  <a:pt x="2689996" y="3489847"/>
                </a:lnTo>
                <a:lnTo>
                  <a:pt x="0" y="3489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828154" y="5244617"/>
            <a:ext cx="4220547" cy="3489846"/>
          </a:xfrm>
          <a:custGeom>
            <a:avLst/>
            <a:gdLst/>
            <a:ahLst/>
            <a:cxnLst/>
            <a:rect l="l" t="t" r="r" b="b"/>
            <a:pathLst>
              <a:path w="4220547" h="3489846">
                <a:moveTo>
                  <a:pt x="0" y="0"/>
                </a:moveTo>
                <a:lnTo>
                  <a:pt x="4220547" y="0"/>
                </a:lnTo>
                <a:lnTo>
                  <a:pt x="4220547" y="3489847"/>
                </a:lnTo>
                <a:lnTo>
                  <a:pt x="0" y="3489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2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726632" y="7049051"/>
            <a:ext cx="8611654" cy="1515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3"/>
              </a:lnSpc>
            </a:pPr>
            <a:r>
              <a:rPr lang="en-US" sz="5253" spc="-357">
                <a:solidFill>
                  <a:srgbClr val="EFEFE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“I think it’s important we try to tell our story with our own words.”</a:t>
            </a:r>
          </a:p>
          <a:p>
            <a:pPr algn="l">
              <a:lnSpc>
                <a:spcPts val="2200"/>
              </a:lnSpc>
            </a:pPr>
            <a:r>
              <a:rPr lang="en-US" sz="2200" spc="-44">
                <a:solidFill>
                  <a:srgbClr val="EFEFE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Lieutenant Tim Cotton. Bangor Maine Police Dept. Facebook Page Admin.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6419" y="884425"/>
            <a:ext cx="11577461" cy="1429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90"/>
              </a:lnSpc>
            </a:pPr>
            <a:r>
              <a:rPr lang="en-US" sz="10737" spc="-1116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Let’s be inspired by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28173" y="522089"/>
            <a:ext cx="12662254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0"/>
              </a:lnSpc>
            </a:pPr>
            <a:r>
              <a:rPr lang="en-US" sz="5937" spc="-564" dirty="0">
                <a:solidFill>
                  <a:srgbClr val="F58021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the </a:t>
            </a:r>
            <a:r>
              <a:rPr lang="en-US" sz="5937" u="sng" spc="-564" dirty="0">
                <a:solidFill>
                  <a:srgbClr val="F58021"/>
                </a:solidFill>
                <a:latin typeface="Frutiger LT Std 1"/>
                <a:ea typeface="Frutiger LT Std 1"/>
                <a:cs typeface="Frutiger LT Std 1"/>
                <a:sym typeface="Frutiger LT Std 1"/>
                <a:hlinkClick r:id="rId6" tooltip="https://www.youtube.com/watch?v=-f6CXcVzFBs&amp;t=26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Duck of Justice</a:t>
            </a:r>
            <a:r>
              <a:rPr lang="en-US" sz="5937" spc="-564" dirty="0">
                <a:solidFill>
                  <a:srgbClr val="F58021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 &amp; </a:t>
            </a:r>
          </a:p>
          <a:p>
            <a:pPr algn="l">
              <a:lnSpc>
                <a:spcPts val="6590"/>
              </a:lnSpc>
            </a:pPr>
            <a:r>
              <a:rPr lang="en-US" sz="5937" spc="-564" dirty="0">
                <a:solidFill>
                  <a:srgbClr val="F58021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the Bangor Police Dept.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6419" y="9777074"/>
            <a:ext cx="4507111" cy="1153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6"/>
              </a:lnSpc>
            </a:pPr>
            <a:r>
              <a:rPr lang="en-US" sz="1361" u="sng" spc="-27" dirty="0">
                <a:solidFill>
                  <a:schemeClr val="bg1"/>
                </a:solidFill>
                <a:latin typeface="Frutiger LT Std 2"/>
                <a:ea typeface="Frutiger LT Std 2"/>
                <a:cs typeface="Frutiger LT Std 2"/>
                <a:sym typeface="Frutiger LT Std 2"/>
                <a:hlinkClick r:id="rId7" tooltip="https://marshallpr.com/the-man-behind-bangor-police-departments-viral-facebook-page-shares-4-tips-for-gaining-follower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Viral Facebook Page Shares 4 Tips For Gaining Followers</a:t>
            </a:r>
          </a:p>
          <a:p>
            <a:pPr algn="ctr">
              <a:lnSpc>
                <a:spcPts val="7465"/>
              </a:lnSpc>
              <a:spcBef>
                <a:spcPct val="0"/>
              </a:spcBef>
            </a:pPr>
            <a:r>
              <a:rPr lang="en-US" sz="5332" spc="-106" dirty="0">
                <a:solidFill>
                  <a:srgbClr val="FFFFF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26632" y="3728626"/>
            <a:ext cx="9040617" cy="104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spc="-55" dirty="0">
                <a:solidFill>
                  <a:srgbClr val="FFFFF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Bangor PD’s Facebook page got </a:t>
            </a:r>
            <a:r>
              <a:rPr lang="en-US" sz="2799" spc="-55" dirty="0">
                <a:solidFill>
                  <a:srgbClr val="F58021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300,000+ followers</a:t>
            </a:r>
            <a:r>
              <a:rPr lang="en-US" sz="2799" spc="-55" dirty="0">
                <a:solidFill>
                  <a:srgbClr val="FFFFF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 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spc="-55" dirty="0">
                <a:solidFill>
                  <a:srgbClr val="FFFFF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(over 9 times the city’s population) from around the world.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726632" y="4865339"/>
            <a:ext cx="9040617" cy="104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spc="-55">
                <a:solidFill>
                  <a:srgbClr val="FFFFF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Their content regularly receives </a:t>
            </a:r>
            <a:r>
              <a:rPr lang="en-US" sz="2799" spc="-55">
                <a:solidFill>
                  <a:srgbClr val="F58021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1,000+ engagements</a:t>
            </a:r>
            <a:r>
              <a:rPr lang="en-US" sz="2799" spc="-55">
                <a:solidFill>
                  <a:srgbClr val="FFFFF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 (likes, comments, etc.)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26632" y="2947831"/>
            <a:ext cx="8707321" cy="709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2"/>
              </a:lnSpc>
              <a:spcBef>
                <a:spcPct val="0"/>
              </a:spcBef>
            </a:pPr>
            <a:r>
              <a:rPr lang="en-US" sz="3751" b="1" spc="-75">
                <a:solidFill>
                  <a:srgbClr val="FFFFF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Authenticity builds trust and community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57956" y="3278349"/>
            <a:ext cx="15772087" cy="3692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3"/>
              </a:lnSpc>
            </a:pPr>
            <a:r>
              <a:rPr lang="en-US" sz="5788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By speaking in a </a:t>
            </a:r>
            <a:r>
              <a:rPr lang="en-US" sz="5788">
                <a:solidFill>
                  <a:srgbClr val="F58021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genuine, human voice </a:t>
            </a:r>
            <a:r>
              <a:rPr lang="en-US" sz="5788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and sharing </a:t>
            </a:r>
            <a:r>
              <a:rPr lang="en-US" sz="5788">
                <a:solidFill>
                  <a:srgbClr val="F58021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slice-of-life stories</a:t>
            </a:r>
            <a:r>
              <a:rPr lang="en-US" sz="5788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, a small-town built trust and a </a:t>
            </a:r>
            <a:r>
              <a:rPr lang="en-US" sz="5788">
                <a:solidFill>
                  <a:srgbClr val="F58021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devoted online community</a:t>
            </a:r>
            <a:r>
              <a:rPr lang="en-US" sz="5788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.</a:t>
            </a:r>
          </a:p>
          <a:p>
            <a:pPr algn="ctr">
              <a:lnSpc>
                <a:spcPts val="9403"/>
              </a:lnSpc>
            </a:pPr>
            <a:endParaRPr lang="en-US" sz="5788">
              <a:solidFill>
                <a:srgbClr val="EFEFEF"/>
              </a:solidFill>
              <a:latin typeface="Frutiger LT Std 1"/>
              <a:ea typeface="Frutiger LT Std 1"/>
              <a:cs typeface="Frutiger LT Std 1"/>
              <a:sym typeface="Frutiger LT Std 1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1358576"/>
            <a:ext cx="15120538" cy="1668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19"/>
              </a:lnSpc>
            </a:pPr>
            <a:r>
              <a:rPr lang="en-US" sz="12399" spc="-1289" dirty="0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Storytelling </a:t>
            </a:r>
            <a:r>
              <a:rPr lang="en-US" sz="12399" spc="-1289" dirty="0">
                <a:solidFill>
                  <a:srgbClr val="F58021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framework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518503"/>
            <a:ext cx="9213790" cy="525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8"/>
              </a:lnSpc>
            </a:pPr>
            <a:r>
              <a:rPr lang="en-US" sz="3448" spc="-68">
                <a:solidFill>
                  <a:srgbClr val="EFEFEF"/>
                </a:solidFill>
                <a:latin typeface="Frutiger LT Std 1"/>
                <a:ea typeface="Frutiger LT Std 1"/>
                <a:cs typeface="Frutiger LT Std 1"/>
                <a:sym typeface="Frutiger LT Std 1"/>
              </a:rPr>
              <a:t>Spot the story.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770585"/>
            <a:ext cx="8440762" cy="2390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2"/>
              </a:lnSpc>
            </a:pPr>
            <a:endParaRPr/>
          </a:p>
          <a:p>
            <a:pPr marL="589439" lvl="1" indent="-294720" algn="l">
              <a:lnSpc>
                <a:spcPts val="3822"/>
              </a:lnSpc>
              <a:buFont typeface="Arial"/>
              <a:buChar char="•"/>
            </a:pPr>
            <a:r>
              <a:rPr lang="en-US" sz="2730" spc="-54">
                <a:solidFill>
                  <a:srgbClr val="FFFFF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Who’s doing something kind, creative, or courageous?</a:t>
            </a:r>
          </a:p>
          <a:p>
            <a:pPr marL="589439" lvl="1" indent="-294720" algn="l">
              <a:lnSpc>
                <a:spcPts val="3822"/>
              </a:lnSpc>
              <a:buFont typeface="Arial"/>
              <a:buChar char="•"/>
            </a:pPr>
            <a:r>
              <a:rPr lang="en-US" sz="2730" spc="-54">
                <a:solidFill>
                  <a:srgbClr val="FFFFF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What’s happening that makes you proud to live here?</a:t>
            </a:r>
          </a:p>
          <a:p>
            <a:pPr marL="589439" lvl="1" indent="-294720" algn="l">
              <a:lnSpc>
                <a:spcPts val="3822"/>
              </a:lnSpc>
              <a:buFont typeface="Arial"/>
              <a:buChar char="•"/>
            </a:pPr>
            <a:r>
              <a:rPr lang="en-US" sz="2730" spc="-54">
                <a:solidFill>
                  <a:srgbClr val="FFFFFF"/>
                </a:solidFill>
                <a:latin typeface="Frutiger LT Std 2"/>
                <a:ea typeface="Frutiger LT Std 2"/>
                <a:cs typeface="Frutiger LT Std 2"/>
                <a:sym typeface="Frutiger LT Std 2"/>
              </a:rPr>
              <a:t>What’s a tradition, place, or person that makes your town unique?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CFDD76-88D1-E96F-9E8C-500DA1ECD7BF}"/>
              </a:ext>
            </a:extLst>
          </p:cNvPr>
          <p:cNvGrpSpPr/>
          <p:nvPr/>
        </p:nvGrpSpPr>
        <p:grpSpPr>
          <a:xfrm>
            <a:off x="10569331" y="3518503"/>
            <a:ext cx="9213790" cy="3249416"/>
            <a:chOff x="10569331" y="3518503"/>
            <a:chExt cx="9213790" cy="3249416"/>
          </a:xfrm>
        </p:grpSpPr>
        <p:sp>
          <p:nvSpPr>
            <p:cNvPr id="5" name="TextBox 5"/>
            <p:cNvSpPr txBox="1"/>
            <p:nvPr/>
          </p:nvSpPr>
          <p:spPr>
            <a:xfrm>
              <a:off x="10569331" y="3518503"/>
              <a:ext cx="9213790" cy="525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48"/>
                </a:lnSpc>
              </a:pPr>
              <a:r>
                <a:rPr lang="en-US" sz="3448" spc="-68" dirty="0">
                  <a:solidFill>
                    <a:srgbClr val="EFEFEF"/>
                  </a:solidFill>
                  <a:latin typeface="Frutiger LT Std 1"/>
                  <a:ea typeface="Frutiger LT Std 1"/>
                  <a:cs typeface="Frutiger LT Std 1"/>
                  <a:sym typeface="Frutiger LT Std 1"/>
                </a:rPr>
                <a:t>Shape the message.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569331" y="4341715"/>
              <a:ext cx="6926235" cy="24262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22"/>
                </a:lnSpc>
              </a:pPr>
              <a:r>
                <a:rPr lang="en-US" sz="2730" spc="-54" dirty="0">
                  <a:solidFill>
                    <a:srgbClr val="FFFFFF"/>
                  </a:solidFill>
                  <a:latin typeface="Frutiger LT Std 2"/>
                  <a:ea typeface="Frutiger LT Std 2"/>
                  <a:cs typeface="Frutiger LT Std 2"/>
                  <a:sym typeface="Frutiger LT Std 2"/>
                </a:rPr>
                <a:t>How will you tell the story?</a:t>
              </a:r>
            </a:p>
            <a:p>
              <a:pPr marL="589439" lvl="1" indent="-294720" algn="l">
                <a:lnSpc>
                  <a:spcPts val="3822"/>
                </a:lnSpc>
                <a:buFont typeface="Arial"/>
                <a:buChar char="•"/>
              </a:pPr>
              <a:r>
                <a:rPr lang="en-US" sz="2730" spc="-54" dirty="0">
                  <a:solidFill>
                    <a:srgbClr val="FFFFFF"/>
                  </a:solidFill>
                  <a:latin typeface="Frutiger LT Std 2"/>
                  <a:ea typeface="Frutiger LT Std 2"/>
                  <a:cs typeface="Frutiger LT Std 2"/>
                  <a:sym typeface="Frutiger LT Std 2"/>
                </a:rPr>
                <a:t>Photos with caption</a:t>
              </a:r>
            </a:p>
            <a:p>
              <a:pPr marL="589439" lvl="1" indent="-294720" algn="l">
                <a:lnSpc>
                  <a:spcPts val="3822"/>
                </a:lnSpc>
                <a:buFont typeface="Arial"/>
                <a:buChar char="•"/>
              </a:pPr>
              <a:r>
                <a:rPr lang="en-US" sz="2730" spc="-54" dirty="0">
                  <a:solidFill>
                    <a:srgbClr val="FFFFFF"/>
                  </a:solidFill>
                  <a:latin typeface="Frutiger LT Std 2"/>
                  <a:ea typeface="Frutiger LT Std 2"/>
                  <a:cs typeface="Frutiger LT Std 2"/>
                  <a:sym typeface="Frutiger LT Std 2"/>
                </a:rPr>
                <a:t>A short video</a:t>
              </a:r>
            </a:p>
            <a:p>
              <a:pPr marL="589439" lvl="1" indent="-294720" algn="l">
                <a:lnSpc>
                  <a:spcPts val="3822"/>
                </a:lnSpc>
                <a:buFont typeface="Arial"/>
                <a:buChar char="•"/>
              </a:pPr>
              <a:r>
                <a:rPr lang="en-US" sz="2730" spc="-54" dirty="0">
                  <a:solidFill>
                    <a:srgbClr val="FFFFFF"/>
                  </a:solidFill>
                  <a:latin typeface="Frutiger LT Std 2"/>
                  <a:ea typeface="Frutiger LT Std 2"/>
                  <a:cs typeface="Frutiger LT Std 2"/>
                  <a:sym typeface="Frutiger LT Std 2"/>
                </a:rPr>
                <a:t>And more...</a:t>
              </a:r>
            </a:p>
            <a:p>
              <a:pPr algn="l">
                <a:lnSpc>
                  <a:spcPts val="3822"/>
                </a:lnSpc>
              </a:pPr>
              <a:endParaRPr lang="en-US" sz="2730" spc="-54" dirty="0">
                <a:solidFill>
                  <a:srgbClr val="FFFFFF"/>
                </a:solidFill>
                <a:latin typeface="Frutiger LT Std 2"/>
                <a:ea typeface="Frutiger LT Std 2"/>
                <a:cs typeface="Frutiger LT Std 2"/>
                <a:sym typeface="Frutiger LT Std 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13472-D494-2251-614A-81E1486FF8AE}"/>
              </a:ext>
            </a:extLst>
          </p:cNvPr>
          <p:cNvGrpSpPr/>
          <p:nvPr/>
        </p:nvGrpSpPr>
        <p:grpSpPr>
          <a:xfrm>
            <a:off x="1028700" y="7123075"/>
            <a:ext cx="9213790" cy="2723343"/>
            <a:chOff x="1028700" y="7123075"/>
            <a:chExt cx="9213790" cy="2723343"/>
          </a:xfrm>
        </p:grpSpPr>
        <p:sp>
          <p:nvSpPr>
            <p:cNvPr id="7" name="TextBox 7"/>
            <p:cNvSpPr txBox="1"/>
            <p:nvPr/>
          </p:nvSpPr>
          <p:spPr>
            <a:xfrm>
              <a:off x="1028700" y="7123075"/>
              <a:ext cx="9213790" cy="525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48"/>
                </a:lnSpc>
              </a:pPr>
              <a:r>
                <a:rPr lang="en-US" sz="3448" spc="-68" dirty="0">
                  <a:solidFill>
                    <a:srgbClr val="EFEFEF"/>
                  </a:solidFill>
                  <a:latin typeface="Frutiger LT Std 1"/>
                  <a:ea typeface="Frutiger LT Std 1"/>
                  <a:cs typeface="Frutiger LT Std 1"/>
                  <a:sym typeface="Frutiger LT Std 1"/>
                </a:rPr>
                <a:t>Share with intention.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28700" y="7896460"/>
              <a:ext cx="7057948" cy="1949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89405" lvl="1" indent="-294703" algn="l">
                <a:lnSpc>
                  <a:spcPts val="3821"/>
                </a:lnSpc>
                <a:buFont typeface="Arial"/>
                <a:buChar char="•"/>
              </a:pPr>
              <a:r>
                <a:rPr lang="en-US" sz="2729" spc="-54" dirty="0">
                  <a:solidFill>
                    <a:srgbClr val="FFFFFF"/>
                  </a:solidFill>
                  <a:latin typeface="Frutiger LT Std 2"/>
                  <a:ea typeface="Frutiger LT Std 2"/>
                  <a:cs typeface="Frutiger LT Std 2"/>
                  <a:sym typeface="Frutiger LT Std 2"/>
                </a:rPr>
                <a:t>Choose a posting cadence that works for you</a:t>
              </a:r>
            </a:p>
            <a:p>
              <a:pPr marL="589405" lvl="1" indent="-294703" algn="l">
                <a:lnSpc>
                  <a:spcPts val="3821"/>
                </a:lnSpc>
                <a:buFont typeface="Arial"/>
                <a:buChar char="•"/>
              </a:pPr>
              <a:r>
                <a:rPr lang="en-US" sz="2729" spc="-54" dirty="0">
                  <a:solidFill>
                    <a:srgbClr val="FFFFFF"/>
                  </a:solidFill>
                  <a:latin typeface="Frutiger LT Std 2"/>
                  <a:ea typeface="Frutiger LT Std 2"/>
                  <a:cs typeface="Frutiger LT Std 2"/>
                  <a:sym typeface="Frutiger LT Std 2"/>
                </a:rPr>
                <a:t>Quality&gt;quantity</a:t>
              </a:r>
            </a:p>
            <a:p>
              <a:pPr marL="589405" lvl="1" indent="-294703" algn="l">
                <a:lnSpc>
                  <a:spcPts val="3821"/>
                </a:lnSpc>
                <a:buFont typeface="Arial"/>
                <a:buChar char="•"/>
              </a:pPr>
              <a:r>
                <a:rPr lang="en-US" sz="2729" spc="-54" dirty="0">
                  <a:solidFill>
                    <a:srgbClr val="FFFFFF"/>
                  </a:solidFill>
                  <a:latin typeface="Frutiger LT Std 2"/>
                  <a:ea typeface="Frutiger LT Std 2"/>
                  <a:cs typeface="Frutiger LT Std 2"/>
                  <a:sym typeface="Frutiger LT Std 2"/>
                </a:rPr>
                <a:t>Consider blocking your calendar to ‘batch create’ content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BD45F7-51EA-457C-D874-045C2A9B1DDF}"/>
              </a:ext>
            </a:extLst>
          </p:cNvPr>
          <p:cNvGrpSpPr/>
          <p:nvPr/>
        </p:nvGrpSpPr>
        <p:grpSpPr>
          <a:xfrm>
            <a:off x="10569331" y="7123075"/>
            <a:ext cx="9213790" cy="2247093"/>
            <a:chOff x="10569331" y="7123075"/>
            <a:chExt cx="9213790" cy="2247093"/>
          </a:xfrm>
        </p:grpSpPr>
        <p:sp>
          <p:nvSpPr>
            <p:cNvPr id="9" name="TextBox 9"/>
            <p:cNvSpPr txBox="1"/>
            <p:nvPr/>
          </p:nvSpPr>
          <p:spPr>
            <a:xfrm>
              <a:off x="10569331" y="7123075"/>
              <a:ext cx="9213790" cy="525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48"/>
                </a:lnSpc>
              </a:pPr>
              <a:r>
                <a:rPr lang="en-US" sz="3448" spc="-68" dirty="0">
                  <a:solidFill>
                    <a:srgbClr val="EFEFEF"/>
                  </a:solidFill>
                  <a:latin typeface="Frutiger LT Std 1"/>
                  <a:ea typeface="Frutiger LT Std 1"/>
                  <a:cs typeface="Frutiger LT Std 1"/>
                  <a:sym typeface="Frutiger LT Std 1"/>
                </a:rPr>
                <a:t>Spark engagement.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569331" y="7896460"/>
              <a:ext cx="7000959" cy="1473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89407" lvl="1" indent="-294704" algn="l">
                <a:lnSpc>
                  <a:spcPts val="3821"/>
                </a:lnSpc>
                <a:buFont typeface="Arial"/>
                <a:buChar char="•"/>
              </a:pPr>
              <a:r>
                <a:rPr lang="en-US" sz="2729" spc="-54" dirty="0">
                  <a:solidFill>
                    <a:srgbClr val="FFFFFF"/>
                  </a:solidFill>
                  <a:latin typeface="Frutiger LT Std 2"/>
                  <a:ea typeface="Frutiger LT Std 2"/>
                  <a:cs typeface="Frutiger LT Std 2"/>
                  <a:sym typeface="Frutiger LT Std 2"/>
                </a:rPr>
                <a:t>Ask a question</a:t>
              </a:r>
            </a:p>
            <a:p>
              <a:pPr marL="589407" lvl="1" indent="-294704" algn="l">
                <a:lnSpc>
                  <a:spcPts val="3821"/>
                </a:lnSpc>
                <a:buFont typeface="Arial"/>
                <a:buChar char="•"/>
              </a:pPr>
              <a:r>
                <a:rPr lang="en-US" sz="2729" spc="-54" dirty="0">
                  <a:solidFill>
                    <a:srgbClr val="FFFFFF"/>
                  </a:solidFill>
                  <a:latin typeface="Frutiger LT Std 2"/>
                  <a:ea typeface="Frutiger LT Std 2"/>
                  <a:cs typeface="Frutiger LT Std 2"/>
                  <a:sym typeface="Frutiger LT Std 2"/>
                </a:rPr>
                <a:t>Invite people to comment or share</a:t>
              </a:r>
            </a:p>
            <a:p>
              <a:pPr marL="589407" lvl="1" indent="-294704" algn="l">
                <a:lnSpc>
                  <a:spcPts val="3821"/>
                </a:lnSpc>
                <a:buFont typeface="Arial"/>
                <a:buChar char="•"/>
              </a:pPr>
              <a:r>
                <a:rPr lang="en-US" sz="2729" spc="-54" dirty="0">
                  <a:solidFill>
                    <a:srgbClr val="FFFFFF"/>
                  </a:solidFill>
                  <a:latin typeface="Frutiger LT Std 2"/>
                  <a:ea typeface="Frutiger LT Std 2"/>
                  <a:cs typeface="Frutiger LT Std 2"/>
                  <a:sym typeface="Frutiger LT Std 2"/>
                </a:rPr>
                <a:t>Respond to comments when you can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2202</Words>
  <Application>Microsoft Macintosh PowerPoint</Application>
  <PresentationFormat>Custom</PresentationFormat>
  <Paragraphs>340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Frutiger LT Std 2</vt:lpstr>
      <vt:lpstr>Arial Italics</vt:lpstr>
      <vt:lpstr>Aileron</vt:lpstr>
      <vt:lpstr>Aileron Bold</vt:lpstr>
      <vt:lpstr>Frutiger LT Std 1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April 2026</dc:title>
  <dc:creator>Lake, Ariana</dc:creator>
  <cp:lastModifiedBy>info inwp.org</cp:lastModifiedBy>
  <cp:revision>3</cp:revision>
  <dcterms:created xsi:type="dcterms:W3CDTF">2006-08-16T00:00:00Z</dcterms:created>
  <dcterms:modified xsi:type="dcterms:W3CDTF">2026-04-16T05:45:24Z</dcterms:modified>
  <dc:identifier>DAHGMVZu8f0</dc:identifier>
</cp:coreProperties>
</file>