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69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7E9D30-E709-4393-A1BF-480E1856C5F4}" v="159" dt="2026-04-15T21:30:26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7"/>
  </p:normalViewPr>
  <p:slideViewPr>
    <p:cSldViewPr snapToGrid="0" snapToObjects="1">
      <p:cViewPr varScale="1">
        <p:scale>
          <a:sx n="104" d="100"/>
          <a:sy n="104" d="100"/>
        </p:scale>
        <p:origin x="1784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B1085-BD4B-4B39-B49F-37255711B7CD}" type="datetimeFigureOut">
              <a:rPr lang="en-US" smtClean="0"/>
              <a:t>4/15/26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7205A-C6AD-4A5D-994C-488157D6D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87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205A-C6AD-4A5D-994C-488157D6DC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1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CF32A-D10A-E26B-FE13-439CE2B98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E9FE8-28B3-CD1A-FE09-0B519FE19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35" y="440856"/>
            <a:ext cx="8132732" cy="1052109"/>
          </a:xfrm>
        </p:spPr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Gray Fire – August 2023</a:t>
            </a:r>
            <a:endParaRPr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CB1F8A-C31A-281D-C5D9-33BC2409B961}"/>
              </a:ext>
            </a:extLst>
          </p:cNvPr>
          <p:cNvSpPr/>
          <p:nvPr/>
        </p:nvSpPr>
        <p:spPr>
          <a:xfrm>
            <a:off x="0" y="0"/>
            <a:ext cx="12188952" cy="54864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171BF0-6836-0DD5-8BF5-A19D2A8B838C}"/>
              </a:ext>
            </a:extLst>
          </p:cNvPr>
          <p:cNvSpPr/>
          <p:nvPr/>
        </p:nvSpPr>
        <p:spPr>
          <a:xfrm>
            <a:off x="0" y="5943600"/>
            <a:ext cx="12188952" cy="54864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7A7D37-E2C7-5DE3-111B-F647F1102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99" y="2306403"/>
            <a:ext cx="5423231" cy="40538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292F37-B97A-028B-B9FC-35F0A1E0B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282" y="1492965"/>
            <a:ext cx="6114442" cy="45858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F72735-ACE2-ACE5-5C7E-E2A550131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304" y="1015967"/>
            <a:ext cx="2820782" cy="30027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1B87BB-2DDA-EE38-98F0-CADBEF7DF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88" y="1529237"/>
            <a:ext cx="2625320" cy="24894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6" descr="image.png">
            <a:extLst>
              <a:ext uri="{FF2B5EF4-FFF2-40B4-BE49-F238E27FC236}">
                <a16:creationId xmlns:a16="http://schemas.microsoft.com/office/drawing/2014/main" id="{DBD0B5CF-66F4-348D-BD23-414A6B1D7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00" y="91440"/>
            <a:ext cx="1097280" cy="90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54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74320"/>
            <a:ext cx="10479665" cy="1143000"/>
          </a:xfrm>
        </p:spPr>
        <p:txBody>
          <a:bodyPr>
            <a:normAutofit/>
          </a:bodyPr>
          <a:lstStyle/>
          <a:p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Mistakes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That Can Undermine Trust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7430"/>
            <a:ext cx="5772150" cy="4525963"/>
          </a:xfrm>
        </p:spPr>
        <p:txBody>
          <a:bodyPr/>
          <a:lstStyle/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Delayed communication</a:t>
            </a: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Too much jargon</a:t>
            </a: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Inconsistent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or conflicting 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updates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/information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Ignoring comments/questions</a:t>
            </a: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Posting unverified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details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88952" cy="54864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0" y="5943600"/>
            <a:ext cx="12188952" cy="54864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91440"/>
            <a:ext cx="1097280" cy="9045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568110-8645-75F0-F76C-ECD42FDFD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400" y="1384554"/>
            <a:ext cx="3604705" cy="262455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E6D0FF-C1BF-48DB-D648-E767BC80E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975" y="3673996"/>
            <a:ext cx="4033854" cy="2604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CE718A-B75D-A5B2-F382-8F1A278F0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677" y="1540960"/>
            <a:ext cx="3466604" cy="43106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HeroicExtremeRightFacing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971" y="274638"/>
            <a:ext cx="8229600" cy="1143000"/>
          </a:xfrm>
        </p:spPr>
        <p:txBody>
          <a:bodyPr/>
          <a:lstStyle/>
          <a:p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Before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Incident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333" y="1375011"/>
            <a:ext cx="5308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Build and test message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templates</a:t>
            </a: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 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roles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designate a Public Information Officer (PIO)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Establish and streamline approval process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Monitor social media channels year-round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88952" cy="54864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0" y="5943600"/>
            <a:ext cx="12188952" cy="54864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91440"/>
            <a:ext cx="1097280" cy="9045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77F8D9-7831-33D6-6666-D444275AB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869" y="1310113"/>
            <a:ext cx="3990631" cy="22184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HeroicExtremeRightFacing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6C4259-7D0C-EBAB-238B-ACE8BAEC3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0" y="3362364"/>
            <a:ext cx="2200997" cy="22064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2B0545-726D-8023-3B52-2FE998B9C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571" y="1029596"/>
            <a:ext cx="2722259" cy="27178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F31DF1-210E-14D4-EF88-99120B325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200" y="3826299"/>
            <a:ext cx="3466405" cy="2274829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30" y="266715"/>
            <a:ext cx="8229600" cy="1143000"/>
          </a:xfrm>
        </p:spPr>
        <p:txBody>
          <a:bodyPr/>
          <a:lstStyle/>
          <a:p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During the Incident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940" y="1496371"/>
            <a:ext cx="5245459" cy="4525963"/>
          </a:xfrm>
        </p:spPr>
        <p:txBody>
          <a:bodyPr/>
          <a:lstStyle/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ost early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often as you receive information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Provide frequent updates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Engage with community while staying factual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Monitor feedback and c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orrect misinformation quickly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88952" cy="54864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0" y="5943600"/>
            <a:ext cx="12188952" cy="54864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91440"/>
            <a:ext cx="1097280" cy="9045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353569-71B4-B789-FAD2-BCAD7305D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107" y="2254332"/>
            <a:ext cx="3886434" cy="4002955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3AE2AB-994A-01F7-E814-2A493969F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591" y="1258070"/>
            <a:ext cx="3306195" cy="26416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3053E1-6C4C-0A0A-E282-8FBD566F1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211237"/>
            <a:ext cx="2615056" cy="25590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229600" cy="1143000"/>
          </a:xfrm>
        </p:spPr>
        <p:txBody>
          <a:bodyPr/>
          <a:lstStyle/>
          <a:p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After the Incident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6688"/>
            <a:ext cx="5473700" cy="4525963"/>
          </a:xfrm>
        </p:spPr>
        <p:txBody>
          <a:bodyPr/>
          <a:lstStyle/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Share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clear s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ummary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/outcome of the incident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Thank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responders, partners and 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community</a:t>
            </a: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Review performance</a:t>
            </a: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Update plan based on lessons learned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88952" cy="54864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0" y="5943600"/>
            <a:ext cx="12188952" cy="54864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91440"/>
            <a:ext cx="1097280" cy="9045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3CC343-C787-3D1E-4C2E-15898582E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250" y="1257660"/>
            <a:ext cx="3670300" cy="204792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9A9CC7-39A4-6409-7324-69D0D2E1F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551" y="3777334"/>
            <a:ext cx="3308350" cy="24405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2A3BB8-E97F-5C8A-F86B-B8E2BD92B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728" y="1883860"/>
            <a:ext cx="4023848" cy="284344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74638"/>
            <a:ext cx="8229600" cy="11430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Final Takeaways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74" y="1417637"/>
            <a:ext cx="5817529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Speed + accuracy = trust and saved lives</a:t>
            </a: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Social media is one of our most powerful tools during an emergency</a:t>
            </a: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Prepared templates and graphics save critical time </a:t>
            </a: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Clear messaging protects our community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88952" cy="54864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0" y="5943600"/>
            <a:ext cx="12188952" cy="54864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91440"/>
            <a:ext cx="1097280" cy="9045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1BEE5-A6AD-ED3B-EC1D-13639733E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40" y="1270593"/>
            <a:ext cx="5186317" cy="273211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71B06-84D1-153C-69FB-DEED3C37E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226" y="2282701"/>
            <a:ext cx="3213704" cy="369674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D1940-7767-D3CC-F362-A03E7EC6F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476" y="4059909"/>
            <a:ext cx="2981200" cy="217593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710D5-06D2-41BB-817B-340D0C3CB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C3256-AE8E-E8E7-3B6C-468192E19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133" y="365760"/>
            <a:ext cx="8132732" cy="1052109"/>
          </a:xfrm>
        </p:spPr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C03C8C-858D-4AD5-4F84-32E44942F1EC}"/>
              </a:ext>
            </a:extLst>
          </p:cNvPr>
          <p:cNvSpPr/>
          <p:nvPr/>
        </p:nvSpPr>
        <p:spPr>
          <a:xfrm>
            <a:off x="0" y="0"/>
            <a:ext cx="12188952" cy="54864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17D421-5D73-6E9B-B8B2-2EFC09E5453B}"/>
              </a:ext>
            </a:extLst>
          </p:cNvPr>
          <p:cNvSpPr/>
          <p:nvPr/>
        </p:nvSpPr>
        <p:spPr>
          <a:xfrm>
            <a:off x="0" y="5943600"/>
            <a:ext cx="12188952" cy="54864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 descr="image.png">
            <a:extLst>
              <a:ext uri="{FF2B5EF4-FFF2-40B4-BE49-F238E27FC236}">
                <a16:creationId xmlns:a16="http://schemas.microsoft.com/office/drawing/2014/main" id="{6485ECB6-F832-0CF9-A411-598BA3FD3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91440"/>
            <a:ext cx="1097280" cy="9045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092D72-3D6F-B44D-9F93-474BBD4D3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000" y="1351337"/>
            <a:ext cx="7484999" cy="49443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911940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61" y="223311"/>
            <a:ext cx="10935094" cy="1325562"/>
          </a:xfrm>
        </p:spPr>
        <p:txBody>
          <a:bodyPr>
            <a:noAutofit/>
          </a:bodyPr>
          <a:lstStyle/>
          <a:p>
            <a:r>
              <a:rPr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Spokane</a:t>
            </a:r>
            <a:r>
              <a:rPr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Valley Fire Department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024" y="1548873"/>
            <a:ext cx="468404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Crisis Communication &amp; Social Media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b="1" dirty="0"/>
              <a:t>		</a:t>
            </a:r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Patrick Erickson – Interim Community Affairs Director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88952" cy="54864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0" y="5943600"/>
            <a:ext cx="12188952" cy="54864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 descr="Gold Leaf Badge SVF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196" y="2495035"/>
            <a:ext cx="3035702" cy="2502403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0" y="91440"/>
            <a:ext cx="1097280" cy="9045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D09EC6-7F26-DBF1-7A89-5D5795EE19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32734" y="2007597"/>
            <a:ext cx="6558921" cy="3939451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013" y="282695"/>
            <a:ext cx="9544050" cy="114300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Communication Matters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88952" cy="54864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0" y="5943600"/>
            <a:ext cx="12188952" cy="54864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91440"/>
            <a:ext cx="1097280" cy="904515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671312C9-F354-AE66-353D-206944FA0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395" y="1346131"/>
            <a:ext cx="8878105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Public Safety depends on fast, clear and accurate information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Reduces confusion, panic and misinformation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Builds lasting trust before, during and after incidents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Enables people to take immediate protective actions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Poor Communication → Panic → Rumors </a:t>
            </a:r>
          </a:p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				vs. </a:t>
            </a:r>
          </a:p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Clear Communication → Action → Safety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ED51AF-FA50-D105-3F15-5E2CF50BF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201" y="1708934"/>
            <a:ext cx="3703079" cy="413226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65760"/>
            <a:ext cx="8229600" cy="11430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Social Media Matters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6977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Real-time updates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reach large audiences instantly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Wide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 reach than traditional media</a:t>
            </a: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Two-way communication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builds relationship with community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Builds trust year-round (not just during emergencies)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88952" cy="54864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0" y="5943600"/>
            <a:ext cx="12188952" cy="54864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91440"/>
            <a:ext cx="1097280" cy="904515"/>
          </a:xfrm>
          <a:prstGeom prst="rect">
            <a:avLst/>
          </a:prstGeom>
        </p:spPr>
      </p:pic>
      <p:pic>
        <p:nvPicPr>
          <p:cNvPr id="2050" name="Picture 2" descr="A group of different social media logos photo – Free Social media Image on  Unsplash">
            <a:extLst>
              <a:ext uri="{FF2B5EF4-FFF2-40B4-BE49-F238E27FC236}">
                <a16:creationId xmlns:a16="http://schemas.microsoft.com/office/drawing/2014/main" id="{400EA336-68EA-C096-EE97-43DB22E85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3" r="15765"/>
          <a:stretch>
            <a:fillRect/>
          </a:stretch>
        </p:blipFill>
        <p:spPr bwMode="auto">
          <a:xfrm>
            <a:off x="6748780" y="1600200"/>
            <a:ext cx="4864100" cy="38061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328928"/>
            <a:ext cx="10360025" cy="1143000"/>
          </a:xfrm>
        </p:spPr>
        <p:txBody>
          <a:bodyPr>
            <a:noAutofit/>
          </a:bodyPr>
          <a:lstStyle/>
          <a:p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Social Media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Essential In A Crisis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8294"/>
            <a:ext cx="6686550" cy="4525963"/>
          </a:xfrm>
        </p:spPr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Public turns to social media first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Faster than traditional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broadcast 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Allows rapid rumor control</a:t>
            </a: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Helps amplify official messaging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Improves community preparedness and response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88952" cy="54864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0" y="5943600"/>
            <a:ext cx="12188952" cy="54864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91440"/>
            <a:ext cx="1097280" cy="9045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2E6E00-2217-1448-50F3-980BF26DA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5" y="1532888"/>
            <a:ext cx="4644702" cy="4135515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51" y="260450"/>
            <a:ext cx="8153400" cy="1143000"/>
          </a:xfrm>
        </p:spPr>
        <p:txBody>
          <a:bodyPr>
            <a:normAutofit/>
          </a:bodyPr>
          <a:lstStyle/>
          <a:p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the Public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Expects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830" y="1347937"/>
            <a:ext cx="625670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Timely updates (w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hat is happening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where is it happening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Transparency, honesty and empathy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Clear actionable instructions (what do I do right now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Reassurance (i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 my family safe?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Clear updates on resolution and recovery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88952" cy="54864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0" y="5943600"/>
            <a:ext cx="12188952" cy="54864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91440"/>
            <a:ext cx="1097280" cy="9045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0FAD62-F4A3-3962-B30B-E1A753E39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014" y="1323328"/>
            <a:ext cx="3296019" cy="23620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DD5148-5611-52CE-95DB-650C6643A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837" y="4098694"/>
            <a:ext cx="3068542" cy="19801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6EE022-EE21-98B4-2B1B-12BE4A360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736" y="1792561"/>
            <a:ext cx="3772094" cy="3636717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282258"/>
            <a:ext cx="8229600" cy="1143000"/>
          </a:xfrm>
        </p:spPr>
        <p:txBody>
          <a:bodyPr/>
          <a:lstStyle/>
          <a:p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Best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Social Media 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9283"/>
            <a:ext cx="6070601" cy="4525963"/>
          </a:xfrm>
        </p:spPr>
        <p:txBody>
          <a:bodyPr/>
          <a:lstStyle/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Be first, be right, be credible</a:t>
            </a: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Keep messages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short and 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simple</a:t>
            </a: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Use plain language</a:t>
            </a: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Update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consistently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Coordinate unified messaging with partner agencies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88952" cy="54864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0" y="5943600"/>
            <a:ext cx="12188952" cy="54864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B878A2-CDDF-A435-9AB9-7B1389A97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865" y="930966"/>
            <a:ext cx="3766658" cy="3177483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83863E-E385-93CE-B108-9E134B914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337" y="3779339"/>
            <a:ext cx="4245321" cy="23942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600" y="91440"/>
            <a:ext cx="1097280" cy="904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B4E9B5-E25B-0F26-B1E4-34724109D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2194" y="3492344"/>
            <a:ext cx="2141855" cy="213258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0BBBAD-9CA3-8D61-06B3-7BE2591F6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1" y="1520070"/>
            <a:ext cx="2311400" cy="229137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50" y="288290"/>
            <a:ext cx="8229600" cy="1143000"/>
          </a:xfrm>
        </p:spPr>
        <p:txBody>
          <a:bodyPr/>
          <a:lstStyle/>
          <a:p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Message Template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985" y="1508889"/>
            <a:ext cx="6419679" cy="4525963"/>
          </a:xfrm>
        </p:spPr>
        <p:txBody>
          <a:bodyPr>
            <a:no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Initial Alert: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“SVFD UPDATE: Fire at [location]. Evacuations for [area]. Roads closed at [streets]. Update in 15 min. #SVFD”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Rumor Control: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“No evacuation for [area]. Current status: [fact]. Follow @SpokaneValleyFD for updates.”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Action Update: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“Smoke advisory: Stay indoors if possible. High winds expected. Check air quality: [link].”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88952" cy="54864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0" y="5943600"/>
            <a:ext cx="12188952" cy="54864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7537C9-513F-1386-5355-C77D5FCEF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093" y="1384653"/>
            <a:ext cx="3706120" cy="4342754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85E3E3-17B6-9A87-C7C1-D1F23A0BB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591" y="3589367"/>
            <a:ext cx="1978504" cy="262855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E8DE7E-1E15-F52A-EDAB-304A8D3A6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981" y="1398475"/>
            <a:ext cx="2220813" cy="1870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600" y="91440"/>
            <a:ext cx="1097280" cy="9045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007" y="285270"/>
            <a:ext cx="8229600" cy="1143000"/>
          </a:xfrm>
        </p:spPr>
        <p:txBody>
          <a:bodyPr/>
          <a:lstStyle/>
          <a:p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Visual Tips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For Effective Posts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827" y="1800206"/>
            <a:ext cx="6190350" cy="4525963"/>
          </a:xfrm>
        </p:spPr>
        <p:txBody>
          <a:bodyPr/>
          <a:lstStyle/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 photos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relevant 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 appropriate</a:t>
            </a: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Include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clear 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maps/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graphics of 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areas affected</a:t>
            </a: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Keep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text minimal on images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Maintain consistent branding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88952" cy="54864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0" y="5943600"/>
            <a:ext cx="12188952" cy="54864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91440"/>
            <a:ext cx="1097280" cy="9045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61CCC2-46D8-32D6-D4B7-ECA08D522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717" y="1310836"/>
            <a:ext cx="3103967" cy="20879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66358B-AE86-FB42-A5A9-DEA1EA4EE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1254" y="3305530"/>
            <a:ext cx="2968491" cy="291239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6E60EA-43BF-F9C2-0FEE-EBE6836FF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866" y="1741211"/>
            <a:ext cx="3216741" cy="392806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F34631-3591-5D2C-E219-B5D69643A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5104" y="3000513"/>
            <a:ext cx="2063392" cy="18541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b96384-c925-4b54-92c9-960975ed71bb">
      <Terms xmlns="http://schemas.microsoft.com/office/infopath/2007/PartnerControls"/>
    </lcf76f155ced4ddcb4097134ff3c332f>
    <TaxCatchAll xmlns="a32d8b39-87f0-4099-90ca-188c88c9a93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1D44F7ECC1EF4F84EF635B83E58994" ma:contentTypeVersion="19" ma:contentTypeDescription="Create a new document." ma:contentTypeScope="" ma:versionID="9b1f71a687a1cbd4eb6ab078af49923e">
  <xsd:schema xmlns:xsd="http://www.w3.org/2001/XMLSchema" xmlns:xs="http://www.w3.org/2001/XMLSchema" xmlns:p="http://schemas.microsoft.com/office/2006/metadata/properties" xmlns:ns2="c4b96384-c925-4b54-92c9-960975ed71bb" xmlns:ns3="a32d8b39-87f0-4099-90ca-188c88c9a934" targetNamespace="http://schemas.microsoft.com/office/2006/metadata/properties" ma:root="true" ma:fieldsID="7f171dee15d786b215c7fc6e1abae837" ns2:_="" ns3:_="">
    <xsd:import namespace="c4b96384-c925-4b54-92c9-960975ed71bb"/>
    <xsd:import namespace="a32d8b39-87f0-4099-90ca-188c88c9a9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b96384-c925-4b54-92c9-960975ed71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fa990aa-4f50-4bc1-9dbe-d20ec199ba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2d8b39-87f0-4099-90ca-188c88c9a93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74db370-fb65-4bc7-893c-8be848c26524}" ma:internalName="TaxCatchAll" ma:showField="CatchAllData" ma:web="a32d8b39-87f0-4099-90ca-188c88c9a9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1B2A7E-7996-41C4-A91C-58324A3F09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1BF00E-8EAE-4645-9646-BB84182F4E02}">
  <ds:schemaRefs>
    <ds:schemaRef ds:uri="http://schemas.microsoft.com/office/2006/metadata/properties"/>
    <ds:schemaRef ds:uri="http://schemas.microsoft.com/office/infopath/2007/PartnerControls"/>
    <ds:schemaRef ds:uri="c4b96384-c925-4b54-92c9-960975ed71bb"/>
    <ds:schemaRef ds:uri="a32d8b39-87f0-4099-90ca-188c88c9a934"/>
  </ds:schemaRefs>
</ds:datastoreItem>
</file>

<file path=customXml/itemProps3.xml><?xml version="1.0" encoding="utf-8"?>
<ds:datastoreItem xmlns:ds="http://schemas.openxmlformats.org/officeDocument/2006/customXml" ds:itemID="{406DAAF4-ACA0-416C-A389-1C111F2C39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b96384-c925-4b54-92c9-960975ed71bb"/>
    <ds:schemaRef ds:uri="a32d8b39-87f0-4099-90ca-188c88c9a9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533</Words>
  <Application>Microsoft Macintosh PowerPoint</Application>
  <PresentationFormat>On-screen Show (4:3)</PresentationFormat>
  <Paragraphs>77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Times New Roman</vt:lpstr>
      <vt:lpstr>Office Theme</vt:lpstr>
      <vt:lpstr>Gray Fire – August 2023</vt:lpstr>
      <vt:lpstr>Spokane Valley Fire Department</vt:lpstr>
      <vt:lpstr>Why Communication Matters</vt:lpstr>
      <vt:lpstr>Why Social Media Matters</vt:lpstr>
      <vt:lpstr>Why Social Media Is Essential In A Crisis</vt:lpstr>
      <vt:lpstr>What the Public Expects</vt:lpstr>
      <vt:lpstr>Best Social Media Practices</vt:lpstr>
      <vt:lpstr>Message Templates</vt:lpstr>
      <vt:lpstr>Visual Tips For Effective Posts</vt:lpstr>
      <vt:lpstr>Mistakes That Can Undermine Trust</vt:lpstr>
      <vt:lpstr>Before The Incident</vt:lpstr>
      <vt:lpstr>During the Incident</vt:lpstr>
      <vt:lpstr>After the Incident</vt:lpstr>
      <vt:lpstr>Final Takeaways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info inwp.org</cp:lastModifiedBy>
  <cp:revision>3</cp:revision>
  <dcterms:created xsi:type="dcterms:W3CDTF">2013-01-27T09:14:16Z</dcterms:created>
  <dcterms:modified xsi:type="dcterms:W3CDTF">2026-04-16T05:50:05Z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0x010100AD1D44F7ECC1EF4F84EF635B83E58994</vt:lpwstr>
  </property>
</Properties>
</file>