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86" r:id="rId3"/>
    <p:sldId id="287" r:id="rId4"/>
    <p:sldId id="288" r:id="rId5"/>
    <p:sldId id="258" r:id="rId6"/>
    <p:sldId id="289" r:id="rId7"/>
    <p:sldId id="259" r:id="rId8"/>
    <p:sldId id="290" r:id="rId9"/>
    <p:sldId id="261" r:id="rId10"/>
    <p:sldId id="262" r:id="rId11"/>
    <p:sldId id="263" r:id="rId12"/>
    <p:sldId id="264" r:id="rId13"/>
    <p:sldId id="265" r:id="rId14"/>
    <p:sldId id="266" r:id="rId15"/>
    <p:sldId id="291" r:id="rId16"/>
    <p:sldId id="292" r:id="rId17"/>
    <p:sldId id="267" r:id="rId18"/>
    <p:sldId id="294" r:id="rId19"/>
    <p:sldId id="268" r:id="rId20"/>
    <p:sldId id="295" r:id="rId21"/>
    <p:sldId id="296" r:id="rId22"/>
    <p:sldId id="297" r:id="rId23"/>
    <p:sldId id="298" r:id="rId24"/>
    <p:sldId id="269" r:id="rId25"/>
    <p:sldId id="270" r:id="rId26"/>
    <p:sldId id="271" r:id="rId27"/>
    <p:sldId id="272" r:id="rId28"/>
    <p:sldId id="299" r:id="rId29"/>
    <p:sldId id="273" r:id="rId30"/>
    <p:sldId id="276" r:id="rId31"/>
    <p:sldId id="280" r:id="rId32"/>
    <p:sldId id="282" r:id="rId33"/>
    <p:sldId id="300" r:id="rId34"/>
    <p:sldId id="283" r:id="rId35"/>
    <p:sldId id="284" r:id="rId36"/>
    <p:sldId id="285" r:id="rId3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109" autoAdjust="0"/>
  </p:normalViewPr>
  <p:slideViewPr>
    <p:cSldViewPr snapToGrid="0" snapToObjects="1">
      <p:cViewPr varScale="1">
        <p:scale>
          <a:sx n="111" d="100"/>
          <a:sy n="111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8" d="100"/>
          <a:sy n="118" d="100"/>
        </p:scale>
        <p:origin x="4788" y="126"/>
      </p:cViewPr>
      <p:guideLst>
        <p:guide orient="horz" pos="2880"/>
        <p:guide pos="16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05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orpsofengineers_portland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orpsofengineers_portland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Learning Objective for today is that you feel encouraged and emboldened to Make the posts that you have always dreamed about!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City,</a:t>
            </a:r>
            <a:br>
              <a:rPr lang="en-US" dirty="0"/>
            </a:br>
            <a:r>
              <a:rPr lang="en-US" dirty="0"/>
              <a:t>Non-Profit</a:t>
            </a:r>
            <a:br>
              <a:rPr lang="en-US" dirty="0"/>
            </a:br>
            <a:r>
              <a:rPr lang="en-US" dirty="0"/>
              <a:t>Police Department</a:t>
            </a:r>
            <a:br>
              <a:rPr lang="en-US" dirty="0"/>
            </a:br>
            <a:r>
              <a:rPr lang="en-US" dirty="0"/>
              <a:t>Etc.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ones running the narrative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IS IT The Self-Appointed Town Crier – Who took an acting class at community college, did the death of a salesman monologue, and POP! Magically became the town’s primary source of news and “investigative journalism”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then they wonder why nobody engages.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E91B9-9EC1-A34A-E160-DE764FAB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F4A061-AE84-5270-7D84-1023F80EF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AE1A1-8191-7FA4-A404-D7B5C04BE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53947-9631-DA66-2667-219D34DE2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5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5CC9E-A06B-5843-8BB8-B589900E7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B8C235-A5D0-A9E0-0D99-8D3EB0EAB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847D0-3F14-6CC4-B315-7A5CB6B8F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81C01-1D73-6CA9-DF4C-3B9AF82FE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1DBC-5E25-C6B8-F71C-9E0E8786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EF75F-D450-1A0D-4379-60DEFA2D3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220DAA-994D-FC42-DD99-7D5FADEE9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DE7B8-E6E4-9009-E4B3-9B59379AC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1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ABA51-17C0-57CC-09DF-DBE2A86BF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22191-5113-CBBB-2205-8CD1A0D44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C9A35-080F-F685-CA53-AFF49F20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My Stats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Like the introduction said:</a:t>
            </a:r>
          </a:p>
          <a:p>
            <a:endParaRPr lang="en-US" dirty="0"/>
          </a:p>
          <a:p>
            <a:r>
              <a:rPr lang="en-US" dirty="0"/>
              <a:t>Private, Public and Non-Profit Sector Experience</a:t>
            </a:r>
          </a:p>
          <a:p>
            <a:endParaRPr lang="en-US" dirty="0"/>
          </a:p>
          <a:p>
            <a:r>
              <a:rPr lang="en-US" dirty="0"/>
              <a:t>My company PM, works across the nation and every market I deal with is radically different from each other.</a:t>
            </a:r>
          </a:p>
          <a:p>
            <a:endParaRPr lang="en-US" dirty="0"/>
          </a:p>
          <a:p>
            <a:r>
              <a:rPr lang="en-US" dirty="0"/>
              <a:t>One thing these things don’t tell you:</a:t>
            </a:r>
          </a:p>
          <a:p>
            <a:endParaRPr lang="en-US" dirty="0"/>
          </a:p>
          <a:p>
            <a:r>
              <a:rPr lang="en-US" dirty="0"/>
              <a:t>Is that I am raise 4</a:t>
            </a:r>
            <a:r>
              <a:rPr lang="en-US" baseline="30000" dirty="0"/>
              <a:t>th</a:t>
            </a:r>
            <a:r>
              <a:rPr lang="en-US" dirty="0"/>
              <a:t> generation eastern Washington family</a:t>
            </a:r>
          </a:p>
          <a:p>
            <a:r>
              <a:rPr lang="en-US" dirty="0"/>
              <a:t>I have chosen to be a part of my community with volunteering, mentoring and creating a safe work environment to grow 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A005-3DC6-6F98-7642-3296B939A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4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93312-C0FA-17AE-B296-C6E78CAB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E1EF5-8131-AAFC-3F1C-76C4904EF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1CCD0-56FC-9E29-65AC-02C75DF32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Caption: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on the Gram, rehashing this topic for the 420th time.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thought this would be a sticky subject for us. Weed like to think it’s in our best interest to keep you properly high-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topic.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0727E-0AB1-498F-C9EE-8D47AB8E3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13B45-6A69-D895-9494-BCC837C77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5E15C-F61A-37D2-E9FF-158EF8F0B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D1008-8477-6185-07E8-7F9CEECFA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way you slice it, this isn’t a great way to cut out carbs.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sharp team at SEA-TAC airport discovered this knife hidden inside a loaf of bread.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Obviously, this isn’t the recipe for success/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5D51D-CA84-9EE1-1A42-9E30DE0B0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85C3C-51B7-9F35-E05C-C88FACF6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3F39A-0C66-0786-BA7D-12F399C8E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3C04E-0EF2-F108-899F-C25E29533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corpsofengineers_Portland</a:t>
            </a:r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500+ likes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8754F-C9F1-F9FA-4414-15E3007EF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7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BA0CA-F41F-AA6F-00EB-DA8CB4D5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7AF94-A33C-3FD7-D8C5-7AE715D33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56C798-0CAE-4315-642D-0C52F0518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corpsofengineers_Portland</a:t>
            </a:r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1800+ Likes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F6B04-6EEC-1DAA-197A-ADE914195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3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Washignton</a:t>
            </a:r>
            <a:r>
              <a:rPr lang="en-US" dirty="0"/>
              <a:t> Depart of Transportation has been doing a great job of this recently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C1347-FBAF-C918-D36C-5C9937BD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31254-20FB-F794-7E9B-5A6D1B123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004E6-6395-F888-164E-8E7937AB4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need the entire story and message and timeline, just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80ED8-EE28-4DCE-0683-87B18A02E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51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Pullman’s Election was won and lost on </a:t>
            </a:r>
            <a:r>
              <a:rPr lang="en-US" dirty="0" err="1"/>
              <a:t>NextDoor</a:t>
            </a:r>
            <a:r>
              <a:rPr lang="en-US" dirty="0"/>
              <a:t>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every loud person, there are a few hundred people lurking and watching.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They know the loud person is probably wrong, but they like drama and they don’t want to get sucked into 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candidates that posted regularly, engaged with the community, and were highly responsive, won handedly, the lowest margin being by 6 points.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66F67-F4A8-B721-F337-56542CDB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46F83-EFAE-0BAD-9CCF-86EDC64CF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D379E-4F2B-92EF-1A52-DE68174C4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Extended Family – on our recent trip, you can see how enthused my younger son is to be 17 time zones away, have woken up early, and taken another 3 hour flight to Okinawa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point I am trying to make is, I will choose my family and community first, every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D1801-9C38-E402-C50B-E1BAE5FBEF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4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That’s the thing, it was Pullman – In our market for government ongoings, </a:t>
            </a:r>
            <a:r>
              <a:rPr lang="en-US" dirty="0" err="1"/>
              <a:t>NextDoor</a:t>
            </a:r>
            <a:r>
              <a:rPr lang="en-US" dirty="0"/>
              <a:t> is king. </a:t>
            </a:r>
          </a:p>
          <a:p>
            <a:endParaRPr lang="en-US" dirty="0"/>
          </a:p>
          <a:p>
            <a:r>
              <a:rPr lang="en-US" dirty="0"/>
              <a:t>In Albion and Potlatch, Those towns are run entirely by the local Facebook group.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Know WHERE you’re your audience 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organization needs to be the one to set the tone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973BB-09BC-3D81-6F0E-DFA134C2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52C09-42EA-D7E3-6B8A-0F89C80D4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E77FD-2338-95D1-0EA4-AE96FE1CE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organization needs to be the one to set the tone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7B632-525D-A068-C619-1A370C305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8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DCF7A-A060-FA02-FFD6-53B2C6FC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43E19-B84C-CA2D-A0FD-7D29C859F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C2AEE-4865-FDAB-5EC2-757B56A4E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you’re here I assume because you are asking the same question everyone else is – </a:t>
            </a:r>
          </a:p>
          <a:p>
            <a:endParaRPr lang="en-US" dirty="0"/>
          </a:p>
          <a:p>
            <a:r>
              <a:rPr lang="en-US" dirty="0"/>
              <a:t>Is social Media Worth?</a:t>
            </a:r>
          </a:p>
          <a:p>
            <a:endParaRPr lang="en-US" dirty="0"/>
          </a:p>
          <a:p>
            <a:r>
              <a:rPr lang="en-US" dirty="0"/>
              <a:t>In my experience, especially as we look at it from a community level is that ---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74E23-A85B-A43E-C5C0-583A3882D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7F96A-3627-29B7-52F8-78D1D4D6C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CAA69-D0A4-D97C-1FF2-444D1D69A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41243-09BA-03BD-0E6C-06FB7F1DD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0E1AF-8CB0-E14D-748B-1A0AC95BB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"Turn it up to 11. You'll probably land at a 6 or 7. That's still way better than a 2."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C5537-9390-F9DA-7254-4726EB13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5F875-2F3C-A669-6166-35D5223E3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5CFDF-D1AF-B928-164B-1B0BEE200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C672-9775-3D4A-1E67-A90A7EDA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840480" cy="5143500"/>
          </a:xfrm>
          <a:prstGeom prst="rect">
            <a:avLst/>
          </a:prstGeom>
          <a:solidFill>
            <a:srgbClr val="3AA8BA"/>
          </a:solidFill>
          <a:ln w="12700">
            <a:solidFill>
              <a:srgbClr val="3AA8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777240"/>
            <a:ext cx="2560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AA8BA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PULLMAN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3AA8BA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MARKETING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274320" y="438912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0" y="457200"/>
            <a:ext cx="475488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Social Media</a:t>
            </a:r>
            <a:endParaRPr lang="en-US" sz="6200" dirty="0"/>
          </a:p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Is Still</a:t>
            </a:r>
            <a:endParaRPr lang="en-US" sz="6200" dirty="0"/>
          </a:p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Worth It.</a:t>
            </a:r>
            <a:endParaRPr lang="en-US" sz="6200" dirty="0"/>
          </a:p>
        </p:txBody>
      </p:sp>
      <p:sp>
        <p:nvSpPr>
          <p:cNvPr id="8" name="Text 6"/>
          <p:cNvSpPr/>
          <p:nvPr/>
        </p:nvSpPr>
        <p:spPr>
          <a:xfrm>
            <a:off x="4114800" y="3822192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But Only If You Use It Like a Human.</a:t>
            </a:r>
            <a:endParaRPr lang="en-US" sz="17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9FE3B7-A218-66EF-8130-CD3672AE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8" y="828675"/>
            <a:ext cx="3004623" cy="3006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51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50292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4EBCC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better question</a:t>
            </a:r>
            <a:endParaRPr lang="en-US" sz="2200" dirty="0"/>
          </a:p>
          <a:p>
            <a:pPr marL="0" indent="0">
              <a:buNone/>
            </a:pPr>
            <a:r>
              <a:rPr lang="en-US" sz="2200" i="1" dirty="0">
                <a:solidFill>
                  <a:srgbClr val="4EBCC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ask yourself: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1463040"/>
            <a:ext cx="82296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"Who is shaping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narrative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when you're not?"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A40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310896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IS SOCIAL MEDIA WORTH IT?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65760" y="804672"/>
            <a:ext cx="8412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Short answer: Yes.</a:t>
            </a:r>
            <a:endParaRPr lang="en-US" sz="4000" dirty="0"/>
          </a:p>
        </p:txBody>
      </p:sp>
      <p:sp>
        <p:nvSpPr>
          <p:cNvPr id="6" name="Shape 4"/>
          <p:cNvSpPr/>
          <p:nvPr/>
        </p:nvSpPr>
        <p:spPr>
          <a:xfrm>
            <a:off x="320040" y="1810512"/>
            <a:ext cx="411480" cy="438912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20040" y="1810512"/>
            <a:ext cx="411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868680" y="1719072"/>
            <a:ext cx="7955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People expect updates where they already spend time</a:t>
            </a:r>
            <a:endParaRPr lang="en-US" sz="1600" b="1" dirty="0"/>
          </a:p>
        </p:txBody>
      </p:sp>
      <p:sp>
        <p:nvSpPr>
          <p:cNvPr id="9" name="Shape 7"/>
          <p:cNvSpPr/>
          <p:nvPr/>
        </p:nvSpPr>
        <p:spPr>
          <a:xfrm>
            <a:off x="320040" y="2560320"/>
            <a:ext cx="411480" cy="438912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20040" y="2560320"/>
            <a:ext cx="411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2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68680" y="2468880"/>
            <a:ext cx="82753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Silence creates a vacuum, </a:t>
            </a:r>
            <a:r>
              <a:rPr lang="en-US" sz="1600" b="1" u="sng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someone else will fill it</a:t>
            </a:r>
            <a:r>
              <a:rPr lang="en-US" sz="16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I promise you, they will</a:t>
            </a:r>
            <a:endParaRPr lang="en-US" sz="1600" b="1" dirty="0"/>
          </a:p>
        </p:txBody>
      </p:sp>
      <p:sp>
        <p:nvSpPr>
          <p:cNvPr id="12" name="Shape 10"/>
          <p:cNvSpPr/>
          <p:nvPr/>
        </p:nvSpPr>
        <p:spPr>
          <a:xfrm>
            <a:off x="320040" y="3310128"/>
            <a:ext cx="411480" cy="438912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20040" y="3310128"/>
            <a:ext cx="411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3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868680" y="3218688"/>
            <a:ext cx="7955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Social media is the fastest and cheapest way to stay visible</a:t>
            </a:r>
            <a:endParaRPr lang="en-US" sz="1600" b="1" dirty="0"/>
          </a:p>
        </p:txBody>
      </p:sp>
      <p:sp>
        <p:nvSpPr>
          <p:cNvPr id="15" name="Shape 13"/>
          <p:cNvSpPr/>
          <p:nvPr/>
        </p:nvSpPr>
        <p:spPr>
          <a:xfrm>
            <a:off x="320040" y="4059936"/>
            <a:ext cx="411480" cy="438912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20040" y="4059936"/>
            <a:ext cx="411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868680" y="3968496"/>
            <a:ext cx="7955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you don't communicate, someone else interprets events for you</a:t>
            </a:r>
            <a:endParaRPr lang="en-US" sz="1600" b="1" dirty="0"/>
          </a:p>
        </p:txBody>
      </p:sp>
      <p:sp>
        <p:nvSpPr>
          <p:cNvPr id="18" name="Text 16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74320" y="731520"/>
            <a:ext cx="40233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YOUR</a:t>
            </a:r>
            <a:endParaRPr lang="en-US" sz="4600" dirty="0"/>
          </a:p>
          <a:p>
            <a:pPr marL="0" indent="0" algn="ctr">
              <a:buNone/>
            </a:pPr>
            <a:r>
              <a:rPr lang="en-US" sz="46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WEBSITE</a:t>
            </a:r>
            <a:endParaRPr lang="en-US" sz="4600" dirty="0"/>
          </a:p>
        </p:txBody>
      </p:sp>
      <p:sp>
        <p:nvSpPr>
          <p:cNvPr id="4" name="Shape 2"/>
          <p:cNvSpPr/>
          <p:nvPr/>
        </p:nvSpPr>
        <p:spPr>
          <a:xfrm>
            <a:off x="731520" y="2240280"/>
            <a:ext cx="310896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74320" y="2359152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kern="0" spc="300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HEADQUARTERS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65760" y="2926080"/>
            <a:ext cx="3840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foundation. First impression.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Essential, but static.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846320" y="731520"/>
            <a:ext cx="40233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SOCIAL</a:t>
            </a:r>
            <a:endParaRPr lang="en-US" sz="4600" dirty="0"/>
          </a:p>
          <a:p>
            <a:pPr marL="0" indent="0" algn="ctr">
              <a:buNone/>
            </a:pPr>
            <a:r>
              <a:rPr lang="en-US" sz="46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MEDIA</a:t>
            </a:r>
            <a:endParaRPr lang="en-US" sz="4600" dirty="0"/>
          </a:p>
        </p:txBody>
      </p:sp>
      <p:sp>
        <p:nvSpPr>
          <p:cNvPr id="9" name="Shape 7"/>
          <p:cNvSpPr/>
          <p:nvPr/>
        </p:nvSpPr>
        <p:spPr>
          <a:xfrm>
            <a:off x="5303520" y="2240280"/>
            <a:ext cx="310896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846320" y="2359152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kern="0" spc="300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FIELD OFFICE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937760" y="2926080"/>
            <a:ext cx="3840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your community lives.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You need both. You can't replace one with the other.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0" y="502920"/>
            <a:ext cx="18288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0" y="50292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SECTION 02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8046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Problem Is Not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Social Media.</a:t>
            </a:r>
            <a:endParaRPr lang="en-US" sz="6000" dirty="0"/>
          </a:p>
        </p:txBody>
      </p:sp>
      <p:sp>
        <p:nvSpPr>
          <p:cNvPr id="5" name="Shape 3"/>
          <p:cNvSpPr/>
          <p:nvPr/>
        </p:nvSpPr>
        <p:spPr>
          <a:xfrm>
            <a:off x="1828800" y="3200400"/>
            <a:ext cx="54864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333756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Most organizations are just posting at a 2.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347472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3474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ANATOMY OF A BORING POST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868680"/>
            <a:ext cx="8503920" cy="594360"/>
          </a:xfrm>
          <a:prstGeom prst="rect">
            <a:avLst/>
          </a:prstGeom>
          <a:solidFill>
            <a:srgbClr val="F5F5F5"/>
          </a:solidFill>
          <a:ln w="1270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941832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Stiff &amp; formal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246120" y="978408"/>
            <a:ext cx="54864" cy="36576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429000" y="941832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555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Sounds like a press release nobody asked for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0040" y="1536192"/>
            <a:ext cx="850392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7200" y="1609344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Over-approved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3246120" y="1645920"/>
            <a:ext cx="54864" cy="36576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429000" y="1609344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555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Three rounds of edits, all personality removed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320040" y="2203704"/>
            <a:ext cx="8503920" cy="594360"/>
          </a:xfrm>
          <a:prstGeom prst="rect">
            <a:avLst/>
          </a:prstGeom>
          <a:solidFill>
            <a:srgbClr val="F5F5F5"/>
          </a:solidFill>
          <a:ln w="1270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57200" y="2276856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Generic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3246120" y="2313432"/>
            <a:ext cx="54864" cy="36576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429000" y="2276856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555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"We are excited to announce..." Nobody cares.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20040" y="2871216"/>
            <a:ext cx="850392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" y="2944368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No personality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3246120" y="2980944"/>
            <a:ext cx="54864" cy="36576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429000" y="2944368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555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humor, no human moments, no voice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320040" y="3538728"/>
            <a:ext cx="8503920" cy="594360"/>
          </a:xfrm>
          <a:prstGeom prst="rect">
            <a:avLst/>
          </a:prstGeom>
          <a:solidFill>
            <a:srgbClr val="F5F5F5"/>
          </a:solidFill>
          <a:ln w="1270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57200" y="36118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No local hook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3246120" y="3648456"/>
            <a:ext cx="54864" cy="36576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429000" y="361188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555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Could be any org in any city in America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20040" y="4206240"/>
            <a:ext cx="850392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7200" y="4279392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Posted twice a month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3246120" y="4315968"/>
            <a:ext cx="54864" cy="36576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3429000" y="4279392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555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Inconsistent, forgettable, invisible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20040" y="4828032"/>
            <a:ext cx="8503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1E4F1-1352-BF36-08CC-3C268955E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8725236-0C55-A08A-51CF-29FADC3C236C}"/>
              </a:ext>
            </a:extLst>
          </p:cNvPr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12D5031-75DB-B5F4-DBDB-1E358C17371C}"/>
              </a:ext>
            </a:extLst>
          </p:cNvPr>
          <p:cNvSpPr/>
          <p:nvPr/>
        </p:nvSpPr>
        <p:spPr>
          <a:xfrm>
            <a:off x="457200" y="1463040"/>
            <a:ext cx="8229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kern="0" spc="400" dirty="0">
                <a:solidFill>
                  <a:schemeClr val="bg1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SNIFF TEST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6C6B7A9-2CA4-086F-9C71-295E7726FAE3}"/>
              </a:ext>
            </a:extLst>
          </p:cNvPr>
          <p:cNvSpPr/>
          <p:nvPr/>
        </p:nvSpPr>
        <p:spPr>
          <a:xfrm>
            <a:off x="914400" y="3822192"/>
            <a:ext cx="73152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8DE0D7F-530C-C4D2-B228-4813F461783F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5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943BD-4AB1-964E-9DE0-52ED4A96D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369A8AB-55AA-A13D-DF18-DB57118ACDA1}"/>
              </a:ext>
            </a:extLst>
          </p:cNvPr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3ABE3EC-BEBE-5731-A30F-BD8C5021AC8B}"/>
              </a:ext>
            </a:extLst>
          </p:cNvPr>
          <p:cNvSpPr/>
          <p:nvPr/>
        </p:nvSpPr>
        <p:spPr>
          <a:xfrm>
            <a:off x="457200" y="1463040"/>
            <a:ext cx="8229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kern="0" spc="400" dirty="0">
                <a:solidFill>
                  <a:schemeClr val="bg1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Before you post, </a:t>
            </a:r>
            <a:br>
              <a:rPr lang="en-US" sz="4400" b="1" kern="0" spc="400" dirty="0">
                <a:solidFill>
                  <a:schemeClr val="bg1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</a:br>
            <a:r>
              <a:rPr lang="en-US" sz="4400" b="1" kern="0" spc="400" dirty="0">
                <a:solidFill>
                  <a:schemeClr val="bg1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ask yourself:</a:t>
            </a: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4AB15BFD-D266-7A5F-FBD7-C07C15569CA4}"/>
              </a:ext>
            </a:extLst>
          </p:cNvPr>
          <p:cNvSpPr/>
          <p:nvPr/>
        </p:nvSpPr>
        <p:spPr>
          <a:xfrm>
            <a:off x="914400" y="3822192"/>
            <a:ext cx="73152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310447E-51AC-A52A-4A95-9BAED9AD03EA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49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kern="0" spc="4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SNIFF TEST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Before you post, ask yourself: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57200" y="1463040"/>
            <a:ext cx="8229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Would I send this to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my spouse, my group text,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or my staff chat?</a:t>
            </a:r>
            <a:endParaRPr lang="en-US" sz="4200" dirty="0"/>
          </a:p>
        </p:txBody>
      </p:sp>
      <p:sp>
        <p:nvSpPr>
          <p:cNvPr id="6" name="Shape 4"/>
          <p:cNvSpPr/>
          <p:nvPr/>
        </p:nvSpPr>
        <p:spPr>
          <a:xfrm>
            <a:off x="914400" y="3822192"/>
            <a:ext cx="73152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3931920"/>
            <a:ext cx="80467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If the answer is no, it is not ready to post yet.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99932-DCFD-1069-B7AD-5FCD7D4C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883C5A1-FCF6-0B34-6835-FD05B607F1A3}"/>
              </a:ext>
            </a:extLst>
          </p:cNvPr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80127BA-4F0F-F3FF-C5CF-81A5E73A4CA6}"/>
              </a:ext>
            </a:extLst>
          </p:cNvPr>
          <p:cNvSpPr/>
          <p:nvPr/>
        </p:nvSpPr>
        <p:spPr>
          <a:xfrm>
            <a:off x="457200" y="1463040"/>
            <a:ext cx="8229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kern="0" spc="400" dirty="0">
                <a:solidFill>
                  <a:schemeClr val="bg1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If the answer is no, it is not ready to post yet.</a:t>
            </a: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50BB029A-A6AE-2F58-7723-3B33DD8EA825}"/>
              </a:ext>
            </a:extLst>
          </p:cNvPr>
          <p:cNvSpPr/>
          <p:nvPr/>
        </p:nvSpPr>
        <p:spPr>
          <a:xfrm>
            <a:off x="914400" y="3822192"/>
            <a:ext cx="73152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87B8418-DC5E-93C5-CEFD-EA4EBB70D1EA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384048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3840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WHAT MAKES CONTENT ACTUALLY WORK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74320" y="868680"/>
            <a:ext cx="2743200" cy="17556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868680"/>
            <a:ext cx="2743200" cy="32004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74320" y="8686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 Stronger Hook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84048" y="1252728"/>
            <a:ext cx="252374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Make them stop scrolling in the first line. Not "We are pleased to announce..." Try something specific.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172968" y="868680"/>
            <a:ext cx="2743200" cy="17556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172968" y="868680"/>
            <a:ext cx="2743200" cy="320040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172968" y="8686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 Surprising Photo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282696" y="1252728"/>
            <a:ext cx="252374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 people, not logos. Faces over flyers. Show behind-the-scenes of the actual work.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071616" y="868680"/>
            <a:ext cx="2743200" cy="17556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071616" y="868680"/>
            <a:ext cx="2743200" cy="32004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071616" y="8686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 Local Reference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181344" y="1252728"/>
            <a:ext cx="252374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Name the street. Name the neighborhood. Generic content is invisible. specific content travels.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274320" y="2788920"/>
            <a:ext cx="2743200" cy="17556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74320" y="2788920"/>
            <a:ext cx="2743200" cy="320040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74320" y="278892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 Bit of Personality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84048" y="3172968"/>
            <a:ext cx="252374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joke. A reaction. A human moment. TSA does it. Your org can too.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3172968" y="2788920"/>
            <a:ext cx="2743200" cy="17556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172968" y="2788920"/>
            <a:ext cx="2743200" cy="32004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172968" y="278892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 Clear Headline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282696" y="3172968"/>
            <a:ext cx="252374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Don't make people dig. Lead with the most important thing. Then explain.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071616" y="2788920"/>
            <a:ext cx="2743200" cy="17556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071616" y="2788920"/>
            <a:ext cx="2743200" cy="320040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071616" y="278892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Real People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181344" y="3172968"/>
            <a:ext cx="252374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Faces and voices build trust faster than anything.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CFBFB-BEAB-F74F-0A48-6E953B69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88D0F11-675E-039D-4C85-A19F350C2496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6975363-DDCA-C3FC-EEA3-E391199B783F}"/>
              </a:ext>
            </a:extLst>
          </p:cNvPr>
          <p:cNvSpPr/>
          <p:nvPr/>
        </p:nvSpPr>
        <p:spPr>
          <a:xfrm>
            <a:off x="365760" y="365760"/>
            <a:ext cx="256032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CF27982-7C35-AF96-64CF-E5C044BE08AC}"/>
              </a:ext>
            </a:extLst>
          </p:cNvPr>
          <p:cNvSpPr/>
          <p:nvPr/>
        </p:nvSpPr>
        <p:spPr>
          <a:xfrm>
            <a:off x="365760" y="365760"/>
            <a:ext cx="2560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ABOUT THE SPEAKER</a:t>
            </a:r>
            <a:endParaRPr lang="en-US" sz="1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1E3B6ED-78C6-DF21-CC85-8733A5EB19AA}"/>
              </a:ext>
            </a:extLst>
          </p:cNvPr>
          <p:cNvSpPr/>
          <p:nvPr/>
        </p:nvSpPr>
        <p:spPr>
          <a:xfrm>
            <a:off x="365760" y="868680"/>
            <a:ext cx="502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Adam Jones</a:t>
            </a:r>
            <a:endParaRPr lang="en-US" sz="4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C9930E4-C9B1-5622-7A13-8D8358B8D638}"/>
              </a:ext>
            </a:extLst>
          </p:cNvPr>
          <p:cNvSpPr/>
          <p:nvPr/>
        </p:nvSpPr>
        <p:spPr>
          <a:xfrm>
            <a:off x="411480" y="1401831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EBCCE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Founder, Pullman Marketing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864F5AA-1893-E575-EAA5-EEA7F72F8BD4}"/>
              </a:ext>
            </a:extLst>
          </p:cNvPr>
          <p:cNvSpPr/>
          <p:nvPr/>
        </p:nvSpPr>
        <p:spPr>
          <a:xfrm>
            <a:off x="365760" y="2176272"/>
            <a:ext cx="512064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Experience: 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 Years Experience in WordPress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18 Years Experience in Search Engine Optimization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17 Years Experience in Inbound and Outbound Marketing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Education: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Bachelor’s degree in Communication from WSU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Hobby: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Volunteer, Mentor, Roasting Coffee, Ukulele, 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Past Hobby: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Longboards, Lawn Care</a:t>
            </a: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2E0A05A-9E69-C761-6449-1A4FAEC81E3D}"/>
              </a:ext>
            </a:extLst>
          </p:cNvPr>
          <p:cNvSpPr/>
          <p:nvPr/>
        </p:nvSpPr>
        <p:spPr>
          <a:xfrm>
            <a:off x="6400800" y="0"/>
            <a:ext cx="2743200" cy="514350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23B4960-15F8-A4C7-95CC-EE8ECE638ABB}"/>
              </a:ext>
            </a:extLst>
          </p:cNvPr>
          <p:cNvSpPr/>
          <p:nvPr/>
        </p:nvSpPr>
        <p:spPr>
          <a:xfrm>
            <a:off x="6492240" y="3017520"/>
            <a:ext cx="2468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 and My Son in Tokyo</a:t>
            </a:r>
            <a:endParaRPr lang="en-US" sz="1400" dirty="0"/>
          </a:p>
        </p:txBody>
      </p:sp>
      <p:pic>
        <p:nvPicPr>
          <p:cNvPr id="14" name="Picture 13" descr="May be an image of text">
            <a:extLst>
              <a:ext uri="{FF2B5EF4-FFF2-40B4-BE49-F238E27FC236}">
                <a16:creationId xmlns:a16="http://schemas.microsoft.com/office/drawing/2014/main" id="{C94807EA-6986-92CD-2B40-9596ECF6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88" t="-2810" r="11774"/>
          <a:stretch>
            <a:fillRect/>
          </a:stretch>
        </p:blipFill>
        <p:spPr>
          <a:xfrm>
            <a:off x="6447765" y="422281"/>
            <a:ext cx="2649270" cy="25952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2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C7A35-B616-207F-3494-9BBA6DB15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20583B4-9650-DD5C-8E3C-199A665EC34C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2A96F1EA-0596-C687-9A2B-BB5E6D7E00D0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57E37C-AB5F-10E1-9110-B2A3547D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57" y="-2216639"/>
            <a:ext cx="7277643" cy="92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5F6D4-F393-F8D0-B14C-0FCA81E7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FBECE9F-6F72-ACB2-89E9-47253020CD35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3FF3109E-B158-56F6-7DA9-F6DDFA3180C6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B2DA2DD-178D-A18A-25E6-C901449C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0"/>
            <a:ext cx="72776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BF500-40A5-707F-E295-CDC7365D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53EB8FB-500F-899D-384C-5546C11DF31D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E7EFD3CB-3819-8D64-4689-7686CF7CC3B8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BF0F6-5FC3-7F76-AB4C-7012D139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08" y="0"/>
            <a:ext cx="6025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3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63F19-6786-6BD0-6551-CE73A438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42ACF45-21FB-16D6-4E3A-58317B540EDE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084A0B77-3A7F-DA17-381C-28916DD52C0C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D93BE-10C7-7A03-760E-FECC76A7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3" y="-1124323"/>
            <a:ext cx="8262587" cy="83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7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51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0" y="411480"/>
            <a:ext cx="18288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0" y="41148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SECTION 03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80467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Fill the Void.</a:t>
            </a:r>
            <a:endParaRPr lang="en-US" sz="8000" dirty="0"/>
          </a:p>
        </p:txBody>
      </p:sp>
      <p:sp>
        <p:nvSpPr>
          <p:cNvPr id="5" name="Shape 3"/>
          <p:cNvSpPr/>
          <p:nvPr/>
        </p:nvSpPr>
        <p:spPr>
          <a:xfrm>
            <a:off x="914400" y="2743200"/>
            <a:ext cx="7315200" cy="73152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288036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Before the self-appointed town crier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does it for you.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365760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WHAT HAPPENS WHEN YOU GO SILENT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51560"/>
            <a:ext cx="420624" cy="420624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20040" y="105156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✕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14400" y="96012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Misinformation fills the gap and it spreads fast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320040" y="1828800"/>
            <a:ext cx="420624" cy="420624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20040" y="182880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✕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14400" y="1737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Rumors become the official version by default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320040" y="2606040"/>
            <a:ext cx="420624" cy="420624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20040" y="260604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✕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914400" y="251460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Trust erodes slowly, then all at once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320040" y="3383280"/>
            <a:ext cx="420624" cy="420624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20040" y="338328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✕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Someone else becomes the authority on your own story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320040" y="4160520"/>
            <a:ext cx="420624" cy="420624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320040" y="416052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✕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914400" y="406908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you lose the narrative</a:t>
            </a:r>
            <a:r>
              <a:rPr lang="en-US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getting it back is hard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256032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2560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WHAT TO POST INSTEAD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51560"/>
            <a:ext cx="420624" cy="420624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20040" y="105156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✓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14400" y="1033272"/>
            <a:ext cx="4114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Road closures &amp; delays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166360" y="1033272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Before the complaints start, not after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0040" y="1847088"/>
            <a:ext cx="420624" cy="420624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20040" y="1847088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✓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14400" y="1828800"/>
            <a:ext cx="4114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Policy changes in plain language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166360" y="1828800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Not the legalese version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320040" y="2642616"/>
            <a:ext cx="420624" cy="420624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20040" y="2642616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✓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914400" y="2624328"/>
            <a:ext cx="4114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Behind-the-scenes of your team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5166360" y="2624328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work people never see is exactly what builds trust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20040" y="3438144"/>
            <a:ext cx="420624" cy="420624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320040" y="3438144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✓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914400" y="3419856"/>
            <a:ext cx="4114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Clarifications when rumors circulate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166360" y="3419856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Answer calmly, publicly, and fast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320040" y="4233672"/>
            <a:ext cx="420624" cy="420624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20040" y="423367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✓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914400" y="4215384"/>
            <a:ext cx="4114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Event updates &amp; quick wins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5166360" y="4215384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Share the good stuff. Celebrate the small things.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51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"</a:t>
            </a:r>
            <a:endParaRPr lang="en-US" sz="11000" dirty="0"/>
          </a:p>
        </p:txBody>
      </p:sp>
      <p:sp>
        <p:nvSpPr>
          <p:cNvPr id="5" name="Text 3"/>
          <p:cNvSpPr/>
          <p:nvPr/>
        </p:nvSpPr>
        <p:spPr>
          <a:xfrm>
            <a:off x="457200" y="1755648"/>
            <a:ext cx="82296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Even if you do not have all the details, post first, and update as information becomes available.</a:t>
            </a:r>
            <a:endParaRPr lang="en-US" sz="3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39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2F193-B38C-A015-C999-CD72A5C64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8110940-86F2-F566-24FC-5EB88DAC399A}"/>
              </a:ext>
            </a:extLst>
          </p:cNvPr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5D0E1A8-DB11-123A-46BC-5A8CFFE11CFB}"/>
              </a:ext>
            </a:extLst>
          </p:cNvPr>
          <p:cNvSpPr/>
          <p:nvPr/>
        </p:nvSpPr>
        <p:spPr>
          <a:xfrm>
            <a:off x="457200" y="18288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"</a:t>
            </a:r>
            <a:endParaRPr lang="en-US" sz="11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0458B58-93BC-7D8B-AD68-C375E8079AF2}"/>
              </a:ext>
            </a:extLst>
          </p:cNvPr>
          <p:cNvSpPr/>
          <p:nvPr/>
        </p:nvSpPr>
        <p:spPr>
          <a:xfrm>
            <a:off x="457200" y="91440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Posting is not just marketing.</a:t>
            </a:r>
            <a:endParaRPr lang="en-US" sz="3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EA85947-E48D-EA91-5035-621B9D0BE266}"/>
              </a:ext>
            </a:extLst>
          </p:cNvPr>
          <p:cNvSpPr/>
          <p:nvPr/>
        </p:nvSpPr>
        <p:spPr>
          <a:xfrm>
            <a:off x="457200" y="1755648"/>
            <a:ext cx="82296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It's reputation defense,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expectation setting,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and trust maintenance.</a:t>
            </a:r>
            <a:endParaRPr lang="en-US" sz="3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57C1B1F-19CA-EC13-1ACF-AF107826D014}"/>
              </a:ext>
            </a:extLst>
          </p:cNvPr>
          <p:cNvSpPr/>
          <p:nvPr/>
        </p:nvSpPr>
        <p:spPr>
          <a:xfrm>
            <a:off x="457200" y="39776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EBCC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Every post is a claim of: "We are here, we are paying attention, we are working for you."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994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0" y="411480"/>
            <a:ext cx="18288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0" y="41148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SECTION 04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80467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 Real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World Example.</a:t>
            </a:r>
            <a:endParaRPr lang="en-US" sz="6600" dirty="0"/>
          </a:p>
        </p:txBody>
      </p:sp>
      <p:sp>
        <p:nvSpPr>
          <p:cNvPr id="5" name="Shape 3"/>
          <p:cNvSpPr/>
          <p:nvPr/>
        </p:nvSpPr>
        <p:spPr>
          <a:xfrm>
            <a:off x="1828800" y="3017520"/>
            <a:ext cx="54864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31546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kern="0" spc="200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Pullman, WA Election Season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ECD06-4189-D54E-C916-E6ABCCE68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49CD703-35C3-971D-3207-2663FDDAEC7B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C7EFE2C-BF4A-0B24-72CE-838E081346AF}"/>
              </a:ext>
            </a:extLst>
          </p:cNvPr>
          <p:cNvSpPr/>
          <p:nvPr/>
        </p:nvSpPr>
        <p:spPr>
          <a:xfrm>
            <a:off x="365760" y="365760"/>
            <a:ext cx="256032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52D0136-00B0-B836-1283-EEE6BC72FAC0}"/>
              </a:ext>
            </a:extLst>
          </p:cNvPr>
          <p:cNvSpPr/>
          <p:nvPr/>
        </p:nvSpPr>
        <p:spPr>
          <a:xfrm>
            <a:off x="365760" y="365760"/>
            <a:ext cx="2560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ABOUT THE SPEAKER</a:t>
            </a:r>
            <a:endParaRPr lang="en-US" sz="1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37148D0-29E7-E877-2B15-52EBBB900107}"/>
              </a:ext>
            </a:extLst>
          </p:cNvPr>
          <p:cNvSpPr/>
          <p:nvPr/>
        </p:nvSpPr>
        <p:spPr>
          <a:xfrm>
            <a:off x="365760" y="868680"/>
            <a:ext cx="502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Adam Jones</a:t>
            </a:r>
            <a:endParaRPr lang="en-US" sz="4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90BCC6B-F7DE-DE70-E330-07FEA770C678}"/>
              </a:ext>
            </a:extLst>
          </p:cNvPr>
          <p:cNvSpPr/>
          <p:nvPr/>
        </p:nvSpPr>
        <p:spPr>
          <a:xfrm>
            <a:off x="411480" y="1401831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EBCCE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Founder, Pullman Marketing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60063E5-2840-5D27-3667-138F95740388}"/>
              </a:ext>
            </a:extLst>
          </p:cNvPr>
          <p:cNvSpPr/>
          <p:nvPr/>
        </p:nvSpPr>
        <p:spPr>
          <a:xfrm>
            <a:off x="365760" y="2176272"/>
            <a:ext cx="512064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Experience: 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 Years Experience in WordPress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18 Years Experience in Search Engine Optimization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17 Years Experience in Inbound and Outbound Marketing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Education: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Bachelor’s degree in Communication from WSU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Hobby: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Volunteer, Mentor, Roasting Coffee, Ukulele, 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Past Hobby: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Longboards, Lawn Care</a:t>
            </a: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DB9B4BD-C645-003C-8DA4-AC53953C5533}"/>
              </a:ext>
            </a:extLst>
          </p:cNvPr>
          <p:cNvSpPr/>
          <p:nvPr/>
        </p:nvSpPr>
        <p:spPr>
          <a:xfrm>
            <a:off x="6400800" y="0"/>
            <a:ext cx="2743200" cy="5143500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 b="1" dirty="0"/>
          </a:p>
        </p:txBody>
      </p:sp>
      <p:pic>
        <p:nvPicPr>
          <p:cNvPr id="9" name="Picture 8" descr="May be an image of one or more people and text">
            <a:extLst>
              <a:ext uri="{FF2B5EF4-FFF2-40B4-BE49-F238E27FC236}">
                <a16:creationId xmlns:a16="http://schemas.microsoft.com/office/drawing/2014/main" id="{80C44E10-05CF-E21B-C0D7-D3E210C5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7" y="-1"/>
            <a:ext cx="7588733" cy="5116475"/>
          </a:xfrm>
          <a:prstGeom prst="rect">
            <a:avLst/>
          </a:prstGeom>
          <a:ln w="571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002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0" y="411480"/>
            <a:ext cx="18288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0" y="41148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SECTION 05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8046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Bare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Minimum.</a:t>
            </a:r>
            <a:endParaRPr lang="en-US" sz="7200" dirty="0"/>
          </a:p>
        </p:txBody>
      </p:sp>
      <p:sp>
        <p:nvSpPr>
          <p:cNvPr id="5" name="Shape 3"/>
          <p:cNvSpPr/>
          <p:nvPr/>
        </p:nvSpPr>
        <p:spPr>
          <a:xfrm>
            <a:off x="1828800" y="3127248"/>
            <a:ext cx="54864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3255264"/>
            <a:ext cx="8046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 don't need to be everywhere.</a:t>
            </a:r>
            <a:endParaRPr lang="en-US" sz="24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 need to be somewhere. consistently.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411480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4114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HOW TO KEEP IT CIVIL, FACTUAL &amp; TIMELY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74320" y="932688"/>
            <a:ext cx="2743200" cy="3840480"/>
          </a:xfrm>
          <a:prstGeom prst="rect">
            <a:avLst/>
          </a:prstGeom>
          <a:solidFill>
            <a:srgbClr val="F7F7F7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932688"/>
            <a:ext cx="2743200" cy="438912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74320" y="932688"/>
            <a:ext cx="27432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01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11480" y="1481328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 Faster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411480" y="2212848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decent message today beats a perfect message three days from now. Speed matters more than polish when trust is at stake.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172968" y="932688"/>
            <a:ext cx="2743200" cy="3840480"/>
          </a:xfrm>
          <a:prstGeom prst="rect">
            <a:avLst/>
          </a:prstGeom>
          <a:solidFill>
            <a:srgbClr val="F7F7F7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172968" y="932688"/>
            <a:ext cx="2743200" cy="438912"/>
          </a:xfrm>
          <a:prstGeom prst="rect">
            <a:avLst/>
          </a:prstGeom>
          <a:solidFill>
            <a:srgbClr val="051390"/>
          </a:solidFill>
          <a:ln w="12700">
            <a:solidFill>
              <a:srgbClr val="0513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172968" y="932688"/>
            <a:ext cx="27432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02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3310128" y="1481328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 Factual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3310128" y="2212848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Don't match emotion with emotion. Use calm, clear, direct language. Let facts do the work — let others bring the drama.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6071616" y="932688"/>
            <a:ext cx="2743200" cy="3840480"/>
          </a:xfrm>
          <a:prstGeom prst="rect">
            <a:avLst/>
          </a:prstGeom>
          <a:solidFill>
            <a:srgbClr val="F7F7F7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071616" y="932688"/>
            <a:ext cx="2743200" cy="438912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071616" y="932688"/>
            <a:ext cx="27432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03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6208776" y="1481328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 Human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6208776" y="2212848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Don't sound like a legal disclaimer unless it truly needs to be one. People follow organizations that feel real.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365760"/>
            <a:ext cx="50292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365760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THIRD-PARTY ADVOCATES &amp; COMMUNITY CHAMPIONS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914400"/>
            <a:ext cx="80467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Trusted community voices can help reinforce truth.</a:t>
            </a:r>
            <a:endParaRPr lang="en-US" sz="19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But your org still needs its own direct voice.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548640" y="1801368"/>
            <a:ext cx="804672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938528"/>
            <a:ext cx="8046720" cy="1993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"Advocates can amplify you,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but they should not have to replace you."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548640" y="4005072"/>
            <a:ext cx="8046720" cy="54864"/>
          </a:xfrm>
          <a:prstGeom prst="rect">
            <a:avLst/>
          </a:prstGeom>
          <a:solidFill>
            <a:srgbClr val="3AA8BA"/>
          </a:solidFill>
          <a:ln w="12700">
            <a:solidFill>
              <a:srgbClr val="3AA8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AA8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CB69E-0980-BC80-731A-36252B46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C815792-EE7F-87FA-C74D-33BED7444692}"/>
              </a:ext>
            </a:extLst>
          </p:cNvPr>
          <p:cNvSpPr/>
          <p:nvPr/>
        </p:nvSpPr>
        <p:spPr>
          <a:xfrm>
            <a:off x="502920" y="365760"/>
            <a:ext cx="50292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4E08248-766D-A82F-1847-92C0EF9AC150}"/>
              </a:ext>
            </a:extLst>
          </p:cNvPr>
          <p:cNvSpPr/>
          <p:nvPr/>
        </p:nvSpPr>
        <p:spPr>
          <a:xfrm>
            <a:off x="502920" y="365760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THIRD-PARTY ADVOCATES &amp; COMMUNITY CHAMPIONS</a:t>
            </a:r>
            <a:endParaRPr lang="en-US" sz="11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9483BA0-F9F9-3273-0BD4-8BDC79132853}"/>
              </a:ext>
            </a:extLst>
          </p:cNvPr>
          <p:cNvSpPr/>
          <p:nvPr/>
        </p:nvSpPr>
        <p:spPr>
          <a:xfrm>
            <a:off x="548640" y="1801368"/>
            <a:ext cx="804672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2390CB4-2173-B857-A3D5-676CBD8AFB8F}"/>
              </a:ext>
            </a:extLst>
          </p:cNvPr>
          <p:cNvSpPr/>
          <p:nvPr/>
        </p:nvSpPr>
        <p:spPr>
          <a:xfrm>
            <a:off x="548640" y="1938528"/>
            <a:ext cx="8046720" cy="1993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 cannot completely </a:t>
            </a:r>
            <a:br>
              <a:rPr lang="en-US" sz="32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32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outsource trust.</a:t>
            </a:r>
            <a:endParaRPr lang="en-US" sz="32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8405C0D-09BF-D1DE-5144-A105C8FCC129}"/>
              </a:ext>
            </a:extLst>
          </p:cNvPr>
          <p:cNvSpPr/>
          <p:nvPr/>
        </p:nvSpPr>
        <p:spPr>
          <a:xfrm>
            <a:off x="548640" y="4005072"/>
            <a:ext cx="8046720" cy="54864"/>
          </a:xfrm>
          <a:prstGeom prst="rect">
            <a:avLst/>
          </a:prstGeom>
          <a:solidFill>
            <a:srgbClr val="3AA8BA"/>
          </a:solidFill>
          <a:ln w="12700">
            <a:solidFill>
              <a:srgbClr val="3AA8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CECAB67-ADB0-83C4-CFD1-EF0536658CFA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AA8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26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kern="0" spc="4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MY CHALLENGE TO YOU: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457200" y="749808"/>
            <a:ext cx="8229600" cy="3063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 more present.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 more human.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Be worth following.</a:t>
            </a:r>
            <a:endParaRPr lang="en-US" sz="5800" dirty="0"/>
          </a:p>
        </p:txBody>
      </p:sp>
      <p:sp>
        <p:nvSpPr>
          <p:cNvPr id="7" name="Shape 5"/>
          <p:cNvSpPr/>
          <p:nvPr/>
        </p:nvSpPr>
        <p:spPr>
          <a:xfrm>
            <a:off x="1371600" y="3886200"/>
            <a:ext cx="6400800" cy="5486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3986784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community does not need perfection.</a:t>
            </a:r>
            <a:endParaRPr lang="en-US" sz="16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They need signs of life and that </a:t>
            </a:r>
            <a:r>
              <a:rPr lang="en-US" sz="1600" b="1" u="sng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</a:t>
            </a:r>
            <a:r>
              <a:rPr lang="en-US" sz="16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are paying attention.</a:t>
            </a:r>
            <a:endParaRPr lang="en-US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201168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2011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REMEMBER THESE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74320" y="914400"/>
            <a:ext cx="8595360" cy="1207008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969264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"Your website is headquarters. Social media is the field office."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74320" y="2267712"/>
            <a:ext cx="8595360" cy="1207008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2322576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"If you wouldn't send it to your spouse or your group chat, it's probably not ready to post."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274320" y="3621024"/>
            <a:ext cx="8595360" cy="1207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7200" y="3675888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"Turn it up to 11. You'll probably land at a 7, and that's still way better than a 2."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74720" cy="5143500"/>
          </a:xfrm>
          <a:prstGeom prst="rect">
            <a:avLst/>
          </a:prstGeom>
          <a:solidFill>
            <a:srgbClr val="3AA8BA"/>
          </a:solidFill>
          <a:ln w="12700">
            <a:solidFill>
              <a:srgbClr val="3AA8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4320" y="914400"/>
            <a:ext cx="2926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AA8BA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PULLMAN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3AA8BA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MARKETING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274320" y="429768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548640"/>
            <a:ext cx="502920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Questions?</a:t>
            </a:r>
            <a:endParaRPr lang="en-US" sz="6600" dirty="0"/>
          </a:p>
          <a:p>
            <a:pPr marL="0" indent="0">
              <a:buNone/>
            </a:pPr>
            <a:r>
              <a:rPr lang="en-US" sz="66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Let's Talk.</a:t>
            </a:r>
            <a:endParaRPr lang="en-US" sz="6600" dirty="0"/>
          </a:p>
        </p:txBody>
      </p:sp>
      <p:sp>
        <p:nvSpPr>
          <p:cNvPr id="7" name="Shape 5"/>
          <p:cNvSpPr/>
          <p:nvPr/>
        </p:nvSpPr>
        <p:spPr>
          <a:xfrm>
            <a:off x="3749040" y="3200400"/>
            <a:ext cx="50292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749040" y="354330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Adam Jones  adam@pullmanmarketing.com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749040" y="345186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Find me on LinkedIn and YouTube &lt;3</a:t>
            </a:r>
            <a:endParaRPr lang="en-US" sz="1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4A236-C7A3-CE00-E3EA-7D8CA6DB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42950"/>
            <a:ext cx="3004623" cy="3006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A2DC4-8002-66E6-1305-3AD407C41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2E9C3B6-EC39-57CF-FAD8-C1CE8CE8D139}"/>
              </a:ext>
            </a:extLst>
          </p:cNvPr>
          <p:cNvSpPr/>
          <p:nvPr/>
        </p:nvSpPr>
        <p:spPr>
          <a:xfrm>
            <a:off x="0" y="0"/>
            <a:ext cx="3840480" cy="5143500"/>
          </a:xfrm>
          <a:prstGeom prst="rect">
            <a:avLst/>
          </a:prstGeom>
          <a:solidFill>
            <a:srgbClr val="3AA8BA"/>
          </a:solidFill>
          <a:ln w="12700">
            <a:solidFill>
              <a:srgbClr val="3AA8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C4B7FE7-B4F9-4866-B579-B892A35BB144}"/>
              </a:ext>
            </a:extLst>
          </p:cNvPr>
          <p:cNvSpPr/>
          <p:nvPr/>
        </p:nvSpPr>
        <p:spPr>
          <a:xfrm>
            <a:off x="640080" y="777240"/>
            <a:ext cx="2560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AA8BA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PULLMAN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3AA8BA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MARKETING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A51AF84-6C39-9067-B7BC-9A812D9757D4}"/>
              </a:ext>
            </a:extLst>
          </p:cNvPr>
          <p:cNvSpPr/>
          <p:nvPr/>
        </p:nvSpPr>
        <p:spPr>
          <a:xfrm>
            <a:off x="274320" y="438912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12E6282-B1A6-7BF8-2AC0-DE8B9F718564}"/>
              </a:ext>
            </a:extLst>
          </p:cNvPr>
          <p:cNvSpPr/>
          <p:nvPr/>
        </p:nvSpPr>
        <p:spPr>
          <a:xfrm>
            <a:off x="4114800" y="457200"/>
            <a:ext cx="475488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Social Media</a:t>
            </a:r>
            <a:endParaRPr lang="en-US" sz="6200" dirty="0"/>
          </a:p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Is Still</a:t>
            </a:r>
            <a:endParaRPr lang="en-US" sz="6200" dirty="0"/>
          </a:p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Worth It.</a:t>
            </a:r>
            <a:endParaRPr lang="en-US" sz="62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1D6E32A-89F7-9449-2341-DB554C78F3B2}"/>
              </a:ext>
            </a:extLst>
          </p:cNvPr>
          <p:cNvSpPr/>
          <p:nvPr/>
        </p:nvSpPr>
        <p:spPr>
          <a:xfrm>
            <a:off x="4114800" y="3822192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Really? Are You Sure?</a:t>
            </a:r>
            <a:endParaRPr lang="en-US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86B0A-E740-83EA-B7E5-5B0AC1D1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8" y="828675"/>
            <a:ext cx="3004623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1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51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8288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"</a:t>
            </a:r>
            <a:endParaRPr lang="en-US" sz="12000" dirty="0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80467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Most organizations</a:t>
            </a:r>
            <a:endParaRPr lang="en-US" sz="5000" dirty="0"/>
          </a:p>
          <a:p>
            <a:pPr marL="0" indent="0" algn="ctr">
              <a:buNone/>
            </a:pPr>
            <a:r>
              <a:rPr lang="en-US" sz="5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don't have a</a:t>
            </a:r>
            <a:endParaRPr lang="en-US" sz="5000" dirty="0"/>
          </a:p>
          <a:p>
            <a:pPr marL="0" indent="0" algn="ctr">
              <a:buNone/>
            </a:pPr>
            <a:r>
              <a:rPr lang="en-US" sz="5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reach problem.</a:t>
            </a:r>
            <a:endParaRPr lang="en-US" sz="5000" dirty="0"/>
          </a:p>
        </p:txBody>
      </p:sp>
      <p:sp>
        <p:nvSpPr>
          <p:cNvPr id="4" name="Shape 2"/>
          <p:cNvSpPr/>
          <p:nvPr/>
        </p:nvSpPr>
        <p:spPr>
          <a:xfrm>
            <a:off x="1828800" y="3200400"/>
            <a:ext cx="5486400" cy="73152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3337560"/>
            <a:ext cx="8046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They have a courage problem.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39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5BD2EE-D97A-4963-46A9-AC136BEC5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BD03445-AAF8-32E7-8243-D794F50B2081}"/>
              </a:ext>
            </a:extLst>
          </p:cNvPr>
          <p:cNvSpPr/>
          <p:nvPr/>
        </p:nvSpPr>
        <p:spPr>
          <a:xfrm>
            <a:off x="548640" y="18288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"</a:t>
            </a:r>
            <a:endParaRPr lang="en-US" sz="12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071A290-4D7C-B951-6284-2D4686A4AB0E}"/>
              </a:ext>
            </a:extLst>
          </p:cNvPr>
          <p:cNvSpPr/>
          <p:nvPr/>
        </p:nvSpPr>
        <p:spPr>
          <a:xfrm>
            <a:off x="548640" y="640080"/>
            <a:ext cx="80467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Please, Go Crazy On Social Media!</a:t>
            </a:r>
            <a:endParaRPr lang="en-US" sz="5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6D5279B-C75F-587E-4EA7-AEF6764A458D}"/>
              </a:ext>
            </a:extLst>
          </p:cNvPr>
          <p:cNvSpPr/>
          <p:nvPr/>
        </p:nvSpPr>
        <p:spPr>
          <a:xfrm>
            <a:off x="1828800" y="3200400"/>
            <a:ext cx="5486400" cy="73152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AB18DFC-D5D3-1EC0-35FF-5761D8DD0C95}"/>
              </a:ext>
            </a:extLst>
          </p:cNvPr>
          <p:cNvSpPr/>
          <p:nvPr/>
        </p:nvSpPr>
        <p:spPr>
          <a:xfrm>
            <a:off x="548640" y="3337560"/>
            <a:ext cx="8046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8D96C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Its More Fun, I promise.</a:t>
            </a:r>
            <a:endParaRPr lang="en-US" sz="3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FF22E73-0AB3-AD28-91D1-40785CC22638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0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65760" y="320040"/>
            <a:ext cx="182880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32004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STRATEGY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65760" y="82296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On A Scale Of 1-10</a:t>
            </a:r>
            <a:endParaRPr lang="en-US" sz="5000" dirty="0"/>
          </a:p>
        </p:txBody>
      </p:sp>
      <p:sp>
        <p:nvSpPr>
          <p:cNvPr id="6" name="Shape 4"/>
          <p:cNvSpPr/>
          <p:nvPr/>
        </p:nvSpPr>
        <p:spPr>
          <a:xfrm>
            <a:off x="640080" y="1920240"/>
            <a:ext cx="2194560" cy="2194560"/>
          </a:xfrm>
          <a:prstGeom prst="ellipse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21945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2</a:t>
            </a:r>
            <a:endParaRPr lang="en-US" sz="5400" dirty="0"/>
          </a:p>
        </p:txBody>
      </p:sp>
      <p:sp>
        <p:nvSpPr>
          <p:cNvPr id="8" name="Text 6"/>
          <p:cNvSpPr/>
          <p:nvPr/>
        </p:nvSpPr>
        <p:spPr>
          <a:xfrm>
            <a:off x="640080" y="320040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most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orgs are now</a:t>
            </a:r>
            <a:endParaRPr lang="en-US" sz="1200" b="1" dirty="0"/>
          </a:p>
        </p:txBody>
      </p:sp>
      <p:sp>
        <p:nvSpPr>
          <p:cNvPr id="9" name="Shape 7"/>
          <p:cNvSpPr/>
          <p:nvPr/>
        </p:nvSpPr>
        <p:spPr>
          <a:xfrm>
            <a:off x="3291840" y="1920240"/>
            <a:ext cx="2194560" cy="2194560"/>
          </a:xfrm>
          <a:prstGeom prst="ellipse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291840" y="1920240"/>
            <a:ext cx="21945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6–7</a:t>
            </a:r>
            <a:endParaRPr lang="en-US" sz="5400" dirty="0"/>
          </a:p>
        </p:txBody>
      </p:sp>
      <p:sp>
        <p:nvSpPr>
          <p:cNvPr id="11" name="Text 9"/>
          <p:cNvSpPr/>
          <p:nvPr/>
        </p:nvSpPr>
        <p:spPr>
          <a:xfrm>
            <a:off x="3291840" y="320040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you'll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probably land</a:t>
            </a:r>
            <a:endParaRPr lang="en-US" sz="1200" b="1" dirty="0"/>
          </a:p>
        </p:txBody>
      </p:sp>
      <p:sp>
        <p:nvSpPr>
          <p:cNvPr id="12" name="Shape 10"/>
          <p:cNvSpPr/>
          <p:nvPr/>
        </p:nvSpPr>
        <p:spPr>
          <a:xfrm>
            <a:off x="5943600" y="1920240"/>
            <a:ext cx="2194560" cy="2194560"/>
          </a:xfrm>
          <a:prstGeom prst="ellipse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943600" y="1920240"/>
            <a:ext cx="21945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11</a:t>
            </a:r>
            <a:endParaRPr lang="en-US" sz="5400" dirty="0"/>
          </a:p>
        </p:txBody>
      </p:sp>
      <p:sp>
        <p:nvSpPr>
          <p:cNvPr id="14" name="Text 12"/>
          <p:cNvSpPr/>
          <p:nvPr/>
        </p:nvSpPr>
        <p:spPr>
          <a:xfrm>
            <a:off x="5943600" y="320040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I'm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telling you to try</a:t>
            </a:r>
            <a:endParaRPr lang="en-US" sz="1200" b="1" dirty="0"/>
          </a:p>
        </p:txBody>
      </p:sp>
      <p:sp>
        <p:nvSpPr>
          <p:cNvPr id="16" name="Text 14"/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81371B-136C-B1C3-3B61-FDD7EE12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3E90ECA-C420-ECD2-BF75-711696EEBF94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80FD834-7F60-B479-D452-30AAFE89ABAE}"/>
              </a:ext>
            </a:extLst>
          </p:cNvPr>
          <p:cNvSpPr/>
          <p:nvPr/>
        </p:nvSpPr>
        <p:spPr>
          <a:xfrm>
            <a:off x="365760" y="320040"/>
            <a:ext cx="1828800" cy="310896"/>
          </a:xfrm>
          <a:prstGeom prst="rect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79EA59B-A71A-C299-4194-E83BEB0A8AF6}"/>
              </a:ext>
            </a:extLst>
          </p:cNvPr>
          <p:cNvSpPr/>
          <p:nvPr/>
        </p:nvSpPr>
        <p:spPr>
          <a:xfrm>
            <a:off x="365760" y="32004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THE STRATEGY</a:t>
            </a:r>
            <a:endParaRPr lang="en-US" sz="1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CDDB36E-0E5B-10A4-83DF-1A6B7E2DCD51}"/>
              </a:ext>
            </a:extLst>
          </p:cNvPr>
          <p:cNvSpPr/>
          <p:nvPr/>
        </p:nvSpPr>
        <p:spPr>
          <a:xfrm>
            <a:off x="365760" y="82296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Turn It Up to 11.</a:t>
            </a:r>
            <a:endParaRPr lang="en-US" sz="50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41DF9DB-F626-0173-2482-87C7B28F5382}"/>
              </a:ext>
            </a:extLst>
          </p:cNvPr>
          <p:cNvSpPr/>
          <p:nvPr/>
        </p:nvSpPr>
        <p:spPr>
          <a:xfrm>
            <a:off x="640080" y="1920240"/>
            <a:ext cx="2194560" cy="2194560"/>
          </a:xfrm>
          <a:prstGeom prst="ellipse">
            <a:avLst/>
          </a:prstGeom>
          <a:solidFill>
            <a:srgbClr val="33333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2A0513A-D31A-ADC3-216E-E859F000D5B6}"/>
              </a:ext>
            </a:extLst>
          </p:cNvPr>
          <p:cNvSpPr/>
          <p:nvPr/>
        </p:nvSpPr>
        <p:spPr>
          <a:xfrm>
            <a:off x="640080" y="1920240"/>
            <a:ext cx="21945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2</a:t>
            </a:r>
            <a:endParaRPr lang="en-US" sz="54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42588C0-72E4-D09A-94A8-0E13F07C9846}"/>
              </a:ext>
            </a:extLst>
          </p:cNvPr>
          <p:cNvSpPr/>
          <p:nvPr/>
        </p:nvSpPr>
        <p:spPr>
          <a:xfrm>
            <a:off x="640080" y="320040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most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orgs are now</a:t>
            </a:r>
            <a:endParaRPr lang="en-US" sz="1200" b="1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1E7E08D-11DF-77F0-7974-7CFFD26934F6}"/>
              </a:ext>
            </a:extLst>
          </p:cNvPr>
          <p:cNvSpPr/>
          <p:nvPr/>
        </p:nvSpPr>
        <p:spPr>
          <a:xfrm>
            <a:off x="3291840" y="1920240"/>
            <a:ext cx="2194560" cy="2194560"/>
          </a:xfrm>
          <a:prstGeom prst="ellipse">
            <a:avLst/>
          </a:prstGeom>
          <a:solidFill>
            <a:srgbClr val="4EBCCE"/>
          </a:solidFill>
          <a:ln w="12700">
            <a:solidFill>
              <a:srgbClr val="4EBC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5DFD746-FF5E-6184-95A8-0C7CB836113E}"/>
              </a:ext>
            </a:extLst>
          </p:cNvPr>
          <p:cNvSpPr/>
          <p:nvPr/>
        </p:nvSpPr>
        <p:spPr>
          <a:xfrm>
            <a:off x="3291840" y="1920240"/>
            <a:ext cx="21945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6–7</a:t>
            </a:r>
            <a:endParaRPr lang="en-US" sz="5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B6A9E26-E898-61EB-5542-7B9AB6C0399E}"/>
              </a:ext>
            </a:extLst>
          </p:cNvPr>
          <p:cNvSpPr/>
          <p:nvPr/>
        </p:nvSpPr>
        <p:spPr>
          <a:xfrm>
            <a:off x="3291840" y="320040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you'll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probably land</a:t>
            </a:r>
            <a:endParaRPr lang="en-US" sz="1200" b="1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377F9BCC-80E9-E7A5-5B1E-196F381382ED}"/>
              </a:ext>
            </a:extLst>
          </p:cNvPr>
          <p:cNvSpPr/>
          <p:nvPr/>
        </p:nvSpPr>
        <p:spPr>
          <a:xfrm>
            <a:off x="5943600" y="1920240"/>
            <a:ext cx="2194560" cy="2194560"/>
          </a:xfrm>
          <a:prstGeom prst="ellipse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C65A522-589F-8D6A-41B9-2DF55D358880}"/>
              </a:ext>
            </a:extLst>
          </p:cNvPr>
          <p:cNvSpPr/>
          <p:nvPr/>
        </p:nvSpPr>
        <p:spPr>
          <a:xfrm>
            <a:off x="5943600" y="1920240"/>
            <a:ext cx="21945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11</a:t>
            </a:r>
            <a:endParaRPr lang="en-US" sz="54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27B1C05-125A-25D0-99CC-A06DA1047761}"/>
              </a:ext>
            </a:extLst>
          </p:cNvPr>
          <p:cNvSpPr/>
          <p:nvPr/>
        </p:nvSpPr>
        <p:spPr>
          <a:xfrm>
            <a:off x="5943600" y="320040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I'm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telling you to try</a:t>
            </a:r>
            <a:endParaRPr lang="en-US" sz="1200" b="1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EC125C67-B97E-722E-154E-2AA47C00989B}"/>
              </a:ext>
            </a:extLst>
          </p:cNvPr>
          <p:cNvSpPr/>
          <p:nvPr/>
        </p:nvSpPr>
        <p:spPr>
          <a:xfrm>
            <a:off x="0" y="4828032"/>
            <a:ext cx="9144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AA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PullmanMarketing.com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5708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EB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0" y="502920"/>
            <a:ext cx="1828800" cy="310896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0" y="502920"/>
            <a:ext cx="1828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00" dirty="0">
                <a:solidFill>
                  <a:srgbClr val="333333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SECTION 01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804672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Is Social Media</a:t>
            </a:r>
            <a:endParaRPr lang="en-US" sz="6800" dirty="0"/>
          </a:p>
          <a:p>
            <a:pPr marL="0" indent="0" algn="ctr">
              <a:buNone/>
            </a:pPr>
            <a:r>
              <a:rPr lang="en-US" sz="6800" b="1" dirty="0">
                <a:solidFill>
                  <a:srgbClr val="FFFFFF"/>
                </a:solidFill>
                <a:latin typeface="Futura" pitchFamily="34" charset="0"/>
                <a:ea typeface="Futura" pitchFamily="34" charset="-122"/>
                <a:cs typeface="Futura" pitchFamily="34" charset="-120"/>
              </a:rPr>
              <a:t>Still Worth It?</a:t>
            </a:r>
            <a:endParaRPr lang="en-US" sz="6800" dirty="0"/>
          </a:p>
        </p:txBody>
      </p:sp>
      <p:sp>
        <p:nvSpPr>
          <p:cNvPr id="5" name="Shape 3"/>
          <p:cNvSpPr/>
          <p:nvPr/>
        </p:nvSpPr>
        <p:spPr>
          <a:xfrm>
            <a:off x="2286000" y="3767328"/>
            <a:ext cx="4572000" cy="64008"/>
          </a:xfrm>
          <a:prstGeom prst="rect">
            <a:avLst/>
          </a:prstGeom>
          <a:solidFill>
            <a:srgbClr val="E8D96C"/>
          </a:solidFill>
          <a:ln w="12700">
            <a:solidFill>
              <a:srgbClr val="E8D9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388620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Let's answer the question directly.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1821</Words>
  <Application>Microsoft Macintosh PowerPoint</Application>
  <PresentationFormat>On-screen Show (16:9)</PresentationFormat>
  <Paragraphs>304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Futura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Is Still Worth It</dc:title>
  <dc:subject>PptxGenJS Presentation</dc:subject>
  <dc:creator>Pullman Marketing</dc:creator>
  <cp:lastModifiedBy>info inwp.org</cp:lastModifiedBy>
  <cp:revision>2</cp:revision>
  <dcterms:created xsi:type="dcterms:W3CDTF">2026-04-15T18:55:51Z</dcterms:created>
  <dcterms:modified xsi:type="dcterms:W3CDTF">2026-04-16T05:57:11Z</dcterms:modified>
</cp:coreProperties>
</file>