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3" r:id="rId7"/>
    <p:sldId id="265" r:id="rId8"/>
    <p:sldId id="264" r:id="rId9"/>
    <p:sldId id="1137" r:id="rId10"/>
    <p:sldId id="1153" r:id="rId11"/>
    <p:sldId id="1150" r:id="rId12"/>
    <p:sldId id="1181" r:id="rId13"/>
    <p:sldId id="1173" r:id="rId14"/>
    <p:sldId id="1176" r:id="rId15"/>
    <p:sldId id="1174" r:id="rId16"/>
    <p:sldId id="1175" r:id="rId17"/>
    <p:sldId id="1185" r:id="rId18"/>
    <p:sldId id="1141" r:id="rId19"/>
    <p:sldId id="1177" r:id="rId20"/>
    <p:sldId id="1179" r:id="rId21"/>
    <p:sldId id="1178" r:id="rId22"/>
    <p:sldId id="1182" r:id="rId23"/>
    <p:sldId id="1184" r:id="rId24"/>
    <p:sldId id="1186" r:id="rId25"/>
    <p:sldId id="1159" r:id="rId26"/>
    <p:sldId id="1183" r:id="rId27"/>
    <p:sldId id="1187"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94" autoAdjust="0"/>
    <p:restoredTop sz="94659"/>
  </p:normalViewPr>
  <p:slideViewPr>
    <p:cSldViewPr snapToGrid="0">
      <p:cViewPr varScale="1">
        <p:scale>
          <a:sx n="105" d="100"/>
          <a:sy n="105" d="100"/>
        </p:scale>
        <p:origin x="592"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SAAR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Q1 24</c:v>
                </c:pt>
                <c:pt idx="1">
                  <c:v>Q2</c:v>
                </c:pt>
                <c:pt idx="2">
                  <c:v>Q3</c:v>
                </c:pt>
                <c:pt idx="3">
                  <c:v>Q4</c:v>
                </c:pt>
                <c:pt idx="4">
                  <c:v>Q1 25</c:v>
                </c:pt>
                <c:pt idx="5">
                  <c:v>Q2 25</c:v>
                </c:pt>
              </c:strCache>
            </c:strRef>
          </c:cat>
          <c:val>
            <c:numRef>
              <c:f>Sheet1!$B$2:$B$7</c:f>
              <c:numCache>
                <c:formatCode>General</c:formatCode>
                <c:ptCount val="6"/>
                <c:pt idx="0">
                  <c:v>0.8</c:v>
                </c:pt>
                <c:pt idx="1">
                  <c:v>3.6</c:v>
                </c:pt>
                <c:pt idx="2">
                  <c:v>3.3</c:v>
                </c:pt>
                <c:pt idx="3">
                  <c:v>1.9</c:v>
                </c:pt>
                <c:pt idx="4">
                  <c:v>-0.6</c:v>
                </c:pt>
                <c:pt idx="5">
                  <c:v>3.8</c:v>
                </c:pt>
              </c:numCache>
            </c:numRef>
          </c:val>
          <c:extLst>
            <c:ext xmlns:c16="http://schemas.microsoft.com/office/drawing/2014/chart" uri="{C3380CC4-5D6E-409C-BE32-E72D297353CC}">
              <c16:uniqueId val="{00000000-62EA-4D95-9494-4DDAD6EF5556}"/>
            </c:ext>
          </c:extLst>
        </c:ser>
        <c:dLbls>
          <c:showLegendKey val="0"/>
          <c:showVal val="0"/>
          <c:showCatName val="0"/>
          <c:showSerName val="0"/>
          <c:showPercent val="0"/>
          <c:showBubbleSize val="0"/>
        </c:dLbls>
        <c:gapWidth val="219"/>
        <c:overlap val="-27"/>
        <c:axId val="1139935728"/>
        <c:axId val="1139936208"/>
      </c:barChart>
      <c:catAx>
        <c:axId val="11399357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39936208"/>
        <c:crosses val="autoZero"/>
        <c:auto val="1"/>
        <c:lblAlgn val="ctr"/>
        <c:lblOffset val="100"/>
        <c:noMultiLvlLbl val="0"/>
      </c:catAx>
      <c:valAx>
        <c:axId val="11399362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399357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Payroll</a:t>
            </a:r>
            <a:r>
              <a:rPr lang="en-US" baseline="0" dirty="0"/>
              <a:t> Employment Change</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1 Month Change</c:v>
                </c:pt>
              </c:strCache>
            </c:strRef>
          </c:tx>
          <c:spPr>
            <a:solidFill>
              <a:schemeClr val="accent1"/>
            </a:solidFill>
            <a:ln>
              <a:noFill/>
            </a:ln>
            <a:effectLst/>
          </c:spPr>
          <c:invertIfNegative val="0"/>
          <c:cat>
            <c:strRef>
              <c:f>Sheet1!$A$2:$A$9</c:f>
              <c:strCache>
                <c:ptCount val="8"/>
                <c:pt idx="0">
                  <c:v>Jan</c:v>
                </c:pt>
                <c:pt idx="1">
                  <c:v>Feb</c:v>
                </c:pt>
                <c:pt idx="2">
                  <c:v>March</c:v>
                </c:pt>
                <c:pt idx="3">
                  <c:v>April</c:v>
                </c:pt>
                <c:pt idx="4">
                  <c:v>May</c:v>
                </c:pt>
                <c:pt idx="5">
                  <c:v>June</c:v>
                </c:pt>
                <c:pt idx="6">
                  <c:v>July</c:v>
                </c:pt>
                <c:pt idx="7">
                  <c:v>August</c:v>
                </c:pt>
              </c:strCache>
            </c:strRef>
          </c:cat>
          <c:val>
            <c:numRef>
              <c:f>Sheet1!$B$2:$B$9</c:f>
              <c:numCache>
                <c:formatCode>General</c:formatCode>
                <c:ptCount val="8"/>
                <c:pt idx="0" formatCode="#,##0">
                  <c:v>111000</c:v>
                </c:pt>
                <c:pt idx="1">
                  <c:v>102000</c:v>
                </c:pt>
                <c:pt idx="2">
                  <c:v>120000</c:v>
                </c:pt>
                <c:pt idx="3">
                  <c:v>158000</c:v>
                </c:pt>
                <c:pt idx="4">
                  <c:v>19000</c:v>
                </c:pt>
                <c:pt idx="5">
                  <c:v>-13000</c:v>
                </c:pt>
                <c:pt idx="6">
                  <c:v>79000</c:v>
                </c:pt>
                <c:pt idx="7">
                  <c:v>22000</c:v>
                </c:pt>
              </c:numCache>
            </c:numRef>
          </c:val>
          <c:extLst>
            <c:ext xmlns:c16="http://schemas.microsoft.com/office/drawing/2014/chart" uri="{C3380CC4-5D6E-409C-BE32-E72D297353CC}">
              <c16:uniqueId val="{00000000-8FEE-46E5-B593-34A35A8B9CF3}"/>
            </c:ext>
          </c:extLst>
        </c:ser>
        <c:dLbls>
          <c:showLegendKey val="0"/>
          <c:showVal val="0"/>
          <c:showCatName val="0"/>
          <c:showSerName val="0"/>
          <c:showPercent val="0"/>
          <c:showBubbleSize val="0"/>
        </c:dLbls>
        <c:gapWidth val="219"/>
        <c:overlap val="-27"/>
        <c:axId val="483121951"/>
        <c:axId val="483122431"/>
      </c:barChart>
      <c:catAx>
        <c:axId val="4831219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83122431"/>
        <c:crosses val="autoZero"/>
        <c:auto val="1"/>
        <c:lblAlgn val="ctr"/>
        <c:lblOffset val="100"/>
        <c:noMultiLvlLbl val="0"/>
      </c:catAx>
      <c:valAx>
        <c:axId val="48312243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8312195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42384478367002043"/>
          <c:y val="2.6175872492584577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6.3139751093259533E-2"/>
          <c:y val="3.1476486672332944E-2"/>
          <c:w val="0.88166913904474387"/>
          <c:h val="0.83870406759146177"/>
        </c:manualLayout>
      </c:layout>
      <c:barChart>
        <c:barDir val="bar"/>
        <c:grouping val="clustered"/>
        <c:varyColors val="0"/>
        <c:ser>
          <c:idx val="0"/>
          <c:order val="0"/>
          <c:tx>
            <c:strRef>
              <c:f>Sheet1!$B$1</c:f>
              <c:strCache>
                <c:ptCount val="1"/>
                <c:pt idx="0">
                  <c:v>Source: BLS</c:v>
                </c:pt>
              </c:strCache>
            </c:strRef>
          </c:tx>
          <c:spPr>
            <a:solidFill>
              <a:schemeClr val="accent1"/>
            </a:solidFill>
            <a:ln>
              <a:noFill/>
            </a:ln>
            <a:effectLst/>
          </c:spPr>
          <c:invertIfNegative val="0"/>
          <c:dPt>
            <c:idx val="9"/>
            <c:invertIfNegative val="0"/>
            <c:bubble3D val="0"/>
            <c:spPr>
              <a:solidFill>
                <a:srgbClr val="FF0000"/>
              </a:solidFill>
              <a:ln>
                <a:noFill/>
              </a:ln>
              <a:effectLst/>
            </c:spPr>
            <c:extLst>
              <c:ext xmlns:c16="http://schemas.microsoft.com/office/drawing/2014/chart" uri="{C3380CC4-5D6E-409C-BE32-E72D297353CC}">
                <c16:uniqueId val="{00000003-1B58-4F4E-818C-7F0833020FC5}"/>
              </c:ext>
            </c:extLst>
          </c:dPt>
          <c:dLbls>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Sheet1!$A$2:$A$14</c:f>
              <c:strCache>
                <c:ptCount val="13"/>
                <c:pt idx="0">
                  <c:v>Total</c:v>
                </c:pt>
                <c:pt idx="1">
                  <c:v>Mine and Logging</c:v>
                </c:pt>
                <c:pt idx="2">
                  <c:v>Construction</c:v>
                </c:pt>
                <c:pt idx="3">
                  <c:v>Manufacturing</c:v>
                </c:pt>
                <c:pt idx="4">
                  <c:v>Trade</c:v>
                </c:pt>
                <c:pt idx="5">
                  <c:v>Trans, Ware, Util</c:v>
                </c:pt>
                <c:pt idx="6">
                  <c:v>Information</c:v>
                </c:pt>
                <c:pt idx="7">
                  <c:v>Finance</c:v>
                </c:pt>
                <c:pt idx="8">
                  <c:v>Bus. Services</c:v>
                </c:pt>
                <c:pt idx="9">
                  <c:v>Ed and Health</c:v>
                </c:pt>
                <c:pt idx="10">
                  <c:v>Leisure and Hosp.</c:v>
                </c:pt>
                <c:pt idx="11">
                  <c:v>Other Services</c:v>
                </c:pt>
                <c:pt idx="12">
                  <c:v>Government</c:v>
                </c:pt>
              </c:strCache>
            </c:strRef>
          </c:cat>
          <c:val>
            <c:numRef>
              <c:f>Sheet1!$B$2:$B$14</c:f>
              <c:numCache>
                <c:formatCode>General</c:formatCode>
                <c:ptCount val="13"/>
                <c:pt idx="0" formatCode="#,##0">
                  <c:v>1340000</c:v>
                </c:pt>
                <c:pt idx="1">
                  <c:v>-14000</c:v>
                </c:pt>
                <c:pt idx="2" formatCode="#,##0">
                  <c:v>47000</c:v>
                </c:pt>
                <c:pt idx="3" formatCode="#,##0">
                  <c:v>-85000</c:v>
                </c:pt>
                <c:pt idx="4">
                  <c:v>66300</c:v>
                </c:pt>
                <c:pt idx="5">
                  <c:v>70000</c:v>
                </c:pt>
                <c:pt idx="6">
                  <c:v>-6000</c:v>
                </c:pt>
                <c:pt idx="7">
                  <c:v>76000</c:v>
                </c:pt>
                <c:pt idx="8">
                  <c:v>-68000</c:v>
                </c:pt>
                <c:pt idx="9" formatCode="#,##0">
                  <c:v>847000</c:v>
                </c:pt>
                <c:pt idx="10" formatCode="#,##0">
                  <c:v>221000</c:v>
                </c:pt>
                <c:pt idx="11">
                  <c:v>74000</c:v>
                </c:pt>
                <c:pt idx="12">
                  <c:v>112000</c:v>
                </c:pt>
              </c:numCache>
            </c:numRef>
          </c:val>
          <c:extLst>
            <c:ext xmlns:c16="http://schemas.microsoft.com/office/drawing/2014/chart" uri="{C3380CC4-5D6E-409C-BE32-E72D297353CC}">
              <c16:uniqueId val="{00000000-1B58-4F4E-818C-7F0833020FC5}"/>
            </c:ext>
          </c:extLst>
        </c:ser>
        <c:dLbls>
          <c:showLegendKey val="0"/>
          <c:showVal val="0"/>
          <c:showCatName val="0"/>
          <c:showSerName val="0"/>
          <c:showPercent val="0"/>
          <c:showBubbleSize val="0"/>
        </c:dLbls>
        <c:gapWidth val="182"/>
        <c:axId val="1610459903"/>
        <c:axId val="1610461823"/>
      </c:barChart>
      <c:catAx>
        <c:axId val="1610459903"/>
        <c:scaling>
          <c:orientation val="minMax"/>
        </c:scaling>
        <c:delete val="1"/>
        <c:axPos val="l"/>
        <c:numFmt formatCode="General" sourceLinked="1"/>
        <c:majorTickMark val="none"/>
        <c:minorTickMark val="none"/>
        <c:tickLblPos val="nextTo"/>
        <c:crossAx val="1610461823"/>
        <c:crosses val="autoZero"/>
        <c:auto val="1"/>
        <c:lblAlgn val="ctr"/>
        <c:lblOffset val="100"/>
        <c:noMultiLvlLbl val="0"/>
      </c:catAx>
      <c:valAx>
        <c:axId val="1610461823"/>
        <c:scaling>
          <c:orientation val="minMax"/>
        </c:scaling>
        <c:delete val="0"/>
        <c:axPos val="b"/>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10459903"/>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Source: BLS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4391751022084576E-2"/>
          <c:y val="0.14841255994002642"/>
          <c:w val="0.89932311762354822"/>
          <c:h val="0.71403806123772839"/>
        </c:manualLayout>
      </c:layout>
      <c:barChart>
        <c:barDir val="col"/>
        <c:grouping val="clustered"/>
        <c:varyColors val="0"/>
        <c:ser>
          <c:idx val="0"/>
          <c:order val="0"/>
          <c:tx>
            <c:strRef>
              <c:f>Sheet1!$B$1</c:f>
              <c:strCache>
                <c:ptCount val="1"/>
                <c:pt idx="0">
                  <c:v>Source:BLS</c:v>
                </c:pt>
              </c:strCache>
            </c:strRef>
          </c:tx>
          <c:spPr>
            <a:solidFill>
              <a:schemeClr val="accent1"/>
            </a:solidFill>
            <a:ln>
              <a:noFill/>
            </a:ln>
            <a:effectLst/>
          </c:spPr>
          <c:invertIfNegative val="0"/>
          <c:dPt>
            <c:idx val="8"/>
            <c:invertIfNegative val="0"/>
            <c:bubble3D val="0"/>
            <c:spPr>
              <a:solidFill>
                <a:srgbClr val="FF0000"/>
              </a:solidFill>
              <a:ln>
                <a:noFill/>
              </a:ln>
              <a:effectLst/>
            </c:spPr>
            <c:extLst>
              <c:ext xmlns:c16="http://schemas.microsoft.com/office/drawing/2014/chart" uri="{C3380CC4-5D6E-409C-BE32-E72D297353CC}">
                <c16:uniqueId val="{00000000-9FE4-4B92-96BD-AEA592AD5D5E}"/>
              </c:ext>
            </c:extLst>
          </c:dPt>
          <c:cat>
            <c:numRef>
              <c:f>Sheet1!$A$2:$A$12</c:f>
              <c:numCache>
                <c:formatCode>General</c:formatCode>
                <c:ptCount val="11"/>
                <c:pt idx="0">
                  <c:v>2014</c:v>
                </c:pt>
                <c:pt idx="1">
                  <c:v>2015</c:v>
                </c:pt>
                <c:pt idx="2">
                  <c:v>2016</c:v>
                </c:pt>
                <c:pt idx="3">
                  <c:v>2017</c:v>
                </c:pt>
                <c:pt idx="4">
                  <c:v>2018</c:v>
                </c:pt>
                <c:pt idx="5">
                  <c:v>2019</c:v>
                </c:pt>
                <c:pt idx="6">
                  <c:v>2020</c:v>
                </c:pt>
                <c:pt idx="7">
                  <c:v>2021</c:v>
                </c:pt>
                <c:pt idx="8">
                  <c:v>2022</c:v>
                </c:pt>
                <c:pt idx="9">
                  <c:v>2023</c:v>
                </c:pt>
                <c:pt idx="10">
                  <c:v>2024</c:v>
                </c:pt>
              </c:numCache>
            </c:numRef>
          </c:cat>
          <c:val>
            <c:numRef>
              <c:f>Sheet1!$B$2:$B$12</c:f>
              <c:numCache>
                <c:formatCode>General</c:formatCode>
                <c:ptCount val="11"/>
                <c:pt idx="0">
                  <c:v>1.6</c:v>
                </c:pt>
                <c:pt idx="1">
                  <c:v>0.1</c:v>
                </c:pt>
                <c:pt idx="2">
                  <c:v>1.3</c:v>
                </c:pt>
                <c:pt idx="3">
                  <c:v>2.1</c:v>
                </c:pt>
                <c:pt idx="4">
                  <c:v>2.4</c:v>
                </c:pt>
                <c:pt idx="5">
                  <c:v>1.8</c:v>
                </c:pt>
                <c:pt idx="6">
                  <c:v>1.2</c:v>
                </c:pt>
                <c:pt idx="7">
                  <c:v>4.7</c:v>
                </c:pt>
                <c:pt idx="8">
                  <c:v>8</c:v>
                </c:pt>
                <c:pt idx="9">
                  <c:v>4.0999999999999996</c:v>
                </c:pt>
                <c:pt idx="10">
                  <c:v>2.9</c:v>
                </c:pt>
              </c:numCache>
            </c:numRef>
          </c:val>
          <c:extLst>
            <c:ext xmlns:c16="http://schemas.microsoft.com/office/drawing/2014/chart" uri="{C3380CC4-5D6E-409C-BE32-E72D297353CC}">
              <c16:uniqueId val="{00000000-B5CD-4D0B-ACDC-D5525BC10B2B}"/>
            </c:ext>
          </c:extLst>
        </c:ser>
        <c:dLbls>
          <c:showLegendKey val="0"/>
          <c:showVal val="0"/>
          <c:showCatName val="0"/>
          <c:showSerName val="0"/>
          <c:showPercent val="0"/>
          <c:showBubbleSize val="0"/>
        </c:dLbls>
        <c:gapWidth val="219"/>
        <c:overlap val="-27"/>
        <c:axId val="1466908335"/>
        <c:axId val="1466904975"/>
      </c:barChart>
      <c:catAx>
        <c:axId val="146690833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66904975"/>
        <c:crosses val="autoZero"/>
        <c:auto val="1"/>
        <c:lblAlgn val="ctr"/>
        <c:lblOffset val="100"/>
        <c:noMultiLvlLbl val="0"/>
      </c:catAx>
      <c:valAx>
        <c:axId val="146690497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66908335"/>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Source: BLS</c:v>
                </c:pt>
              </c:strCache>
            </c:strRef>
          </c:tx>
          <c:spPr>
            <a:solidFill>
              <a:schemeClr val="accent1"/>
            </a:solidFill>
            <a:ln>
              <a:noFill/>
            </a:ln>
            <a:effectLst/>
          </c:spPr>
          <c:invertIfNegative val="0"/>
          <c:dPt>
            <c:idx val="17"/>
            <c:invertIfNegative val="0"/>
            <c:bubble3D val="0"/>
            <c:spPr>
              <a:solidFill>
                <a:schemeClr val="accent1"/>
              </a:solidFill>
              <a:ln>
                <a:noFill/>
              </a:ln>
              <a:effectLst/>
            </c:spPr>
            <c:extLst>
              <c:ext xmlns:c16="http://schemas.microsoft.com/office/drawing/2014/chart" uri="{C3380CC4-5D6E-409C-BE32-E72D297353CC}">
                <c16:uniqueId val="{00000001-3652-4121-9F9B-6EA83B951316}"/>
              </c:ext>
            </c:extLst>
          </c:dPt>
          <c:cat>
            <c:strRef>
              <c:f>Sheet1!$A$2:$A$21</c:f>
              <c:strCache>
                <c:ptCount val="20"/>
                <c:pt idx="0">
                  <c:v>24-Jan</c:v>
                </c:pt>
                <c:pt idx="1">
                  <c:v>February</c:v>
                </c:pt>
                <c:pt idx="2">
                  <c:v>March</c:v>
                </c:pt>
                <c:pt idx="3">
                  <c:v>April</c:v>
                </c:pt>
                <c:pt idx="4">
                  <c:v>May</c:v>
                </c:pt>
                <c:pt idx="5">
                  <c:v>June</c:v>
                </c:pt>
                <c:pt idx="6">
                  <c:v>July</c:v>
                </c:pt>
                <c:pt idx="7">
                  <c:v>August</c:v>
                </c:pt>
                <c:pt idx="8">
                  <c:v>September</c:v>
                </c:pt>
                <c:pt idx="9">
                  <c:v>October</c:v>
                </c:pt>
                <c:pt idx="10">
                  <c:v>November</c:v>
                </c:pt>
                <c:pt idx="11">
                  <c:v>December</c:v>
                </c:pt>
                <c:pt idx="12">
                  <c:v>25-Jan</c:v>
                </c:pt>
                <c:pt idx="13">
                  <c:v>February</c:v>
                </c:pt>
                <c:pt idx="14">
                  <c:v>March</c:v>
                </c:pt>
                <c:pt idx="15">
                  <c:v>April</c:v>
                </c:pt>
                <c:pt idx="16">
                  <c:v>May</c:v>
                </c:pt>
                <c:pt idx="17">
                  <c:v>June</c:v>
                </c:pt>
                <c:pt idx="18">
                  <c:v>July</c:v>
                </c:pt>
                <c:pt idx="19">
                  <c:v>August</c:v>
                </c:pt>
              </c:strCache>
            </c:strRef>
          </c:cat>
          <c:val>
            <c:numRef>
              <c:f>Sheet1!$B$2:$B$21</c:f>
              <c:numCache>
                <c:formatCode>General</c:formatCode>
                <c:ptCount val="20"/>
                <c:pt idx="0">
                  <c:v>0.3</c:v>
                </c:pt>
                <c:pt idx="1">
                  <c:v>0.4</c:v>
                </c:pt>
                <c:pt idx="2">
                  <c:v>0.3</c:v>
                </c:pt>
                <c:pt idx="3">
                  <c:v>0.3</c:v>
                </c:pt>
                <c:pt idx="4">
                  <c:v>0</c:v>
                </c:pt>
                <c:pt idx="5">
                  <c:v>0</c:v>
                </c:pt>
                <c:pt idx="6">
                  <c:v>0.1</c:v>
                </c:pt>
                <c:pt idx="7">
                  <c:v>0.2</c:v>
                </c:pt>
                <c:pt idx="8">
                  <c:v>0.2</c:v>
                </c:pt>
                <c:pt idx="9">
                  <c:v>0.2</c:v>
                </c:pt>
                <c:pt idx="10">
                  <c:v>0.3</c:v>
                </c:pt>
                <c:pt idx="11">
                  <c:v>0.4</c:v>
                </c:pt>
                <c:pt idx="12">
                  <c:v>0.5</c:v>
                </c:pt>
                <c:pt idx="13">
                  <c:v>0.2</c:v>
                </c:pt>
                <c:pt idx="14">
                  <c:v>-0.1</c:v>
                </c:pt>
                <c:pt idx="15">
                  <c:v>0.2</c:v>
                </c:pt>
                <c:pt idx="16">
                  <c:v>0.1</c:v>
                </c:pt>
                <c:pt idx="17">
                  <c:v>0.3</c:v>
                </c:pt>
                <c:pt idx="18">
                  <c:v>0.2</c:v>
                </c:pt>
                <c:pt idx="19">
                  <c:v>0.4</c:v>
                </c:pt>
              </c:numCache>
            </c:numRef>
          </c:val>
          <c:extLst>
            <c:ext xmlns:c16="http://schemas.microsoft.com/office/drawing/2014/chart" uri="{C3380CC4-5D6E-409C-BE32-E72D297353CC}">
              <c16:uniqueId val="{00000000-B58A-44FA-A14F-A79AD06B778E}"/>
            </c:ext>
          </c:extLst>
        </c:ser>
        <c:dLbls>
          <c:showLegendKey val="0"/>
          <c:showVal val="0"/>
          <c:showCatName val="0"/>
          <c:showSerName val="0"/>
          <c:showPercent val="0"/>
          <c:showBubbleSize val="0"/>
        </c:dLbls>
        <c:gapWidth val="219"/>
        <c:overlap val="-27"/>
        <c:axId val="1633941664"/>
        <c:axId val="1633927744"/>
      </c:barChart>
      <c:catAx>
        <c:axId val="16339416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33927744"/>
        <c:crosses val="autoZero"/>
        <c:auto val="1"/>
        <c:lblAlgn val="ctr"/>
        <c:lblOffset val="100"/>
        <c:noMultiLvlLbl val="0"/>
      </c:catAx>
      <c:valAx>
        <c:axId val="1633927744"/>
        <c:scaling>
          <c:orientation val="minMax"/>
        </c:scaling>
        <c:delete val="0"/>
        <c:axPos val="l"/>
        <c:majorGridlines>
          <c:spPr>
            <a:ln w="9525" cap="flat" cmpd="sng" algn="ctr">
              <a:solidFill>
                <a:schemeClr val="accent1"/>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33941664"/>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cap="all" spc="150" baseline="0">
                <a:solidFill>
                  <a:schemeClr val="tx1">
                    <a:lumMod val="50000"/>
                    <a:lumOff val="50000"/>
                  </a:schemeClr>
                </a:solidFill>
                <a:latin typeface="+mn-lt"/>
                <a:ea typeface="+mn-ea"/>
                <a:cs typeface="+mn-cs"/>
              </a:defRPr>
            </a:pPr>
            <a:r>
              <a:rPr lang="en-US" dirty="0"/>
              <a:t>Deficit CBO Billions $ </a:t>
            </a:r>
          </a:p>
        </c:rich>
      </c:tx>
      <c:overlay val="0"/>
      <c:spPr>
        <a:noFill/>
        <a:ln>
          <a:noFill/>
        </a:ln>
        <a:effectLst/>
      </c:spPr>
      <c:txPr>
        <a:bodyPr rot="0" spcFirstLastPara="1" vertOverflow="ellipsis" vert="horz" wrap="square" anchor="ctr" anchorCtr="1"/>
        <a:lstStyle/>
        <a:p>
          <a:pPr>
            <a:defRPr sz="2200" b="1" i="0" u="none" strike="noStrike" kern="1200" cap="all" spc="150" baseline="0">
              <a:solidFill>
                <a:schemeClr val="tx1">
                  <a:lumMod val="50000"/>
                  <a:lumOff val="50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Deficit CBO</c:v>
                </c:pt>
              </c:strCache>
            </c:strRef>
          </c:tx>
          <c:spPr>
            <a:solidFill>
              <a:srgbClr val="FF0000"/>
            </a:solidFill>
            <a:ln>
              <a:noFill/>
            </a:ln>
            <a:effectLst>
              <a:innerShdw blurRad="114300">
                <a:schemeClr val="accent1"/>
              </a:innerShdw>
            </a:effectLst>
          </c:spPr>
          <c:invertIfNegative val="0"/>
          <c:dPt>
            <c:idx val="2"/>
            <c:invertIfNegative val="0"/>
            <c:bubble3D val="0"/>
            <c:spPr>
              <a:solidFill>
                <a:srgbClr val="FF0000"/>
              </a:solidFill>
              <a:ln>
                <a:noFill/>
              </a:ln>
              <a:effectLst>
                <a:innerShdw blurRad="114300">
                  <a:schemeClr val="accent1"/>
                </a:innerShdw>
              </a:effectLst>
            </c:spPr>
            <c:extLst>
              <c:ext xmlns:c16="http://schemas.microsoft.com/office/drawing/2014/chart" uri="{C3380CC4-5D6E-409C-BE32-E72D297353CC}">
                <c16:uniqueId val="{00000000-B7AA-4304-8EB8-599C2A97295D}"/>
              </c:ext>
            </c:extLst>
          </c:dPt>
          <c:dPt>
            <c:idx val="6"/>
            <c:invertIfNegative val="0"/>
            <c:bubble3D val="0"/>
            <c:spPr>
              <a:solidFill>
                <a:srgbClr val="FFFF00"/>
              </a:solidFill>
              <a:ln>
                <a:noFill/>
              </a:ln>
              <a:effectLst>
                <a:innerShdw blurRad="114300">
                  <a:schemeClr val="accent1"/>
                </a:innerShdw>
              </a:effectLst>
            </c:spPr>
            <c:extLst>
              <c:ext xmlns:c16="http://schemas.microsoft.com/office/drawing/2014/chart" uri="{C3380CC4-5D6E-409C-BE32-E72D297353CC}">
                <c16:uniqueId val="{00000000-B358-4464-A245-40E0EDFEC6BF}"/>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Sheet1!$A$2:$A$8</c:f>
              <c:numCache>
                <c:formatCode>General</c:formatCode>
                <c:ptCount val="7"/>
                <c:pt idx="0">
                  <c:v>2019</c:v>
                </c:pt>
                <c:pt idx="1">
                  <c:v>2020</c:v>
                </c:pt>
                <c:pt idx="2">
                  <c:v>2021</c:v>
                </c:pt>
                <c:pt idx="3">
                  <c:v>2022</c:v>
                </c:pt>
                <c:pt idx="4">
                  <c:v>2023</c:v>
                </c:pt>
                <c:pt idx="5">
                  <c:v>2024</c:v>
                </c:pt>
                <c:pt idx="6">
                  <c:v>2025</c:v>
                </c:pt>
              </c:numCache>
            </c:numRef>
          </c:cat>
          <c:val>
            <c:numRef>
              <c:f>Sheet1!$B$2:$B$8</c:f>
              <c:numCache>
                <c:formatCode>#,##0</c:formatCode>
                <c:ptCount val="7"/>
                <c:pt idx="0">
                  <c:v>-984</c:v>
                </c:pt>
                <c:pt idx="1">
                  <c:v>-3132</c:v>
                </c:pt>
                <c:pt idx="2">
                  <c:v>-2775</c:v>
                </c:pt>
                <c:pt idx="3">
                  <c:v>-1376</c:v>
                </c:pt>
                <c:pt idx="4">
                  <c:v>-1694</c:v>
                </c:pt>
                <c:pt idx="5">
                  <c:v>-1817</c:v>
                </c:pt>
                <c:pt idx="6">
                  <c:v>-1809</c:v>
                </c:pt>
              </c:numCache>
            </c:numRef>
          </c:val>
          <c:extLst>
            <c:ext xmlns:c16="http://schemas.microsoft.com/office/drawing/2014/chart" uri="{C3380CC4-5D6E-409C-BE32-E72D297353CC}">
              <c16:uniqueId val="{00000000-D0BD-44BE-9C33-2554DB539C20}"/>
            </c:ext>
          </c:extLst>
        </c:ser>
        <c:dLbls>
          <c:dLblPos val="outEnd"/>
          <c:showLegendKey val="0"/>
          <c:showVal val="1"/>
          <c:showCatName val="0"/>
          <c:showSerName val="0"/>
          <c:showPercent val="0"/>
          <c:showBubbleSize val="0"/>
        </c:dLbls>
        <c:gapWidth val="164"/>
        <c:overlap val="-22"/>
        <c:axId val="457550512"/>
        <c:axId val="457553032"/>
      </c:barChart>
      <c:catAx>
        <c:axId val="457550512"/>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57553032"/>
        <c:crosses val="autoZero"/>
        <c:auto val="1"/>
        <c:lblAlgn val="ctr"/>
        <c:lblOffset val="100"/>
        <c:noMultiLvlLbl val="0"/>
      </c:catAx>
      <c:valAx>
        <c:axId val="457553032"/>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5755051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3">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10/13/25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10/13/25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10/13/25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10/13/25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10/13/25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10/13/25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10/13/25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ACBF4-EA47-1AAE-D4DA-1E3582EE116B}"/>
              </a:ext>
            </a:extLst>
          </p:cNvPr>
          <p:cNvSpPr>
            <a:spLocks noGrp="1"/>
          </p:cNvSpPr>
          <p:nvPr>
            <p:ph type="ctrTitle"/>
          </p:nvPr>
        </p:nvSpPr>
        <p:spPr/>
        <p:txBody>
          <a:bodyPr/>
          <a:lstStyle/>
          <a:p>
            <a:r>
              <a:rPr lang="en-US" sz="3600" dirty="0">
                <a:solidFill>
                  <a:schemeClr val="tx1"/>
                </a:solidFill>
              </a:rPr>
              <a:t>Disrupting, Relearning and Reshaping in an Aging Upturn</a:t>
            </a:r>
          </a:p>
        </p:txBody>
      </p:sp>
      <p:sp>
        <p:nvSpPr>
          <p:cNvPr id="3" name="Subtitle 2">
            <a:extLst>
              <a:ext uri="{FF2B5EF4-FFF2-40B4-BE49-F238E27FC236}">
                <a16:creationId xmlns:a16="http://schemas.microsoft.com/office/drawing/2014/main" id="{C11D6B94-5922-74D3-5AEA-5B5008951153}"/>
              </a:ext>
            </a:extLst>
          </p:cNvPr>
          <p:cNvSpPr>
            <a:spLocks noGrp="1"/>
          </p:cNvSpPr>
          <p:nvPr>
            <p:ph type="subTitle" idx="1"/>
          </p:nvPr>
        </p:nvSpPr>
        <p:spPr>
          <a:xfrm>
            <a:off x="1507067" y="4050833"/>
            <a:ext cx="7766936" cy="1820578"/>
          </a:xfrm>
        </p:spPr>
        <p:txBody>
          <a:bodyPr>
            <a:normAutofit/>
          </a:bodyPr>
          <a:lstStyle/>
          <a:p>
            <a:r>
              <a:rPr lang="en-US" dirty="0"/>
              <a:t>INP Fall Conference</a:t>
            </a:r>
          </a:p>
          <a:p>
            <a:r>
              <a:rPr lang="en-US" dirty="0"/>
              <a:t>October 15, 2025</a:t>
            </a:r>
          </a:p>
          <a:p>
            <a:r>
              <a:rPr lang="en-US" dirty="0"/>
              <a:t>Spokane Valley, Washington</a:t>
            </a:r>
          </a:p>
          <a:p>
            <a:r>
              <a:rPr lang="en-US" dirty="0"/>
              <a:t>John W. Mitchell</a:t>
            </a:r>
          </a:p>
        </p:txBody>
      </p:sp>
    </p:spTree>
    <p:extLst>
      <p:ext uri="{BB962C8B-B14F-4D97-AF65-F5344CB8AC3E}">
        <p14:creationId xmlns:p14="http://schemas.microsoft.com/office/powerpoint/2010/main" val="3756664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19D17-02A0-6E6C-0779-E2B191C74341}"/>
              </a:ext>
            </a:extLst>
          </p:cNvPr>
          <p:cNvSpPr>
            <a:spLocks noGrp="1"/>
          </p:cNvSpPr>
          <p:nvPr>
            <p:ph type="title"/>
          </p:nvPr>
        </p:nvSpPr>
        <p:spPr/>
        <p:txBody>
          <a:bodyPr/>
          <a:lstStyle/>
          <a:p>
            <a:pPr algn="ctr"/>
            <a:r>
              <a:rPr lang="en-US" dirty="0">
                <a:solidFill>
                  <a:schemeClr val="tx1"/>
                </a:solidFill>
              </a:rPr>
              <a:t>Confluence</a:t>
            </a:r>
          </a:p>
        </p:txBody>
      </p:sp>
      <p:sp>
        <p:nvSpPr>
          <p:cNvPr id="3" name="Content Placeholder 2">
            <a:extLst>
              <a:ext uri="{FF2B5EF4-FFF2-40B4-BE49-F238E27FC236}">
                <a16:creationId xmlns:a16="http://schemas.microsoft.com/office/drawing/2014/main" id="{44A15D55-0C95-67E4-859E-DFD877E21217}"/>
              </a:ext>
            </a:extLst>
          </p:cNvPr>
          <p:cNvSpPr>
            <a:spLocks noGrp="1"/>
          </p:cNvSpPr>
          <p:nvPr>
            <p:ph idx="1"/>
          </p:nvPr>
        </p:nvSpPr>
        <p:spPr/>
        <p:txBody>
          <a:bodyPr/>
          <a:lstStyle/>
          <a:p>
            <a:r>
              <a:rPr lang="en-US" dirty="0"/>
              <a:t>Covid Response-Fiscal-Cares Act 2020, Omnibus 2020, American Rescue Plan 2021, Infrastructure Bill (2021), Chips and Science Act (2021), Inflation Reduction Act (2022)</a:t>
            </a:r>
          </a:p>
          <a:p>
            <a:r>
              <a:rPr lang="en-US" dirty="0"/>
              <a:t>Monetary Policy Funds to 0-.25% in March 2020, Quantitative Easing Buying Securities</a:t>
            </a:r>
          </a:p>
          <a:p>
            <a:r>
              <a:rPr lang="en-US" dirty="0"/>
              <a:t>Covid Supply Chain Disruptions</a:t>
            </a:r>
          </a:p>
          <a:p>
            <a:r>
              <a:rPr lang="en-US" dirty="0"/>
              <a:t>War in Ukraine</a:t>
            </a:r>
          </a:p>
          <a:p>
            <a:endParaRPr lang="en-US" dirty="0"/>
          </a:p>
          <a:p>
            <a:r>
              <a:rPr lang="en-US" dirty="0"/>
              <a:t>Response to Inflation-Fed began to tighten in 2022-  March of 2022 until July 2023 0-.25% to 5.25-5.5%</a:t>
            </a:r>
          </a:p>
        </p:txBody>
      </p:sp>
    </p:spTree>
    <p:extLst>
      <p:ext uri="{BB962C8B-B14F-4D97-AF65-F5344CB8AC3E}">
        <p14:creationId xmlns:p14="http://schemas.microsoft.com/office/powerpoint/2010/main" val="2310598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4BE2E-F9B1-7EFF-412C-25063C3846CE}"/>
              </a:ext>
            </a:extLst>
          </p:cNvPr>
          <p:cNvSpPr>
            <a:spLocks noGrp="1"/>
          </p:cNvSpPr>
          <p:nvPr>
            <p:ph type="title"/>
          </p:nvPr>
        </p:nvSpPr>
        <p:spPr/>
        <p:txBody>
          <a:bodyPr/>
          <a:lstStyle/>
          <a:p>
            <a:pPr algn="ctr"/>
            <a:r>
              <a:rPr lang="en-US" dirty="0">
                <a:solidFill>
                  <a:schemeClr val="tx1"/>
                </a:solidFill>
              </a:rPr>
              <a:t>Tariffs</a:t>
            </a:r>
          </a:p>
        </p:txBody>
      </p:sp>
      <p:sp>
        <p:nvSpPr>
          <p:cNvPr id="3" name="Content Placeholder 2">
            <a:extLst>
              <a:ext uri="{FF2B5EF4-FFF2-40B4-BE49-F238E27FC236}">
                <a16:creationId xmlns:a16="http://schemas.microsoft.com/office/drawing/2014/main" id="{6874FBCC-340F-236C-BD4E-45FC784CB4EC}"/>
              </a:ext>
            </a:extLst>
          </p:cNvPr>
          <p:cNvSpPr>
            <a:spLocks noGrp="1"/>
          </p:cNvSpPr>
          <p:nvPr>
            <p:ph idx="1"/>
          </p:nvPr>
        </p:nvSpPr>
        <p:spPr/>
        <p:txBody>
          <a:bodyPr>
            <a:normAutofit fontScale="77500" lnSpcReduction="20000"/>
          </a:bodyPr>
          <a:lstStyle/>
          <a:p>
            <a:pPr marL="0" indent="0">
              <a:buNone/>
            </a:pPr>
            <a:endParaRPr lang="en-US" dirty="0"/>
          </a:p>
          <a:p>
            <a:r>
              <a:rPr lang="en-US" dirty="0"/>
              <a:t>Tariffs-A Tax on Imports-paid by Importers-Attempt to Raise Prices</a:t>
            </a:r>
          </a:p>
          <a:p>
            <a:r>
              <a:rPr lang="en-US" dirty="0"/>
              <a:t>Who ultimately bares the burden? Exporter Lower Prices, Reduced Margin of Importer-Lower Earnings –Passed on to Ultimate User?</a:t>
            </a:r>
          </a:p>
          <a:p>
            <a:r>
              <a:rPr lang="en-US" dirty="0"/>
              <a:t>One Off or ?</a:t>
            </a:r>
          </a:p>
          <a:p>
            <a:r>
              <a:rPr lang="en-US" dirty="0"/>
              <a:t>April 2,2025 Liberation Day Announcement Tariffs based on Merchandise Trade Deficits- Backed Off</a:t>
            </a:r>
          </a:p>
          <a:p>
            <a:r>
              <a:rPr lang="en-US" dirty="0"/>
              <a:t>Deals-Exceptions- Examples Reciprocal Tariffs- UK 10%, Switzerland 39%, South Korea 15%, Vietnam 20%, India 25%</a:t>
            </a:r>
          </a:p>
          <a:p>
            <a:r>
              <a:rPr lang="en-US" dirty="0"/>
              <a:t>Less Competition Directly, Inputs Increase Costs –Some Job Gains and Some Losses</a:t>
            </a:r>
          </a:p>
          <a:p>
            <a:r>
              <a:rPr lang="en-US" dirty="0"/>
              <a:t>Lobbying for Protection or Exemption</a:t>
            </a:r>
          </a:p>
          <a:p>
            <a:r>
              <a:rPr lang="en-US" dirty="0"/>
              <a:t>Consumer Goods-Appliance, Apparel, Coffee, Sporting Goods, Tires, Beef—have all jumped-  Metals working Through</a:t>
            </a:r>
          </a:p>
          <a:p>
            <a:r>
              <a:rPr lang="en-US" dirty="0"/>
              <a:t>Comparative Advantage, Gains From Trade, Safeway/Albertsons/Super One/Freddys and Trade Deficits</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8122915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6B7CA-6909-8CE7-6D23-27EE0FD07D50}"/>
              </a:ext>
            </a:extLst>
          </p:cNvPr>
          <p:cNvSpPr>
            <a:spLocks noGrp="1"/>
          </p:cNvSpPr>
          <p:nvPr>
            <p:ph type="title"/>
          </p:nvPr>
        </p:nvSpPr>
        <p:spPr/>
        <p:txBody>
          <a:bodyPr/>
          <a:lstStyle/>
          <a:p>
            <a:pPr algn="ctr"/>
            <a:r>
              <a:rPr lang="en-US" dirty="0">
                <a:solidFill>
                  <a:schemeClr val="tx1"/>
                </a:solidFill>
              </a:rPr>
              <a:t>Endgame?</a:t>
            </a:r>
          </a:p>
        </p:txBody>
      </p:sp>
      <p:sp>
        <p:nvSpPr>
          <p:cNvPr id="3" name="Content Placeholder 2">
            <a:extLst>
              <a:ext uri="{FF2B5EF4-FFF2-40B4-BE49-F238E27FC236}">
                <a16:creationId xmlns:a16="http://schemas.microsoft.com/office/drawing/2014/main" id="{C1961678-F8F8-4524-C7B4-C4832EB4EED3}"/>
              </a:ext>
            </a:extLst>
          </p:cNvPr>
          <p:cNvSpPr>
            <a:spLocks noGrp="1"/>
          </p:cNvSpPr>
          <p:nvPr>
            <p:ph idx="1"/>
          </p:nvPr>
        </p:nvSpPr>
        <p:spPr/>
        <p:txBody>
          <a:bodyPr/>
          <a:lstStyle/>
          <a:p>
            <a:r>
              <a:rPr lang="en-US" dirty="0"/>
              <a:t>Long Period of Falling Trade Barriers and Globalization of Production</a:t>
            </a:r>
          </a:p>
          <a:p>
            <a:r>
              <a:rPr lang="en-US" dirty="0"/>
              <a:t>Now More Protectionist-Higher Costs</a:t>
            </a:r>
          </a:p>
          <a:p>
            <a:r>
              <a:rPr lang="en-US" dirty="0"/>
              <a:t>Defense Argument</a:t>
            </a:r>
          </a:p>
          <a:p>
            <a:r>
              <a:rPr lang="en-US" dirty="0"/>
              <a:t>Court Decisions</a:t>
            </a:r>
          </a:p>
          <a:p>
            <a:r>
              <a:rPr lang="en-US" dirty="0"/>
              <a:t>Role of the Dollar as the dominant Reserve Currency</a:t>
            </a:r>
          </a:p>
          <a:p>
            <a:r>
              <a:rPr lang="en-US" dirty="0"/>
              <a:t>Rest of World-Agreements Excluding US</a:t>
            </a:r>
          </a:p>
        </p:txBody>
      </p:sp>
    </p:spTree>
    <p:extLst>
      <p:ext uri="{BB962C8B-B14F-4D97-AF65-F5344CB8AC3E}">
        <p14:creationId xmlns:p14="http://schemas.microsoft.com/office/powerpoint/2010/main" val="4221864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097C8DB-FB7D-564B-966B-8C6392228E20}"/>
              </a:ext>
            </a:extLst>
          </p:cNvPr>
          <p:cNvSpPr>
            <a:spLocks noGrp="1"/>
          </p:cNvSpPr>
          <p:nvPr>
            <p:ph type="title"/>
          </p:nvPr>
        </p:nvSpPr>
        <p:spPr>
          <a:xfrm>
            <a:off x="1043950" y="1179151"/>
            <a:ext cx="3300646" cy="4463889"/>
          </a:xfrm>
        </p:spPr>
        <p:txBody>
          <a:bodyPr anchor="ctr">
            <a:normAutofit/>
          </a:bodyPr>
          <a:lstStyle/>
          <a:p>
            <a:r>
              <a:rPr lang="en-US" dirty="0">
                <a:solidFill>
                  <a:schemeClr val="tx1"/>
                </a:solidFill>
              </a:rPr>
              <a:t>The Fed</a:t>
            </a:r>
            <a:br>
              <a:rPr lang="en-US" dirty="0">
                <a:solidFill>
                  <a:schemeClr val="tx1"/>
                </a:solidFill>
              </a:rPr>
            </a:br>
            <a:r>
              <a:rPr lang="en-US" dirty="0">
                <a:solidFill>
                  <a:schemeClr val="tx1"/>
                </a:solidFill>
              </a:rPr>
              <a:t>Waiting While Under Attack</a:t>
            </a:r>
          </a:p>
        </p:txBody>
      </p:sp>
      <p:sp>
        <p:nvSpPr>
          <p:cNvPr id="10" name="Isosceles Triangle 9">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cxnSp>
        <p:nvCxnSpPr>
          <p:cNvPr id="12" name="Straight Connector 11">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EBF5975-DCC7-EE47-9E56-7FAE5D154888}"/>
              </a:ext>
            </a:extLst>
          </p:cNvPr>
          <p:cNvSpPr>
            <a:spLocks noGrp="1"/>
          </p:cNvSpPr>
          <p:nvPr>
            <p:ph idx="1"/>
          </p:nvPr>
        </p:nvSpPr>
        <p:spPr>
          <a:xfrm>
            <a:off x="4978918" y="1109145"/>
            <a:ext cx="6341016" cy="6470750"/>
          </a:xfrm>
        </p:spPr>
        <p:txBody>
          <a:bodyPr anchor="ctr">
            <a:normAutofit fontScale="25000" lnSpcReduction="20000"/>
          </a:bodyPr>
          <a:lstStyle/>
          <a:p>
            <a:pPr marL="0" indent="0">
              <a:lnSpc>
                <a:spcPct val="90000"/>
              </a:lnSpc>
              <a:buNone/>
            </a:pPr>
            <a:endParaRPr lang="en-US" dirty="0"/>
          </a:p>
          <a:p>
            <a:pPr>
              <a:lnSpc>
                <a:spcPct val="90000"/>
              </a:lnSpc>
            </a:pPr>
            <a:r>
              <a:rPr lang="en-US" sz="9600" dirty="0"/>
              <a:t>FED Charge-Maximum Employment and Stable Prices</a:t>
            </a:r>
          </a:p>
          <a:p>
            <a:pPr>
              <a:lnSpc>
                <a:spcPct val="90000"/>
              </a:lnSpc>
            </a:pPr>
            <a:r>
              <a:rPr lang="en-US" sz="9600" dirty="0"/>
              <a:t>Powell at Jackson Hole- “Effect of tariff on consumer price clearly visible.”</a:t>
            </a:r>
          </a:p>
          <a:p>
            <a:pPr>
              <a:lnSpc>
                <a:spcPct val="90000"/>
              </a:lnSpc>
            </a:pPr>
            <a:r>
              <a:rPr lang="en-US" sz="9600" dirty="0"/>
              <a:t>“risks to inflation tilted to the upside and risks to employment to the downside”</a:t>
            </a:r>
          </a:p>
          <a:p>
            <a:pPr>
              <a:lnSpc>
                <a:spcPct val="90000"/>
              </a:lnSpc>
            </a:pPr>
            <a:r>
              <a:rPr lang="en-US" sz="9600" dirty="0"/>
              <a:t>“Nonetheless with policy in restrictive territory, the baseline outlook and the shifting balance of risks may warrant adjusting our policy stance.”</a:t>
            </a:r>
          </a:p>
          <a:p>
            <a:pPr>
              <a:lnSpc>
                <a:spcPct val="90000"/>
              </a:lnSpc>
            </a:pPr>
            <a:r>
              <a:rPr lang="en-US" sz="9600" dirty="0"/>
              <a:t>September cut target .25%- with 1 Dissent Miran</a:t>
            </a:r>
          </a:p>
          <a:p>
            <a:pPr>
              <a:lnSpc>
                <a:spcPct val="90000"/>
              </a:lnSpc>
            </a:pPr>
            <a:r>
              <a:rPr lang="en-US" sz="9600" dirty="0"/>
              <a:t>High Level of Uncertainty</a:t>
            </a:r>
          </a:p>
          <a:p>
            <a:pPr>
              <a:lnSpc>
                <a:spcPct val="90000"/>
              </a:lnSpc>
            </a:pPr>
            <a:r>
              <a:rPr lang="en-US" sz="9600" dirty="0"/>
              <a:t>Attempt to Fire Governor Cook-Blocked by Court</a:t>
            </a:r>
          </a:p>
          <a:p>
            <a:pPr>
              <a:lnSpc>
                <a:spcPct val="90000"/>
              </a:lnSpc>
            </a:pPr>
            <a:r>
              <a:rPr lang="en-US" sz="9600" dirty="0"/>
              <a:t>Public Criticism and Insults</a:t>
            </a:r>
          </a:p>
          <a:p>
            <a:pPr>
              <a:lnSpc>
                <a:spcPct val="90000"/>
              </a:lnSpc>
            </a:pPr>
            <a:r>
              <a:rPr lang="en-US" sz="9600" dirty="0"/>
              <a:t>Indicate More Cuts to Come</a:t>
            </a:r>
          </a:p>
          <a:p>
            <a:pPr>
              <a:lnSpc>
                <a:spcPct val="90000"/>
              </a:lnSpc>
            </a:pPr>
            <a:r>
              <a:rPr lang="en-US" sz="9600" dirty="0"/>
              <a:t>Powell’s Term as Chair ends in the Spring</a:t>
            </a:r>
          </a:p>
          <a:p>
            <a:pPr>
              <a:lnSpc>
                <a:spcPct val="90000"/>
              </a:lnSpc>
            </a:pPr>
            <a:endParaRPr lang="en-US" sz="9600" dirty="0"/>
          </a:p>
          <a:p>
            <a:pPr>
              <a:lnSpc>
                <a:spcPct val="90000"/>
              </a:lnSpc>
            </a:pPr>
            <a:endParaRPr lang="en-US" sz="9600" dirty="0"/>
          </a:p>
          <a:p>
            <a:pPr>
              <a:lnSpc>
                <a:spcPct val="90000"/>
              </a:lnSpc>
            </a:pPr>
            <a:endParaRPr lang="en-US" sz="9600" dirty="0"/>
          </a:p>
          <a:p>
            <a:pPr>
              <a:lnSpc>
                <a:spcPct val="90000"/>
              </a:lnSpc>
            </a:pPr>
            <a:endParaRPr lang="en-US" sz="9600" dirty="0"/>
          </a:p>
          <a:p>
            <a:pPr marL="0" indent="0">
              <a:lnSpc>
                <a:spcPct val="90000"/>
              </a:lnSpc>
              <a:buNone/>
            </a:pPr>
            <a:r>
              <a:rPr lang="en-US" sz="9600" dirty="0"/>
              <a:t>s</a:t>
            </a:r>
          </a:p>
        </p:txBody>
      </p:sp>
      <p:sp>
        <p:nvSpPr>
          <p:cNvPr id="14" name="Isosceles Triangle 13">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Tree>
    <p:extLst>
      <p:ext uri="{BB962C8B-B14F-4D97-AF65-F5344CB8AC3E}">
        <p14:creationId xmlns:p14="http://schemas.microsoft.com/office/powerpoint/2010/main" val="3831577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6AC49-68A9-2E6B-B41D-FA194F673BD6}"/>
              </a:ext>
            </a:extLst>
          </p:cNvPr>
          <p:cNvSpPr>
            <a:spLocks noGrp="1"/>
          </p:cNvSpPr>
          <p:nvPr>
            <p:ph type="title"/>
          </p:nvPr>
        </p:nvSpPr>
        <p:spPr/>
        <p:txBody>
          <a:bodyPr/>
          <a:lstStyle/>
          <a:p>
            <a:pPr algn="ctr"/>
            <a:r>
              <a:rPr lang="en-US" dirty="0">
                <a:solidFill>
                  <a:schemeClr val="tx1"/>
                </a:solidFill>
              </a:rPr>
              <a:t>10 Year and Funds Rate</a:t>
            </a:r>
          </a:p>
        </p:txBody>
      </p:sp>
      <p:pic>
        <p:nvPicPr>
          <p:cNvPr id="5" name="Content Placeholder 4" descr="A graph showing the growth of a stock market&#10;&#10;AI-generated content may be incorrect.">
            <a:extLst>
              <a:ext uri="{FF2B5EF4-FFF2-40B4-BE49-F238E27FC236}">
                <a16:creationId xmlns:a16="http://schemas.microsoft.com/office/drawing/2014/main" id="{725F649A-FD0C-6C5A-206F-7FC33D12017C}"/>
              </a:ext>
            </a:extLst>
          </p:cNvPr>
          <p:cNvPicPr>
            <a:picLocks noGrp="1" noChangeAspect="1"/>
          </p:cNvPicPr>
          <p:nvPr>
            <p:ph idx="1"/>
          </p:nvPr>
        </p:nvPicPr>
        <p:blipFill>
          <a:blip r:embed="rId2"/>
          <a:stretch>
            <a:fillRect/>
          </a:stretch>
        </p:blipFill>
        <p:spPr>
          <a:xfrm>
            <a:off x="677863" y="2049518"/>
            <a:ext cx="8596312" cy="4198882"/>
          </a:xfrm>
        </p:spPr>
      </p:pic>
    </p:spTree>
    <p:extLst>
      <p:ext uri="{BB962C8B-B14F-4D97-AF65-F5344CB8AC3E}">
        <p14:creationId xmlns:p14="http://schemas.microsoft.com/office/powerpoint/2010/main" val="25559556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9A7A1-8C9E-B031-69B8-4E3709F7B0DB}"/>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777B397A-2556-70E2-1278-8FB0CCAAF289}"/>
              </a:ext>
            </a:extLst>
          </p:cNvPr>
          <p:cNvSpPr>
            <a:spLocks noGrp="1"/>
          </p:cNvSpPr>
          <p:nvPr>
            <p:ph idx="1"/>
          </p:nvPr>
        </p:nvSpPr>
        <p:spPr/>
        <p:txBody>
          <a:bodyPr/>
          <a:lstStyle/>
          <a:p>
            <a:r>
              <a:rPr lang="en-US" dirty="0"/>
              <a:t>Independent Monetary Authority-lessons from 1970s</a:t>
            </a:r>
          </a:p>
          <a:p>
            <a:r>
              <a:rPr lang="en-US" dirty="0"/>
              <a:t>Inflation Risks-lower rates-rapid increases in money supply </a:t>
            </a:r>
          </a:p>
          <a:p>
            <a:r>
              <a:rPr lang="en-US" dirty="0"/>
              <a:t>Inflation Expectations-New York Fed Survey-1 year Inflation Expectations rose to 3.4% from 3.2%-Expected weakening in Labor Market</a:t>
            </a:r>
          </a:p>
          <a:p>
            <a:r>
              <a:rPr lang="en-US" dirty="0"/>
              <a:t>Dilemma for Policy Makers-Labor Market calls for lower and Inflation for higher or no Change</a:t>
            </a:r>
          </a:p>
          <a:p>
            <a:endParaRPr lang="en-US" dirty="0"/>
          </a:p>
        </p:txBody>
      </p:sp>
    </p:spTree>
    <p:extLst>
      <p:ext uri="{BB962C8B-B14F-4D97-AF65-F5344CB8AC3E}">
        <p14:creationId xmlns:p14="http://schemas.microsoft.com/office/powerpoint/2010/main" val="29557782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4C312-EBB9-3177-694B-D25948193B45}"/>
              </a:ext>
            </a:extLst>
          </p:cNvPr>
          <p:cNvSpPr>
            <a:spLocks noGrp="1"/>
          </p:cNvSpPr>
          <p:nvPr>
            <p:ph type="title"/>
          </p:nvPr>
        </p:nvSpPr>
        <p:spPr/>
        <p:txBody>
          <a:bodyPr/>
          <a:lstStyle/>
          <a:p>
            <a:pPr algn="ctr"/>
            <a:r>
              <a:rPr lang="en-US" dirty="0">
                <a:solidFill>
                  <a:schemeClr val="tx1"/>
                </a:solidFill>
              </a:rPr>
              <a:t>Role of Government</a:t>
            </a:r>
            <a:br>
              <a:rPr lang="en-US" dirty="0">
                <a:solidFill>
                  <a:schemeClr val="tx1"/>
                </a:solidFill>
              </a:rPr>
            </a:br>
            <a:r>
              <a:rPr lang="en-US" dirty="0">
                <a:solidFill>
                  <a:schemeClr val="tx1"/>
                </a:solidFill>
              </a:rPr>
              <a:t>Post Covid World</a:t>
            </a:r>
          </a:p>
        </p:txBody>
      </p:sp>
      <p:sp>
        <p:nvSpPr>
          <p:cNvPr id="3" name="Content Placeholder 2">
            <a:extLst>
              <a:ext uri="{FF2B5EF4-FFF2-40B4-BE49-F238E27FC236}">
                <a16:creationId xmlns:a16="http://schemas.microsoft.com/office/drawing/2014/main" id="{1C1DC535-5B18-E63A-D410-601640FF2F51}"/>
              </a:ext>
            </a:extLst>
          </p:cNvPr>
          <p:cNvSpPr>
            <a:spLocks noGrp="1"/>
          </p:cNvSpPr>
          <p:nvPr>
            <p:ph idx="1"/>
          </p:nvPr>
        </p:nvSpPr>
        <p:spPr/>
        <p:txBody>
          <a:bodyPr/>
          <a:lstStyle/>
          <a:p>
            <a:r>
              <a:rPr lang="en-US" dirty="0"/>
              <a:t>Intel, Golden Share of US Steel, Rare Earth Investments, Share of Export Revenue, Lithium Mine Investment, Directing Investment from Overseas, Pharmaceutical Deals</a:t>
            </a:r>
          </a:p>
          <a:p>
            <a:r>
              <a:rPr lang="en-US" dirty="0"/>
              <a:t>Ownership/Control</a:t>
            </a:r>
          </a:p>
          <a:p>
            <a:r>
              <a:rPr lang="en-US" dirty="0"/>
              <a:t>Lobby or Innovate</a:t>
            </a:r>
          </a:p>
          <a:p>
            <a:r>
              <a:rPr lang="en-US" dirty="0"/>
              <a:t>State Capitalism-Giving up our Strength/Advantage?</a:t>
            </a:r>
          </a:p>
          <a:p>
            <a:pPr marL="0" indent="0">
              <a:buNone/>
            </a:pPr>
            <a:endParaRPr lang="en-US" dirty="0"/>
          </a:p>
        </p:txBody>
      </p:sp>
    </p:spTree>
    <p:extLst>
      <p:ext uri="{BB962C8B-B14F-4D97-AF65-F5344CB8AC3E}">
        <p14:creationId xmlns:p14="http://schemas.microsoft.com/office/powerpoint/2010/main" val="33278158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00E29-E7BD-9E90-C19E-136B71440398}"/>
              </a:ext>
            </a:extLst>
          </p:cNvPr>
          <p:cNvSpPr>
            <a:spLocks noGrp="1"/>
          </p:cNvSpPr>
          <p:nvPr>
            <p:ph type="title"/>
          </p:nvPr>
        </p:nvSpPr>
        <p:spPr/>
        <p:txBody>
          <a:bodyPr/>
          <a:lstStyle/>
          <a:p>
            <a:pPr algn="ctr"/>
            <a:r>
              <a:rPr lang="en-US" dirty="0">
                <a:solidFill>
                  <a:schemeClr val="tx1"/>
                </a:solidFill>
              </a:rPr>
              <a:t>Fiscal Policy</a:t>
            </a:r>
            <a:br>
              <a:rPr lang="en-US" dirty="0">
                <a:solidFill>
                  <a:schemeClr val="tx1"/>
                </a:solidFill>
              </a:rPr>
            </a:br>
            <a:r>
              <a:rPr lang="en-US" dirty="0">
                <a:solidFill>
                  <a:schemeClr val="tx1"/>
                </a:solidFill>
              </a:rPr>
              <a:t>2025 BBB</a:t>
            </a:r>
          </a:p>
        </p:txBody>
      </p:sp>
      <p:sp>
        <p:nvSpPr>
          <p:cNvPr id="3" name="Content Placeholder 2">
            <a:extLst>
              <a:ext uri="{FF2B5EF4-FFF2-40B4-BE49-F238E27FC236}">
                <a16:creationId xmlns:a16="http://schemas.microsoft.com/office/drawing/2014/main" id="{9132838E-1F84-8084-BD3F-307A8C88EBA5}"/>
              </a:ext>
            </a:extLst>
          </p:cNvPr>
          <p:cNvSpPr>
            <a:spLocks noGrp="1"/>
          </p:cNvSpPr>
          <p:nvPr>
            <p:ph idx="1"/>
          </p:nvPr>
        </p:nvSpPr>
        <p:spPr/>
        <p:txBody>
          <a:bodyPr/>
          <a:lstStyle/>
          <a:p>
            <a:r>
              <a:rPr lang="en-US" dirty="0"/>
              <a:t>Extended TCJA  Cuts that were to Expire</a:t>
            </a:r>
          </a:p>
          <a:p>
            <a:r>
              <a:rPr lang="en-US" dirty="0"/>
              <a:t>Tips and Overtime Provisions</a:t>
            </a:r>
          </a:p>
          <a:p>
            <a:r>
              <a:rPr lang="en-US" dirty="0"/>
              <a:t>SALT Cap Raised</a:t>
            </a:r>
          </a:p>
          <a:p>
            <a:r>
              <a:rPr lang="en-US" dirty="0"/>
              <a:t> $5 Trillion Debt Ceiling Jump</a:t>
            </a:r>
          </a:p>
          <a:p>
            <a:r>
              <a:rPr lang="en-US" dirty="0"/>
              <a:t>SNAP and Medicaid Changes</a:t>
            </a:r>
          </a:p>
          <a:p>
            <a:r>
              <a:rPr lang="en-US" dirty="0"/>
              <a:t>Business Incentives</a:t>
            </a:r>
          </a:p>
          <a:p>
            <a:r>
              <a:rPr lang="en-US" dirty="0"/>
              <a:t>Energy Policy-Reduction in Green Subsidies</a:t>
            </a:r>
          </a:p>
          <a:p>
            <a:r>
              <a:rPr lang="en-US" dirty="0"/>
              <a:t>Border Wall and ICE Expansion and Enforcement</a:t>
            </a:r>
          </a:p>
          <a:p>
            <a:r>
              <a:rPr lang="en-US" dirty="0"/>
              <a:t>Larger Debt $4-5Trillion</a:t>
            </a:r>
          </a:p>
        </p:txBody>
      </p:sp>
    </p:spTree>
    <p:extLst>
      <p:ext uri="{BB962C8B-B14F-4D97-AF65-F5344CB8AC3E}">
        <p14:creationId xmlns:p14="http://schemas.microsoft.com/office/powerpoint/2010/main" val="2081360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1E26F3-A539-C056-A008-76D565C12F95}"/>
            </a:ext>
          </a:extLst>
        </p:cNvPr>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9F42017C-9219-1534-5A72-2C5A47ED5495}"/>
              </a:ext>
            </a:extLst>
          </p:cNvPr>
          <p:cNvGraphicFramePr>
            <a:graphicFrameLocks noGrp="1"/>
          </p:cNvGraphicFramePr>
          <p:nvPr>
            <p:ph sz="half" idx="1"/>
            <p:extLst>
              <p:ext uri="{D42A27DB-BD31-4B8C-83A1-F6EECF244321}">
                <p14:modId xmlns:p14="http://schemas.microsoft.com/office/powerpoint/2010/main" val="1596978888"/>
              </p:ext>
            </p:extLst>
          </p:nvPr>
        </p:nvGraphicFramePr>
        <p:xfrm>
          <a:off x="646057" y="2117341"/>
          <a:ext cx="4183062" cy="3881437"/>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4">
            <a:extLst>
              <a:ext uri="{FF2B5EF4-FFF2-40B4-BE49-F238E27FC236}">
                <a16:creationId xmlns:a16="http://schemas.microsoft.com/office/drawing/2014/main" id="{A4832773-4D60-0DA4-CE24-D3B3236F560F}"/>
              </a:ext>
            </a:extLst>
          </p:cNvPr>
          <p:cNvSpPr>
            <a:spLocks noGrp="1"/>
          </p:cNvSpPr>
          <p:nvPr>
            <p:ph type="title"/>
          </p:nvPr>
        </p:nvSpPr>
        <p:spPr/>
        <p:txBody>
          <a:bodyPr/>
          <a:lstStyle/>
          <a:p>
            <a:pPr algn="ctr"/>
            <a:r>
              <a:rPr lang="en-US" dirty="0">
                <a:solidFill>
                  <a:schemeClr val="tx1"/>
                </a:solidFill>
              </a:rPr>
              <a:t> Deficits</a:t>
            </a:r>
            <a:br>
              <a:rPr lang="en-US" dirty="0">
                <a:solidFill>
                  <a:schemeClr val="tx1"/>
                </a:solidFill>
              </a:rPr>
            </a:br>
            <a:endParaRPr lang="en-US" sz="2000" dirty="0">
              <a:solidFill>
                <a:schemeClr val="tx1"/>
              </a:solidFill>
            </a:endParaRPr>
          </a:p>
        </p:txBody>
      </p:sp>
      <p:sp>
        <p:nvSpPr>
          <p:cNvPr id="3" name="Content Placeholder 2">
            <a:extLst>
              <a:ext uri="{FF2B5EF4-FFF2-40B4-BE49-F238E27FC236}">
                <a16:creationId xmlns:a16="http://schemas.microsoft.com/office/drawing/2014/main" id="{8F567DD6-828D-DA7A-2E79-6C064F0B0A21}"/>
              </a:ext>
            </a:extLst>
          </p:cNvPr>
          <p:cNvSpPr>
            <a:spLocks noGrp="1"/>
          </p:cNvSpPr>
          <p:nvPr>
            <p:ph sz="half" idx="2"/>
          </p:nvPr>
        </p:nvSpPr>
        <p:spPr/>
        <p:txBody>
          <a:bodyPr/>
          <a:lstStyle/>
          <a:p>
            <a:r>
              <a:rPr lang="en-US" dirty="0"/>
              <a:t>Spending in Fiscal 2025 $7.03 Trillion</a:t>
            </a:r>
          </a:p>
          <a:p>
            <a:r>
              <a:rPr lang="en-US" dirty="0"/>
              <a:t>Interest $1.03 Trillion</a:t>
            </a:r>
          </a:p>
          <a:p>
            <a:r>
              <a:rPr lang="en-US" dirty="0"/>
              <a:t>Social Security $1.57 Trillion</a:t>
            </a:r>
          </a:p>
          <a:p>
            <a:r>
              <a:rPr lang="en-US" dirty="0"/>
              <a:t>Defense $.87 Trillion</a:t>
            </a:r>
          </a:p>
        </p:txBody>
      </p:sp>
    </p:spTree>
    <p:extLst>
      <p:ext uri="{BB962C8B-B14F-4D97-AF65-F5344CB8AC3E}">
        <p14:creationId xmlns:p14="http://schemas.microsoft.com/office/powerpoint/2010/main" val="30533387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12620-7C2A-65B8-CD5A-0B69843133EB}"/>
              </a:ext>
            </a:extLst>
          </p:cNvPr>
          <p:cNvSpPr>
            <a:spLocks noGrp="1"/>
          </p:cNvSpPr>
          <p:nvPr>
            <p:ph type="title"/>
          </p:nvPr>
        </p:nvSpPr>
        <p:spPr/>
        <p:txBody>
          <a:bodyPr/>
          <a:lstStyle/>
          <a:p>
            <a:pPr algn="ctr"/>
            <a:r>
              <a:rPr lang="en-US" dirty="0">
                <a:solidFill>
                  <a:schemeClr val="tx1"/>
                </a:solidFill>
              </a:rPr>
              <a:t>Building Permits and Mortgage Rates</a:t>
            </a:r>
            <a:br>
              <a:rPr lang="en-US" dirty="0">
                <a:solidFill>
                  <a:schemeClr val="tx1"/>
                </a:solidFill>
              </a:rPr>
            </a:br>
            <a:r>
              <a:rPr lang="en-US" dirty="0">
                <a:solidFill>
                  <a:schemeClr val="tx1"/>
                </a:solidFill>
              </a:rPr>
              <a:t>2020 to 2025</a:t>
            </a:r>
          </a:p>
        </p:txBody>
      </p:sp>
      <p:pic>
        <p:nvPicPr>
          <p:cNvPr id="6" name="Content Placeholder 5" descr="A graph showing a line&#10;&#10;AI-generated content may be incorrect.">
            <a:extLst>
              <a:ext uri="{FF2B5EF4-FFF2-40B4-BE49-F238E27FC236}">
                <a16:creationId xmlns:a16="http://schemas.microsoft.com/office/drawing/2014/main" id="{4AC79A3A-3F39-ECFE-3CBE-3A6A4DFB3640}"/>
              </a:ext>
            </a:extLst>
          </p:cNvPr>
          <p:cNvPicPr>
            <a:picLocks noGrp="1" noChangeAspect="1"/>
          </p:cNvPicPr>
          <p:nvPr>
            <p:ph sz="half" idx="1"/>
          </p:nvPr>
        </p:nvPicPr>
        <p:blipFill>
          <a:blip r:embed="rId2"/>
          <a:stretch>
            <a:fillRect/>
          </a:stretch>
        </p:blipFill>
        <p:spPr>
          <a:xfrm>
            <a:off x="677863" y="2651760"/>
            <a:ext cx="4183062" cy="3389602"/>
          </a:xfrm>
        </p:spPr>
      </p:pic>
      <p:pic>
        <p:nvPicPr>
          <p:cNvPr id="8" name="Content Placeholder 7" descr="A graph with a line going up&#10;&#10;AI-generated content may be incorrect.">
            <a:extLst>
              <a:ext uri="{FF2B5EF4-FFF2-40B4-BE49-F238E27FC236}">
                <a16:creationId xmlns:a16="http://schemas.microsoft.com/office/drawing/2014/main" id="{F845B950-C1C2-FAB4-ABE3-541EDAB923C8}"/>
              </a:ext>
            </a:extLst>
          </p:cNvPr>
          <p:cNvPicPr>
            <a:picLocks noGrp="1" noChangeAspect="1"/>
          </p:cNvPicPr>
          <p:nvPr>
            <p:ph sz="half" idx="2"/>
          </p:nvPr>
        </p:nvPicPr>
        <p:blipFill>
          <a:blip r:embed="rId3"/>
          <a:stretch>
            <a:fillRect/>
          </a:stretch>
        </p:blipFill>
        <p:spPr>
          <a:xfrm>
            <a:off x="5089525" y="2651761"/>
            <a:ext cx="4184650" cy="3389602"/>
          </a:xfrm>
        </p:spPr>
      </p:pic>
    </p:spTree>
    <p:extLst>
      <p:ext uri="{BB962C8B-B14F-4D97-AF65-F5344CB8AC3E}">
        <p14:creationId xmlns:p14="http://schemas.microsoft.com/office/powerpoint/2010/main" val="4204862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F932F-1BE1-11F7-93F1-13EFBD2BABF8}"/>
              </a:ext>
            </a:extLst>
          </p:cNvPr>
          <p:cNvSpPr>
            <a:spLocks noGrp="1"/>
          </p:cNvSpPr>
          <p:nvPr>
            <p:ph type="title"/>
          </p:nvPr>
        </p:nvSpPr>
        <p:spPr/>
        <p:txBody>
          <a:bodyPr/>
          <a:lstStyle/>
          <a:p>
            <a:pPr algn="ctr"/>
            <a:r>
              <a:rPr lang="en-US" dirty="0">
                <a:solidFill>
                  <a:schemeClr val="tx1"/>
                </a:solidFill>
              </a:rPr>
              <a:t>October 2025</a:t>
            </a:r>
            <a:br>
              <a:rPr lang="en-US" dirty="0">
                <a:solidFill>
                  <a:schemeClr val="tx1"/>
                </a:solidFill>
              </a:rPr>
            </a:br>
            <a:r>
              <a:rPr lang="en-US" dirty="0">
                <a:solidFill>
                  <a:schemeClr val="tx1"/>
                </a:solidFill>
              </a:rPr>
              <a:t>(Written as of 10/13/25!)</a:t>
            </a:r>
          </a:p>
        </p:txBody>
      </p:sp>
      <p:sp>
        <p:nvSpPr>
          <p:cNvPr id="3" name="Content Placeholder 2">
            <a:extLst>
              <a:ext uri="{FF2B5EF4-FFF2-40B4-BE49-F238E27FC236}">
                <a16:creationId xmlns:a16="http://schemas.microsoft.com/office/drawing/2014/main" id="{5B81D8B6-6815-3A5A-B7AF-EDDFD419A9BF}"/>
              </a:ext>
            </a:extLst>
          </p:cNvPr>
          <p:cNvSpPr>
            <a:spLocks noGrp="1"/>
          </p:cNvSpPr>
          <p:nvPr>
            <p:ph idx="1"/>
          </p:nvPr>
        </p:nvSpPr>
        <p:spPr/>
        <p:txBody>
          <a:bodyPr/>
          <a:lstStyle/>
          <a:p>
            <a:r>
              <a:rPr lang="en-US" dirty="0"/>
              <a:t>Year 6 of Upturn</a:t>
            </a:r>
          </a:p>
          <a:p>
            <a:r>
              <a:rPr lang="en-US" dirty="0"/>
              <a:t>Global Trade Upheaval</a:t>
            </a:r>
          </a:p>
          <a:p>
            <a:r>
              <a:rPr lang="en-US" dirty="0"/>
              <a:t>Mercurial Policy Environment</a:t>
            </a:r>
          </a:p>
          <a:p>
            <a:r>
              <a:rPr lang="en-US" dirty="0"/>
              <a:t>Weakening Labor Market</a:t>
            </a:r>
          </a:p>
          <a:p>
            <a:r>
              <a:rPr lang="en-US" dirty="0"/>
              <a:t>Inflation Above Fed Target</a:t>
            </a:r>
          </a:p>
          <a:p>
            <a:r>
              <a:rPr lang="en-US" dirty="0"/>
              <a:t>Emergence of State Capitalism</a:t>
            </a:r>
          </a:p>
          <a:p>
            <a:r>
              <a:rPr lang="en-US" dirty="0"/>
              <a:t>Financial Markets Flirting with Record Highs-Net Worth Up $7.1 Trillion in Q2</a:t>
            </a:r>
          </a:p>
          <a:p>
            <a:r>
              <a:rPr lang="en-US" dirty="0"/>
              <a:t>Flying Blind in Shutdown</a:t>
            </a:r>
          </a:p>
        </p:txBody>
      </p:sp>
    </p:spTree>
    <p:extLst>
      <p:ext uri="{BB962C8B-B14F-4D97-AF65-F5344CB8AC3E}">
        <p14:creationId xmlns:p14="http://schemas.microsoft.com/office/powerpoint/2010/main" val="37329156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F4DD4-F81F-77EC-3E18-76839FB59F12}"/>
              </a:ext>
            </a:extLst>
          </p:cNvPr>
          <p:cNvSpPr>
            <a:spLocks noGrp="1"/>
          </p:cNvSpPr>
          <p:nvPr>
            <p:ph type="title"/>
          </p:nvPr>
        </p:nvSpPr>
        <p:spPr/>
        <p:txBody>
          <a:bodyPr/>
          <a:lstStyle/>
          <a:p>
            <a:pPr algn="ctr"/>
            <a:r>
              <a:rPr lang="en-US" dirty="0">
                <a:solidFill>
                  <a:schemeClr val="tx1"/>
                </a:solidFill>
              </a:rPr>
              <a:t>Housing Conundrum</a:t>
            </a:r>
          </a:p>
        </p:txBody>
      </p:sp>
      <p:sp>
        <p:nvSpPr>
          <p:cNvPr id="3" name="Content Placeholder 2">
            <a:extLst>
              <a:ext uri="{FF2B5EF4-FFF2-40B4-BE49-F238E27FC236}">
                <a16:creationId xmlns:a16="http://schemas.microsoft.com/office/drawing/2014/main" id="{6BD6256F-EE89-13AE-2237-484A34B28895}"/>
              </a:ext>
            </a:extLst>
          </p:cNvPr>
          <p:cNvSpPr>
            <a:spLocks noGrp="1"/>
          </p:cNvSpPr>
          <p:nvPr>
            <p:ph idx="1"/>
          </p:nvPr>
        </p:nvSpPr>
        <p:spPr/>
        <p:txBody>
          <a:bodyPr>
            <a:normAutofit/>
          </a:bodyPr>
          <a:lstStyle/>
          <a:p>
            <a:r>
              <a:rPr lang="en-US" dirty="0"/>
              <a:t>Case Shiller Cotality July Data Year over Year down to 1.7% was 4.1% start of year-slowing for 6 Months-Leading Cities-New York, Chicago and Cleveland</a:t>
            </a:r>
          </a:p>
          <a:p>
            <a:r>
              <a:rPr lang="en-US" dirty="0"/>
              <a:t>Falling Prices over the Month-Lead by San Francisco, Seattle, Phoenix and Miami- 4 of 20 Cities had Increases-Cleveland, Chicago, Minneapolis and Detroit</a:t>
            </a:r>
          </a:p>
          <a:p>
            <a:r>
              <a:rPr lang="en-US" dirty="0"/>
              <a:t>Resales in August were 38% below the levels of late 21- early 22 (NAR)</a:t>
            </a:r>
          </a:p>
          <a:p>
            <a:r>
              <a:rPr lang="en-US" dirty="0"/>
              <a:t>Rising Inventories-Annual Gains-Monthly Declines In Prices</a:t>
            </a:r>
          </a:p>
          <a:p>
            <a:r>
              <a:rPr lang="en-US" dirty="0"/>
              <a:t>Affordability-Leveled out Started To Increase -Mortgage rates Off Highs, Incomes Rising, Prices Moderating in Many Areas</a:t>
            </a:r>
          </a:p>
          <a:p>
            <a:r>
              <a:rPr lang="en-US" dirty="0"/>
              <a:t>Construction and Immigration Policy</a:t>
            </a:r>
          </a:p>
          <a:p>
            <a:r>
              <a:rPr lang="en-US" dirty="0"/>
              <a:t>Tariff Implications for Costs-Steel, Copper, Wood, Cabinets, Trucks -AGC</a:t>
            </a:r>
          </a:p>
          <a:p>
            <a:pPr marL="0" indent="0">
              <a:buNone/>
            </a:pPr>
            <a:endParaRPr lang="en-US" dirty="0"/>
          </a:p>
          <a:p>
            <a:endParaRPr lang="en-US" dirty="0"/>
          </a:p>
        </p:txBody>
      </p:sp>
    </p:spTree>
    <p:extLst>
      <p:ext uri="{BB962C8B-B14F-4D97-AF65-F5344CB8AC3E}">
        <p14:creationId xmlns:p14="http://schemas.microsoft.com/office/powerpoint/2010/main" val="23807412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BB2C4-55FD-2797-CCD7-4CC55B363D78}"/>
              </a:ext>
            </a:extLst>
          </p:cNvPr>
          <p:cNvSpPr>
            <a:spLocks noGrp="1"/>
          </p:cNvSpPr>
          <p:nvPr>
            <p:ph type="title"/>
          </p:nvPr>
        </p:nvSpPr>
        <p:spPr/>
        <p:txBody>
          <a:bodyPr/>
          <a:lstStyle/>
          <a:p>
            <a:pPr algn="ctr"/>
            <a:r>
              <a:rPr lang="en-US" dirty="0">
                <a:solidFill>
                  <a:schemeClr val="tx1"/>
                </a:solidFill>
              </a:rPr>
              <a:t>Housing Affordability</a:t>
            </a:r>
            <a:br>
              <a:rPr lang="en-US" dirty="0">
                <a:solidFill>
                  <a:schemeClr val="tx1"/>
                </a:solidFill>
              </a:rPr>
            </a:br>
            <a:r>
              <a:rPr lang="en-US" dirty="0">
                <a:solidFill>
                  <a:schemeClr val="tx1"/>
                </a:solidFill>
              </a:rPr>
              <a:t>(30% Affordable)</a:t>
            </a:r>
          </a:p>
        </p:txBody>
      </p:sp>
      <p:graphicFrame>
        <p:nvGraphicFramePr>
          <p:cNvPr id="5" name="Content Placeholder 4">
            <a:extLst>
              <a:ext uri="{FF2B5EF4-FFF2-40B4-BE49-F238E27FC236}">
                <a16:creationId xmlns:a16="http://schemas.microsoft.com/office/drawing/2014/main" id="{B3A15B2B-D3C1-97B7-D447-D6D6896155CB}"/>
              </a:ext>
            </a:extLst>
          </p:cNvPr>
          <p:cNvGraphicFramePr>
            <a:graphicFrameLocks noGrp="1"/>
          </p:cNvGraphicFramePr>
          <p:nvPr>
            <p:ph sz="half" idx="1"/>
            <p:extLst>
              <p:ext uri="{D42A27DB-BD31-4B8C-83A1-F6EECF244321}">
                <p14:modId xmlns:p14="http://schemas.microsoft.com/office/powerpoint/2010/main" val="1430859080"/>
              </p:ext>
            </p:extLst>
          </p:nvPr>
        </p:nvGraphicFramePr>
        <p:xfrm>
          <a:off x="677863" y="2160588"/>
          <a:ext cx="4183062" cy="4176895"/>
        </p:xfrm>
        <a:graphic>
          <a:graphicData uri="http://schemas.openxmlformats.org/drawingml/2006/table">
            <a:tbl>
              <a:tblPr firstRow="1" bandRow="1">
                <a:tableStyleId>{5C22544A-7EE6-4342-B048-85BDC9FD1C3A}</a:tableStyleId>
              </a:tblPr>
              <a:tblGrid>
                <a:gridCol w="1704390">
                  <a:extLst>
                    <a:ext uri="{9D8B030D-6E8A-4147-A177-3AD203B41FA5}">
                      <a16:colId xmlns:a16="http://schemas.microsoft.com/office/drawing/2014/main" val="1696813941"/>
                    </a:ext>
                  </a:extLst>
                </a:gridCol>
                <a:gridCol w="2478672">
                  <a:extLst>
                    <a:ext uri="{9D8B030D-6E8A-4147-A177-3AD203B41FA5}">
                      <a16:colId xmlns:a16="http://schemas.microsoft.com/office/drawing/2014/main" val="2414168026"/>
                    </a:ext>
                  </a:extLst>
                </a:gridCol>
              </a:tblGrid>
              <a:tr h="714959">
                <a:tc>
                  <a:txBody>
                    <a:bodyPr/>
                    <a:lstStyle/>
                    <a:p>
                      <a:r>
                        <a:rPr lang="en-US" dirty="0"/>
                        <a:t>Area</a:t>
                      </a:r>
                    </a:p>
                  </a:txBody>
                  <a:tcPr/>
                </a:tc>
                <a:tc>
                  <a:txBody>
                    <a:bodyPr/>
                    <a:lstStyle/>
                    <a:p>
                      <a:r>
                        <a:rPr lang="en-US" dirty="0"/>
                        <a:t>% Median Income for Mort., Taxes, Ins.  </a:t>
                      </a:r>
                    </a:p>
                  </a:txBody>
                  <a:tcPr/>
                </a:tc>
                <a:extLst>
                  <a:ext uri="{0D108BD9-81ED-4DB2-BD59-A6C34878D82A}">
                    <a16:rowId xmlns:a16="http://schemas.microsoft.com/office/drawing/2014/main" val="2040550759"/>
                  </a:ext>
                </a:extLst>
              </a:tr>
              <a:tr h="432742">
                <a:tc>
                  <a:txBody>
                    <a:bodyPr/>
                    <a:lstStyle/>
                    <a:p>
                      <a:r>
                        <a:rPr lang="en-US" dirty="0"/>
                        <a:t>Boise</a:t>
                      </a:r>
                    </a:p>
                  </a:txBody>
                  <a:tcPr/>
                </a:tc>
                <a:tc>
                  <a:txBody>
                    <a:bodyPr/>
                    <a:lstStyle/>
                    <a:p>
                      <a:r>
                        <a:rPr lang="en-US" dirty="0"/>
                        <a:t>51</a:t>
                      </a:r>
                    </a:p>
                  </a:txBody>
                  <a:tcPr/>
                </a:tc>
                <a:extLst>
                  <a:ext uri="{0D108BD9-81ED-4DB2-BD59-A6C34878D82A}">
                    <a16:rowId xmlns:a16="http://schemas.microsoft.com/office/drawing/2014/main" val="1714503998"/>
                  </a:ext>
                </a:extLst>
              </a:tr>
              <a:tr h="432742">
                <a:tc>
                  <a:txBody>
                    <a:bodyPr/>
                    <a:lstStyle/>
                    <a:p>
                      <a:r>
                        <a:rPr lang="en-US" dirty="0"/>
                        <a:t>CDA</a:t>
                      </a:r>
                    </a:p>
                  </a:txBody>
                  <a:tcPr/>
                </a:tc>
                <a:tc>
                  <a:txBody>
                    <a:bodyPr/>
                    <a:lstStyle/>
                    <a:p>
                      <a:r>
                        <a:rPr lang="en-US" dirty="0"/>
                        <a:t>64</a:t>
                      </a:r>
                    </a:p>
                  </a:txBody>
                  <a:tcPr/>
                </a:tc>
                <a:extLst>
                  <a:ext uri="{0D108BD9-81ED-4DB2-BD59-A6C34878D82A}">
                    <a16:rowId xmlns:a16="http://schemas.microsoft.com/office/drawing/2014/main" val="2193288906"/>
                  </a:ext>
                </a:extLst>
              </a:tr>
              <a:tr h="432742">
                <a:tc>
                  <a:txBody>
                    <a:bodyPr/>
                    <a:lstStyle/>
                    <a:p>
                      <a:r>
                        <a:rPr lang="en-US" dirty="0"/>
                        <a:t>Lewiston</a:t>
                      </a:r>
                    </a:p>
                  </a:txBody>
                  <a:tcPr/>
                </a:tc>
                <a:tc>
                  <a:txBody>
                    <a:bodyPr/>
                    <a:lstStyle/>
                    <a:p>
                      <a:r>
                        <a:rPr lang="en-US" dirty="0"/>
                        <a:t>42</a:t>
                      </a:r>
                    </a:p>
                  </a:txBody>
                  <a:tcPr/>
                </a:tc>
                <a:extLst>
                  <a:ext uri="{0D108BD9-81ED-4DB2-BD59-A6C34878D82A}">
                    <a16:rowId xmlns:a16="http://schemas.microsoft.com/office/drawing/2014/main" val="1714471843"/>
                  </a:ext>
                </a:extLst>
              </a:tr>
              <a:tr h="432742">
                <a:tc>
                  <a:txBody>
                    <a:bodyPr/>
                    <a:lstStyle/>
                    <a:p>
                      <a:r>
                        <a:rPr lang="en-US" dirty="0"/>
                        <a:t>Moses Lake </a:t>
                      </a:r>
                    </a:p>
                  </a:txBody>
                  <a:tcPr/>
                </a:tc>
                <a:tc>
                  <a:txBody>
                    <a:bodyPr/>
                    <a:lstStyle/>
                    <a:p>
                      <a:r>
                        <a:rPr lang="en-US" dirty="0"/>
                        <a:t>40</a:t>
                      </a:r>
                    </a:p>
                  </a:txBody>
                  <a:tcPr/>
                </a:tc>
                <a:extLst>
                  <a:ext uri="{0D108BD9-81ED-4DB2-BD59-A6C34878D82A}">
                    <a16:rowId xmlns:a16="http://schemas.microsoft.com/office/drawing/2014/main" val="3310842871"/>
                  </a:ext>
                </a:extLst>
              </a:tr>
              <a:tr h="432742">
                <a:tc>
                  <a:txBody>
                    <a:bodyPr/>
                    <a:lstStyle/>
                    <a:p>
                      <a:r>
                        <a:rPr lang="en-US" dirty="0"/>
                        <a:t>Othello</a:t>
                      </a:r>
                    </a:p>
                  </a:txBody>
                  <a:tcPr/>
                </a:tc>
                <a:tc>
                  <a:txBody>
                    <a:bodyPr/>
                    <a:lstStyle/>
                    <a:p>
                      <a:r>
                        <a:rPr lang="en-US" dirty="0"/>
                        <a:t>32</a:t>
                      </a:r>
                    </a:p>
                  </a:txBody>
                  <a:tcPr/>
                </a:tc>
                <a:extLst>
                  <a:ext uri="{0D108BD9-81ED-4DB2-BD59-A6C34878D82A}">
                    <a16:rowId xmlns:a16="http://schemas.microsoft.com/office/drawing/2014/main" val="222156806"/>
                  </a:ext>
                </a:extLst>
              </a:tr>
              <a:tr h="432742">
                <a:tc>
                  <a:txBody>
                    <a:bodyPr/>
                    <a:lstStyle/>
                    <a:p>
                      <a:r>
                        <a:rPr lang="en-US" dirty="0"/>
                        <a:t>Richland-P-K</a:t>
                      </a:r>
                    </a:p>
                  </a:txBody>
                  <a:tcPr/>
                </a:tc>
                <a:tc>
                  <a:txBody>
                    <a:bodyPr/>
                    <a:lstStyle/>
                    <a:p>
                      <a:r>
                        <a:rPr lang="en-US" dirty="0"/>
                        <a:t>52</a:t>
                      </a:r>
                    </a:p>
                  </a:txBody>
                  <a:tcPr/>
                </a:tc>
                <a:extLst>
                  <a:ext uri="{0D108BD9-81ED-4DB2-BD59-A6C34878D82A}">
                    <a16:rowId xmlns:a16="http://schemas.microsoft.com/office/drawing/2014/main" val="1957268467"/>
                  </a:ext>
                </a:extLst>
              </a:tr>
              <a:tr h="432742">
                <a:tc>
                  <a:txBody>
                    <a:bodyPr/>
                    <a:lstStyle/>
                    <a:p>
                      <a:r>
                        <a:rPr lang="en-US" dirty="0"/>
                        <a:t>Sandpoint</a:t>
                      </a:r>
                    </a:p>
                  </a:txBody>
                  <a:tcPr/>
                </a:tc>
                <a:tc>
                  <a:txBody>
                    <a:bodyPr/>
                    <a:lstStyle/>
                    <a:p>
                      <a:r>
                        <a:rPr lang="en-US" dirty="0"/>
                        <a:t>73</a:t>
                      </a:r>
                    </a:p>
                  </a:txBody>
                  <a:tcPr/>
                </a:tc>
                <a:extLst>
                  <a:ext uri="{0D108BD9-81ED-4DB2-BD59-A6C34878D82A}">
                    <a16:rowId xmlns:a16="http://schemas.microsoft.com/office/drawing/2014/main" val="174911019"/>
                  </a:ext>
                </a:extLst>
              </a:tr>
              <a:tr h="432742">
                <a:tc>
                  <a:txBody>
                    <a:bodyPr/>
                    <a:lstStyle/>
                    <a:p>
                      <a:r>
                        <a:rPr lang="en-US" dirty="0"/>
                        <a:t>San Francisco</a:t>
                      </a:r>
                    </a:p>
                  </a:txBody>
                  <a:tcPr/>
                </a:tc>
                <a:tc>
                  <a:txBody>
                    <a:bodyPr/>
                    <a:lstStyle/>
                    <a:p>
                      <a:r>
                        <a:rPr lang="en-US" dirty="0"/>
                        <a:t>77</a:t>
                      </a:r>
                    </a:p>
                  </a:txBody>
                  <a:tcPr/>
                </a:tc>
                <a:extLst>
                  <a:ext uri="{0D108BD9-81ED-4DB2-BD59-A6C34878D82A}">
                    <a16:rowId xmlns:a16="http://schemas.microsoft.com/office/drawing/2014/main" val="127092679"/>
                  </a:ext>
                </a:extLst>
              </a:tr>
            </a:tbl>
          </a:graphicData>
        </a:graphic>
      </p:graphicFrame>
      <p:graphicFrame>
        <p:nvGraphicFramePr>
          <p:cNvPr id="6" name="Content Placeholder 5">
            <a:extLst>
              <a:ext uri="{FF2B5EF4-FFF2-40B4-BE49-F238E27FC236}">
                <a16:creationId xmlns:a16="http://schemas.microsoft.com/office/drawing/2014/main" id="{E0193973-1486-7176-A98E-C96C498E7234}"/>
              </a:ext>
            </a:extLst>
          </p:cNvPr>
          <p:cNvGraphicFramePr>
            <a:graphicFrameLocks noGrp="1"/>
          </p:cNvGraphicFramePr>
          <p:nvPr>
            <p:ph sz="half" idx="2"/>
            <p:extLst>
              <p:ext uri="{D42A27DB-BD31-4B8C-83A1-F6EECF244321}">
                <p14:modId xmlns:p14="http://schemas.microsoft.com/office/powerpoint/2010/main" val="3150069547"/>
              </p:ext>
            </p:extLst>
          </p:nvPr>
        </p:nvGraphicFramePr>
        <p:xfrm>
          <a:off x="5089525" y="2160588"/>
          <a:ext cx="4184650" cy="2494280"/>
        </p:xfrm>
        <a:graphic>
          <a:graphicData uri="http://schemas.openxmlformats.org/drawingml/2006/table">
            <a:tbl>
              <a:tblPr firstRow="1" bandRow="1">
                <a:tableStyleId>{5C22544A-7EE6-4342-B048-85BDC9FD1C3A}</a:tableStyleId>
              </a:tblPr>
              <a:tblGrid>
                <a:gridCol w="1479717">
                  <a:extLst>
                    <a:ext uri="{9D8B030D-6E8A-4147-A177-3AD203B41FA5}">
                      <a16:colId xmlns:a16="http://schemas.microsoft.com/office/drawing/2014/main" val="2610167223"/>
                    </a:ext>
                  </a:extLst>
                </a:gridCol>
                <a:gridCol w="2704933">
                  <a:extLst>
                    <a:ext uri="{9D8B030D-6E8A-4147-A177-3AD203B41FA5}">
                      <a16:colId xmlns:a16="http://schemas.microsoft.com/office/drawing/2014/main" val="2852367695"/>
                    </a:ext>
                  </a:extLst>
                </a:gridCol>
              </a:tblGrid>
              <a:tr h="370840">
                <a:tc>
                  <a:txBody>
                    <a:bodyPr/>
                    <a:lstStyle/>
                    <a:p>
                      <a:r>
                        <a:rPr lang="en-US" dirty="0"/>
                        <a:t>Area</a:t>
                      </a:r>
                    </a:p>
                  </a:txBody>
                  <a:tcPr/>
                </a:tc>
                <a:tc>
                  <a:txBody>
                    <a:bodyPr/>
                    <a:lstStyle/>
                    <a:p>
                      <a:r>
                        <a:rPr lang="en-US" dirty="0"/>
                        <a:t>%Median Income for Mort., Taxes, Ins. </a:t>
                      </a:r>
                    </a:p>
                  </a:txBody>
                  <a:tcPr/>
                </a:tc>
                <a:extLst>
                  <a:ext uri="{0D108BD9-81ED-4DB2-BD59-A6C34878D82A}">
                    <a16:rowId xmlns:a16="http://schemas.microsoft.com/office/drawing/2014/main" val="3475278866"/>
                  </a:ext>
                </a:extLst>
              </a:tr>
              <a:tr h="370840">
                <a:tc>
                  <a:txBody>
                    <a:bodyPr/>
                    <a:lstStyle/>
                    <a:p>
                      <a:r>
                        <a:rPr lang="en-US" dirty="0"/>
                        <a:t>Seattle</a:t>
                      </a:r>
                    </a:p>
                  </a:txBody>
                  <a:tcPr/>
                </a:tc>
                <a:tc>
                  <a:txBody>
                    <a:bodyPr/>
                    <a:lstStyle/>
                    <a:p>
                      <a:r>
                        <a:rPr lang="en-US" dirty="0"/>
                        <a:t>57</a:t>
                      </a:r>
                    </a:p>
                  </a:txBody>
                  <a:tcPr/>
                </a:tc>
                <a:extLst>
                  <a:ext uri="{0D108BD9-81ED-4DB2-BD59-A6C34878D82A}">
                    <a16:rowId xmlns:a16="http://schemas.microsoft.com/office/drawing/2014/main" val="3143129045"/>
                  </a:ext>
                </a:extLst>
              </a:tr>
              <a:tr h="370840">
                <a:tc>
                  <a:txBody>
                    <a:bodyPr/>
                    <a:lstStyle/>
                    <a:p>
                      <a:r>
                        <a:rPr lang="en-US" dirty="0"/>
                        <a:t>Spokane</a:t>
                      </a:r>
                    </a:p>
                  </a:txBody>
                  <a:tcPr/>
                </a:tc>
                <a:tc>
                  <a:txBody>
                    <a:bodyPr/>
                    <a:lstStyle/>
                    <a:p>
                      <a:r>
                        <a:rPr lang="en-US" dirty="0"/>
                        <a:t>51</a:t>
                      </a:r>
                    </a:p>
                  </a:txBody>
                  <a:tcPr/>
                </a:tc>
                <a:extLst>
                  <a:ext uri="{0D108BD9-81ED-4DB2-BD59-A6C34878D82A}">
                    <a16:rowId xmlns:a16="http://schemas.microsoft.com/office/drawing/2014/main" val="1649864715"/>
                  </a:ext>
                </a:extLst>
              </a:tr>
              <a:tr h="370840">
                <a:tc>
                  <a:txBody>
                    <a:bodyPr/>
                    <a:lstStyle/>
                    <a:p>
                      <a:r>
                        <a:rPr lang="en-US" dirty="0"/>
                        <a:t>Wenatchee</a:t>
                      </a:r>
                    </a:p>
                  </a:txBody>
                  <a:tcPr/>
                </a:tc>
                <a:tc>
                  <a:txBody>
                    <a:bodyPr/>
                    <a:lstStyle/>
                    <a:p>
                      <a:r>
                        <a:rPr lang="en-US" dirty="0"/>
                        <a:t>62</a:t>
                      </a:r>
                    </a:p>
                  </a:txBody>
                  <a:tcPr/>
                </a:tc>
                <a:extLst>
                  <a:ext uri="{0D108BD9-81ED-4DB2-BD59-A6C34878D82A}">
                    <a16:rowId xmlns:a16="http://schemas.microsoft.com/office/drawing/2014/main" val="3909193465"/>
                  </a:ext>
                </a:extLst>
              </a:tr>
              <a:tr h="370840">
                <a:tc>
                  <a:txBody>
                    <a:bodyPr/>
                    <a:lstStyle/>
                    <a:p>
                      <a:r>
                        <a:rPr lang="en-US" dirty="0"/>
                        <a:t>Yakima </a:t>
                      </a:r>
                    </a:p>
                  </a:txBody>
                  <a:tcPr/>
                </a:tc>
                <a:tc>
                  <a:txBody>
                    <a:bodyPr/>
                    <a:lstStyle/>
                    <a:p>
                      <a:r>
                        <a:rPr lang="en-US" dirty="0"/>
                        <a:t>50</a:t>
                      </a:r>
                    </a:p>
                  </a:txBody>
                  <a:tcPr/>
                </a:tc>
                <a:extLst>
                  <a:ext uri="{0D108BD9-81ED-4DB2-BD59-A6C34878D82A}">
                    <a16:rowId xmlns:a16="http://schemas.microsoft.com/office/drawing/2014/main" val="3245487517"/>
                  </a:ext>
                </a:extLst>
              </a:tr>
              <a:tr h="370840">
                <a:tc>
                  <a:txBody>
                    <a:bodyPr/>
                    <a:lstStyle/>
                    <a:p>
                      <a:r>
                        <a:rPr lang="en-US" dirty="0"/>
                        <a:t>Atlanta Fed </a:t>
                      </a:r>
                    </a:p>
                  </a:txBody>
                  <a:tcPr/>
                </a:tc>
                <a:tc>
                  <a:txBody>
                    <a:bodyPr/>
                    <a:lstStyle/>
                    <a:p>
                      <a:r>
                        <a:rPr lang="en-US" dirty="0"/>
                        <a:t>July</a:t>
                      </a:r>
                    </a:p>
                  </a:txBody>
                  <a:tcPr/>
                </a:tc>
                <a:extLst>
                  <a:ext uri="{0D108BD9-81ED-4DB2-BD59-A6C34878D82A}">
                    <a16:rowId xmlns:a16="http://schemas.microsoft.com/office/drawing/2014/main" val="2224928601"/>
                  </a:ext>
                </a:extLst>
              </a:tr>
            </a:tbl>
          </a:graphicData>
        </a:graphic>
      </p:graphicFrame>
    </p:spTree>
    <p:extLst>
      <p:ext uri="{BB962C8B-B14F-4D97-AF65-F5344CB8AC3E}">
        <p14:creationId xmlns:p14="http://schemas.microsoft.com/office/powerpoint/2010/main" val="22011509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8E58B-123F-E1C5-52E5-DC7F1BB8BC10}"/>
              </a:ext>
            </a:extLst>
          </p:cNvPr>
          <p:cNvSpPr>
            <a:spLocks noGrp="1"/>
          </p:cNvSpPr>
          <p:nvPr>
            <p:ph type="title"/>
          </p:nvPr>
        </p:nvSpPr>
        <p:spPr/>
        <p:txBody>
          <a:bodyPr/>
          <a:lstStyle/>
          <a:p>
            <a:pPr algn="ctr"/>
            <a:r>
              <a:rPr lang="en-US" dirty="0">
                <a:solidFill>
                  <a:schemeClr val="tx1"/>
                </a:solidFill>
              </a:rPr>
              <a:t>Housing Considerations</a:t>
            </a:r>
          </a:p>
        </p:txBody>
      </p:sp>
      <p:sp>
        <p:nvSpPr>
          <p:cNvPr id="3" name="Content Placeholder 2">
            <a:extLst>
              <a:ext uri="{FF2B5EF4-FFF2-40B4-BE49-F238E27FC236}">
                <a16:creationId xmlns:a16="http://schemas.microsoft.com/office/drawing/2014/main" id="{576AE679-90D1-7BB7-59F4-95BD5701F3E1}"/>
              </a:ext>
            </a:extLst>
          </p:cNvPr>
          <p:cNvSpPr>
            <a:spLocks noGrp="1"/>
          </p:cNvSpPr>
          <p:nvPr>
            <p:ph idx="1"/>
          </p:nvPr>
        </p:nvSpPr>
        <p:spPr/>
        <p:txBody>
          <a:bodyPr>
            <a:normAutofit lnSpcReduction="10000"/>
          </a:bodyPr>
          <a:lstStyle/>
          <a:p>
            <a:r>
              <a:rPr lang="en-US" dirty="0"/>
              <a:t>FHFA Q2 2025  New York 8.03% 1  Florida -1.39% 50</a:t>
            </a:r>
          </a:p>
          <a:p>
            <a:r>
              <a:rPr lang="en-US" dirty="0"/>
              <a:t>Idaho 21st 4.27%, Washington 38</a:t>
            </a:r>
            <a:r>
              <a:rPr lang="en-US" baseline="30000" dirty="0"/>
              <a:t>th</a:t>
            </a:r>
            <a:r>
              <a:rPr lang="en-US" dirty="0"/>
              <a:t> 2.23% Q2 PO</a:t>
            </a:r>
          </a:p>
          <a:p>
            <a:r>
              <a:rPr lang="en-US" dirty="0"/>
              <a:t>Most Depreciation PO Sarasota, Cape Coral, Lakeland FL, Stockton, Tucson, Saint Petersburg, San Jose, Austin</a:t>
            </a:r>
          </a:p>
          <a:p>
            <a:r>
              <a:rPr lang="en-US" dirty="0"/>
              <a:t>Most Appreciation Rochester, Hartford, New York, Lakewood NJ, Buffalo, Elgin Illinois ( How The World Turns!) </a:t>
            </a:r>
          </a:p>
          <a:p>
            <a:r>
              <a:rPr lang="en-US" dirty="0"/>
              <a:t>Getting on the Ladder-Age at First Purchase</a:t>
            </a:r>
          </a:p>
          <a:p>
            <a:endParaRPr lang="en-US" dirty="0"/>
          </a:p>
          <a:p>
            <a:r>
              <a:rPr lang="en-US" dirty="0"/>
              <a:t>Long term Rates; Deficit Angst, Inflation Fears, Control of Fed, Reserve Currency Status of Dollar-What Does $4000 Gold Tells Us?</a:t>
            </a:r>
          </a:p>
          <a:p>
            <a:r>
              <a:rPr lang="en-US" dirty="0"/>
              <a:t>Housing as Collateral Damage</a:t>
            </a:r>
          </a:p>
          <a:p>
            <a:endParaRPr lang="en-US" dirty="0"/>
          </a:p>
        </p:txBody>
      </p:sp>
    </p:spTree>
    <p:extLst>
      <p:ext uri="{BB962C8B-B14F-4D97-AF65-F5344CB8AC3E}">
        <p14:creationId xmlns:p14="http://schemas.microsoft.com/office/powerpoint/2010/main" val="42479610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46B67-1D83-007C-967F-CEEA4A7C0777}"/>
              </a:ext>
            </a:extLst>
          </p:cNvPr>
          <p:cNvSpPr>
            <a:spLocks noGrp="1"/>
          </p:cNvSpPr>
          <p:nvPr>
            <p:ph type="title"/>
          </p:nvPr>
        </p:nvSpPr>
        <p:spPr/>
        <p:txBody>
          <a:bodyPr/>
          <a:lstStyle/>
          <a:p>
            <a:pPr algn="ctr"/>
            <a:r>
              <a:rPr lang="en-US" dirty="0">
                <a:solidFill>
                  <a:schemeClr val="tx1"/>
                </a:solidFill>
              </a:rPr>
              <a:t>Uncertain Outlook</a:t>
            </a:r>
          </a:p>
        </p:txBody>
      </p:sp>
      <p:sp>
        <p:nvSpPr>
          <p:cNvPr id="3" name="Content Placeholder 2">
            <a:extLst>
              <a:ext uri="{FF2B5EF4-FFF2-40B4-BE49-F238E27FC236}">
                <a16:creationId xmlns:a16="http://schemas.microsoft.com/office/drawing/2014/main" id="{2EBAA2F2-0899-0A02-8865-1E1EFFD54DD5}"/>
              </a:ext>
            </a:extLst>
          </p:cNvPr>
          <p:cNvSpPr>
            <a:spLocks noGrp="1"/>
          </p:cNvSpPr>
          <p:nvPr>
            <p:ph idx="1"/>
          </p:nvPr>
        </p:nvSpPr>
        <p:spPr/>
        <p:txBody>
          <a:bodyPr/>
          <a:lstStyle/>
          <a:p>
            <a:r>
              <a:rPr lang="en-US" dirty="0"/>
              <a:t>Labor Market Weakening-Demand &amp; Supply</a:t>
            </a:r>
          </a:p>
          <a:p>
            <a:r>
              <a:rPr lang="en-US" dirty="0"/>
              <a:t>Inflation  Still above Target</a:t>
            </a:r>
          </a:p>
          <a:p>
            <a:r>
              <a:rPr lang="en-US" dirty="0"/>
              <a:t>Shutdown-Temporary-How long to catch up?</a:t>
            </a:r>
          </a:p>
          <a:p>
            <a:r>
              <a:rPr lang="en-US" dirty="0"/>
              <a:t>Policy?  Trade-Monetary-Fiscal- Energy Policy</a:t>
            </a:r>
          </a:p>
          <a:p>
            <a:r>
              <a:rPr lang="en-US" dirty="0"/>
              <a:t>AI Investment Boom-Data Centers-Power Supplies</a:t>
            </a:r>
          </a:p>
        </p:txBody>
      </p:sp>
    </p:spTree>
    <p:extLst>
      <p:ext uri="{BB962C8B-B14F-4D97-AF65-F5344CB8AC3E}">
        <p14:creationId xmlns:p14="http://schemas.microsoft.com/office/powerpoint/2010/main" val="15937188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78051-F479-BF5D-5A61-FC9ACB9553CF}"/>
              </a:ext>
            </a:extLst>
          </p:cNvPr>
          <p:cNvSpPr>
            <a:spLocks noGrp="1"/>
          </p:cNvSpPr>
          <p:nvPr>
            <p:ph type="title"/>
          </p:nvPr>
        </p:nvSpPr>
        <p:spPr/>
        <p:txBody>
          <a:bodyPr/>
          <a:lstStyle/>
          <a:p>
            <a:pPr algn="ctr"/>
            <a:r>
              <a:rPr lang="en-US" dirty="0">
                <a:solidFill>
                  <a:schemeClr val="tx1"/>
                </a:solidFill>
              </a:rPr>
              <a:t>A Possible Scenario</a:t>
            </a:r>
          </a:p>
        </p:txBody>
      </p:sp>
      <p:sp>
        <p:nvSpPr>
          <p:cNvPr id="3" name="Content Placeholder 2">
            <a:extLst>
              <a:ext uri="{FF2B5EF4-FFF2-40B4-BE49-F238E27FC236}">
                <a16:creationId xmlns:a16="http://schemas.microsoft.com/office/drawing/2014/main" id="{AC4941F5-4F99-F279-7B81-8F95B9ACA806}"/>
              </a:ext>
            </a:extLst>
          </p:cNvPr>
          <p:cNvSpPr>
            <a:spLocks noGrp="1"/>
          </p:cNvSpPr>
          <p:nvPr>
            <p:ph idx="1"/>
          </p:nvPr>
        </p:nvSpPr>
        <p:spPr/>
        <p:txBody>
          <a:bodyPr/>
          <a:lstStyle/>
          <a:p>
            <a:r>
              <a:rPr lang="en-US" dirty="0"/>
              <a:t>2.8% GDP Growth in 2024 1 to 2% in 2025-SImilar in 2026</a:t>
            </a:r>
          </a:p>
          <a:p>
            <a:r>
              <a:rPr lang="en-US" dirty="0"/>
              <a:t>CPI 2.9% in 2024  2.6-3.4% in 2025 and 2026-wide range NABE October</a:t>
            </a:r>
          </a:p>
          <a:p>
            <a:r>
              <a:rPr lang="en-US" dirty="0"/>
              <a:t>Fed Says Two more Cuts in 2025 Data Dependent- Response to Weakness in Labor Market with Inflation Above Target?</a:t>
            </a:r>
          </a:p>
          <a:p>
            <a:r>
              <a:rPr lang="en-US" dirty="0"/>
              <a:t>Idaho Employment 2-2.5% in 2025 and 1.3- 2.5% in 2026 </a:t>
            </a:r>
          </a:p>
          <a:p>
            <a:r>
              <a:rPr lang="en-US" dirty="0"/>
              <a:t>Washington .5 -1.2% in 2025 and .4 to 1.8% in 2026</a:t>
            </a:r>
          </a:p>
          <a:p>
            <a:r>
              <a:rPr lang="en-US" dirty="0"/>
              <a:t>Risks Have Grown on Downside-Confidence in Outlook Diminished</a:t>
            </a:r>
          </a:p>
          <a:p>
            <a:r>
              <a:rPr lang="en-US" dirty="0"/>
              <a:t>Decimal Points?</a:t>
            </a:r>
          </a:p>
          <a:p>
            <a:endParaRPr lang="en-US" dirty="0"/>
          </a:p>
          <a:p>
            <a:pPr marL="0" indent="0">
              <a:buNone/>
            </a:pPr>
            <a:endParaRPr lang="en-US" dirty="0"/>
          </a:p>
        </p:txBody>
      </p:sp>
    </p:spTree>
    <p:extLst>
      <p:ext uri="{BB962C8B-B14F-4D97-AF65-F5344CB8AC3E}">
        <p14:creationId xmlns:p14="http://schemas.microsoft.com/office/powerpoint/2010/main" val="14782135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9D2C8-11D5-00FB-2B07-457E4E2B349C}"/>
              </a:ext>
            </a:extLst>
          </p:cNvPr>
          <p:cNvSpPr>
            <a:spLocks noGrp="1"/>
          </p:cNvSpPr>
          <p:nvPr>
            <p:ph type="title"/>
          </p:nvPr>
        </p:nvSpPr>
        <p:spPr/>
        <p:txBody>
          <a:bodyPr/>
          <a:lstStyle/>
          <a:p>
            <a:pPr algn="ctr"/>
            <a:r>
              <a:rPr lang="en-US" dirty="0">
                <a:solidFill>
                  <a:schemeClr val="tx1"/>
                </a:solidFill>
              </a:rPr>
              <a:t>A New Environment</a:t>
            </a:r>
            <a:br>
              <a:rPr lang="en-US" dirty="0">
                <a:solidFill>
                  <a:schemeClr val="tx1"/>
                </a:solidFill>
              </a:rPr>
            </a:br>
            <a:r>
              <a:rPr lang="en-US" dirty="0">
                <a:solidFill>
                  <a:schemeClr val="tx1"/>
                </a:solidFill>
              </a:rPr>
              <a:t>Known Unknowns (Rumsfeld)</a:t>
            </a:r>
          </a:p>
        </p:txBody>
      </p:sp>
      <p:sp>
        <p:nvSpPr>
          <p:cNvPr id="3" name="Content Placeholder 2">
            <a:extLst>
              <a:ext uri="{FF2B5EF4-FFF2-40B4-BE49-F238E27FC236}">
                <a16:creationId xmlns:a16="http://schemas.microsoft.com/office/drawing/2014/main" id="{7E12EEBB-08EB-B0E9-CB36-5D8479DF2C3C}"/>
              </a:ext>
            </a:extLst>
          </p:cNvPr>
          <p:cNvSpPr>
            <a:spLocks noGrp="1"/>
          </p:cNvSpPr>
          <p:nvPr>
            <p:ph idx="1"/>
          </p:nvPr>
        </p:nvSpPr>
        <p:spPr/>
        <p:txBody>
          <a:bodyPr>
            <a:normAutofit/>
          </a:bodyPr>
          <a:lstStyle/>
          <a:p>
            <a:pPr marL="0" indent="0">
              <a:buNone/>
            </a:pPr>
            <a:r>
              <a:rPr lang="en-US" sz="1800" dirty="0"/>
              <a:t> </a:t>
            </a:r>
          </a:p>
          <a:p>
            <a:r>
              <a:rPr lang="en-US" dirty="0"/>
              <a:t>This is an experience that none of us have seen before in terms of magnitude. One thinks about June,1930 Smoot Hawley Tariff in US helped spark large decline in trade. Daily Change</a:t>
            </a:r>
          </a:p>
          <a:p>
            <a:r>
              <a:rPr lang="en-US" dirty="0"/>
              <a:t>Response from Rest of World-Retaliate –Deal</a:t>
            </a:r>
          </a:p>
          <a:p>
            <a:r>
              <a:rPr lang="en-US" dirty="0"/>
              <a:t>Changed the Signals to Billions of People-How will they and their institutions respond?</a:t>
            </a:r>
          </a:p>
          <a:p>
            <a:r>
              <a:rPr lang="en-US" dirty="0"/>
              <a:t>Price Pressures after an Inflation Episode</a:t>
            </a:r>
          </a:p>
          <a:p>
            <a:r>
              <a:rPr lang="en-US" dirty="0"/>
              <a:t>Deficit/Debt Burden Implications</a:t>
            </a:r>
          </a:p>
          <a:p>
            <a:r>
              <a:rPr lang="en-US" dirty="0"/>
              <a:t>Aging Population –Oldest Baby Boomers about to Turn 80-Youngest about to turn 62</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010774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00BCA-4301-9945-3C76-697D510DE0CA}"/>
              </a:ext>
            </a:extLst>
          </p:cNvPr>
          <p:cNvSpPr>
            <a:spLocks noGrp="1"/>
          </p:cNvSpPr>
          <p:nvPr>
            <p:ph type="title"/>
          </p:nvPr>
        </p:nvSpPr>
        <p:spPr/>
        <p:txBody>
          <a:bodyPr/>
          <a:lstStyle/>
          <a:p>
            <a:pPr algn="ctr"/>
            <a:r>
              <a:rPr lang="en-US" dirty="0">
                <a:solidFill>
                  <a:schemeClr val="tx1"/>
                </a:solidFill>
              </a:rPr>
              <a:t>Animal Spirits</a:t>
            </a:r>
            <a:br>
              <a:rPr lang="en-US" dirty="0">
                <a:solidFill>
                  <a:schemeClr val="tx1"/>
                </a:solidFill>
              </a:rPr>
            </a:br>
            <a:r>
              <a:rPr lang="en-US" dirty="0">
                <a:solidFill>
                  <a:schemeClr val="tx1"/>
                </a:solidFill>
              </a:rPr>
              <a:t>in 2025</a:t>
            </a:r>
          </a:p>
        </p:txBody>
      </p:sp>
      <p:sp>
        <p:nvSpPr>
          <p:cNvPr id="3" name="Content Placeholder 2">
            <a:extLst>
              <a:ext uri="{FF2B5EF4-FFF2-40B4-BE49-F238E27FC236}">
                <a16:creationId xmlns:a16="http://schemas.microsoft.com/office/drawing/2014/main" id="{E88B67E2-2347-6211-8BEC-2209AF845655}"/>
              </a:ext>
            </a:extLst>
          </p:cNvPr>
          <p:cNvSpPr>
            <a:spLocks noGrp="1"/>
          </p:cNvSpPr>
          <p:nvPr>
            <p:ph idx="1"/>
          </p:nvPr>
        </p:nvSpPr>
        <p:spPr/>
        <p:txBody>
          <a:bodyPr/>
          <a:lstStyle/>
          <a:p>
            <a:r>
              <a:rPr lang="en-US" dirty="0"/>
              <a:t>“Most, probably, of our decisions to do something positive, the full consequences of which will be drawn out over many days to come, can only be taken as a result of animal spirits-of a spontaneous urge to action rather than inaction , and not as the outcome of a weighted average of quantitative benefits multiplied by quantitative probabilities.” JMK 1930</a:t>
            </a:r>
          </a:p>
          <a:p>
            <a:r>
              <a:rPr lang="en-US" dirty="0"/>
              <a:t>Tariff Changes, Rules and Regulations No Stability</a:t>
            </a:r>
          </a:p>
          <a:p>
            <a:r>
              <a:rPr lang="en-US" dirty="0"/>
              <a:t>Project Funding Gone</a:t>
            </a:r>
          </a:p>
          <a:p>
            <a:r>
              <a:rPr lang="en-US" dirty="0"/>
              <a:t>Stay Put-Delay</a:t>
            </a:r>
          </a:p>
        </p:txBody>
      </p:sp>
    </p:spTree>
    <p:extLst>
      <p:ext uri="{BB962C8B-B14F-4D97-AF65-F5344CB8AC3E}">
        <p14:creationId xmlns:p14="http://schemas.microsoft.com/office/powerpoint/2010/main" val="36079349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DF60F-488A-9156-773B-BD127D3DA55E}"/>
              </a:ext>
            </a:extLst>
          </p:cNvPr>
          <p:cNvSpPr>
            <a:spLocks noGrp="1"/>
          </p:cNvSpPr>
          <p:nvPr>
            <p:ph type="title"/>
          </p:nvPr>
        </p:nvSpPr>
        <p:spPr/>
        <p:txBody>
          <a:bodyPr/>
          <a:lstStyle/>
          <a:p>
            <a:pPr algn="ctr"/>
            <a:r>
              <a:rPr lang="en-US" dirty="0">
                <a:solidFill>
                  <a:schemeClr val="tx1"/>
                </a:solidFill>
              </a:rPr>
              <a:t>THANK YOU</a:t>
            </a:r>
          </a:p>
        </p:txBody>
      </p:sp>
      <p:sp>
        <p:nvSpPr>
          <p:cNvPr id="3" name="Content Placeholder 2">
            <a:extLst>
              <a:ext uri="{FF2B5EF4-FFF2-40B4-BE49-F238E27FC236}">
                <a16:creationId xmlns:a16="http://schemas.microsoft.com/office/drawing/2014/main" id="{50A55A40-E969-E0CC-9A01-8FF6D74FAA1E}"/>
              </a:ext>
            </a:extLst>
          </p:cNvPr>
          <p:cNvSpPr>
            <a:spLocks noGrp="1"/>
          </p:cNvSpPr>
          <p:nvPr>
            <p:ph idx="1"/>
          </p:nvPr>
        </p:nvSpPr>
        <p:spPr/>
        <p:txBody>
          <a:bodyPr/>
          <a:lstStyle/>
          <a:p>
            <a:r>
              <a:rPr lang="en-US" dirty="0"/>
              <a:t>Lessons-Considerations</a:t>
            </a:r>
          </a:p>
          <a:p>
            <a:pPr lvl="1"/>
            <a:r>
              <a:rPr lang="en-US" dirty="0"/>
              <a:t>Time to See impacts</a:t>
            </a:r>
          </a:p>
          <a:p>
            <a:pPr lvl="1"/>
            <a:r>
              <a:rPr lang="en-US" dirty="0"/>
              <a:t>How do things work?</a:t>
            </a:r>
          </a:p>
          <a:p>
            <a:pPr lvl="1"/>
            <a:r>
              <a:rPr lang="en-US" dirty="0"/>
              <a:t>Interdependence-Global</a:t>
            </a:r>
          </a:p>
          <a:p>
            <a:pPr lvl="1"/>
            <a:r>
              <a:rPr lang="en-US" dirty="0"/>
              <a:t>Baby and Bathwater Risk “Poorer, Smaller and Less Innovative”-Economist 10/9/25</a:t>
            </a:r>
          </a:p>
          <a:p>
            <a:pPr lvl="1"/>
            <a:endParaRPr lang="en-US" dirty="0"/>
          </a:p>
          <a:p>
            <a:pPr lvl="1"/>
            <a:r>
              <a:rPr lang="en-US" dirty="0"/>
              <a:t>The Excitement Continues</a:t>
            </a:r>
          </a:p>
        </p:txBody>
      </p:sp>
    </p:spTree>
    <p:extLst>
      <p:ext uri="{BB962C8B-B14F-4D97-AF65-F5344CB8AC3E}">
        <p14:creationId xmlns:p14="http://schemas.microsoft.com/office/powerpoint/2010/main" val="575288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5FAB0-2B9E-A33A-6C75-25C9504D47B1}"/>
              </a:ext>
            </a:extLst>
          </p:cNvPr>
          <p:cNvSpPr>
            <a:spLocks noGrp="1"/>
          </p:cNvSpPr>
          <p:nvPr>
            <p:ph type="title"/>
          </p:nvPr>
        </p:nvSpPr>
        <p:spPr/>
        <p:txBody>
          <a:bodyPr/>
          <a:lstStyle/>
          <a:p>
            <a:pPr algn="ctr"/>
            <a:r>
              <a:rPr lang="en-US" dirty="0">
                <a:solidFill>
                  <a:schemeClr val="tx1"/>
                </a:solidFill>
              </a:rPr>
              <a:t>From The Dustbin of History</a:t>
            </a:r>
          </a:p>
        </p:txBody>
      </p:sp>
      <p:sp>
        <p:nvSpPr>
          <p:cNvPr id="3" name="Content Placeholder 2">
            <a:extLst>
              <a:ext uri="{FF2B5EF4-FFF2-40B4-BE49-F238E27FC236}">
                <a16:creationId xmlns:a16="http://schemas.microsoft.com/office/drawing/2014/main" id="{7A7F0D04-E8D8-9777-ECEA-F917A23AA5B0}"/>
              </a:ext>
            </a:extLst>
          </p:cNvPr>
          <p:cNvSpPr>
            <a:spLocks noGrp="1"/>
          </p:cNvSpPr>
          <p:nvPr>
            <p:ph idx="1"/>
          </p:nvPr>
        </p:nvSpPr>
        <p:spPr/>
        <p:txBody>
          <a:bodyPr/>
          <a:lstStyle/>
          <a:p>
            <a:r>
              <a:rPr lang="en-US" dirty="0"/>
              <a:t>Socialism-government ownership and direction of firms-Intel, Golden share of US Steel, Mayoral Candidate in NYC</a:t>
            </a:r>
          </a:p>
          <a:p>
            <a:r>
              <a:rPr lang="en-US" dirty="0"/>
              <a:t>Trade Wars-Ghosts of Smoot Hawley from the 1930s</a:t>
            </a:r>
          </a:p>
          <a:p>
            <a:r>
              <a:rPr lang="en-US" dirty="0"/>
              <a:t>Independent Monetary Authority Under Attack Reminiscent of Johnson and Nixon</a:t>
            </a:r>
          </a:p>
        </p:txBody>
      </p:sp>
    </p:spTree>
    <p:extLst>
      <p:ext uri="{BB962C8B-B14F-4D97-AF65-F5344CB8AC3E}">
        <p14:creationId xmlns:p14="http://schemas.microsoft.com/office/powerpoint/2010/main" val="4083176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4A8B4-C2BD-1FBB-E6B4-37967688BB2E}"/>
              </a:ext>
            </a:extLst>
          </p:cNvPr>
          <p:cNvSpPr>
            <a:spLocks noGrp="1"/>
          </p:cNvSpPr>
          <p:nvPr>
            <p:ph type="title"/>
          </p:nvPr>
        </p:nvSpPr>
        <p:spPr>
          <a:xfrm>
            <a:off x="677863" y="609600"/>
            <a:ext cx="8596668" cy="1320800"/>
          </a:xfrm>
        </p:spPr>
        <p:txBody>
          <a:bodyPr/>
          <a:lstStyle/>
          <a:p>
            <a:pPr algn="ctr"/>
            <a:r>
              <a:rPr lang="en-US" dirty="0">
                <a:solidFill>
                  <a:schemeClr val="tx1"/>
                </a:solidFill>
              </a:rPr>
              <a:t>Policy Uncertainty</a:t>
            </a:r>
            <a:br>
              <a:rPr lang="en-US" dirty="0">
                <a:solidFill>
                  <a:schemeClr val="tx1"/>
                </a:solidFill>
              </a:rPr>
            </a:br>
            <a:r>
              <a:rPr lang="en-US" dirty="0">
                <a:solidFill>
                  <a:schemeClr val="tx1"/>
                </a:solidFill>
              </a:rPr>
              <a:t>Baker, Bloom and Davis</a:t>
            </a:r>
          </a:p>
        </p:txBody>
      </p:sp>
      <p:pic>
        <p:nvPicPr>
          <p:cNvPr id="5" name="Content Placeholder 4" descr="A graph with blue lines&#10;&#10;AI-generated content may be incorrect.">
            <a:extLst>
              <a:ext uri="{FF2B5EF4-FFF2-40B4-BE49-F238E27FC236}">
                <a16:creationId xmlns:a16="http://schemas.microsoft.com/office/drawing/2014/main" id="{4AB33BFD-05F3-B00C-0B61-796BDF34510A}"/>
              </a:ext>
            </a:extLst>
          </p:cNvPr>
          <p:cNvPicPr>
            <a:picLocks noGrp="1" noChangeAspect="1"/>
          </p:cNvPicPr>
          <p:nvPr>
            <p:ph idx="1"/>
          </p:nvPr>
        </p:nvPicPr>
        <p:blipFill>
          <a:blip r:embed="rId2"/>
          <a:stretch>
            <a:fillRect/>
          </a:stretch>
        </p:blipFill>
        <p:spPr>
          <a:xfrm>
            <a:off x="677863" y="2331030"/>
            <a:ext cx="8596312" cy="3540553"/>
          </a:xfrm>
        </p:spPr>
      </p:pic>
      <p:cxnSp>
        <p:nvCxnSpPr>
          <p:cNvPr id="4" name="Straight Arrow Connector 3">
            <a:extLst>
              <a:ext uri="{FF2B5EF4-FFF2-40B4-BE49-F238E27FC236}">
                <a16:creationId xmlns:a16="http://schemas.microsoft.com/office/drawing/2014/main" id="{B2500B43-7EFC-9DB7-BD83-49F379AAB28D}"/>
              </a:ext>
            </a:extLst>
          </p:cNvPr>
          <p:cNvCxnSpPr>
            <a:cxnSpLocks/>
          </p:cNvCxnSpPr>
          <p:nvPr/>
        </p:nvCxnSpPr>
        <p:spPr>
          <a:xfrm>
            <a:off x="8386011" y="1930400"/>
            <a:ext cx="348915" cy="1498600"/>
          </a:xfrm>
          <a:prstGeom prst="straightConnector1">
            <a:avLst/>
          </a:prstGeom>
          <a:ln w="19050" cap="flat" cmpd="sng" algn="ctr">
            <a:solidFill>
              <a:schemeClr val="accent5"/>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170563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BA290-B8FD-9535-EFF9-9E8279FC9C91}"/>
              </a:ext>
            </a:extLst>
          </p:cNvPr>
          <p:cNvSpPr>
            <a:spLocks noGrp="1"/>
          </p:cNvSpPr>
          <p:nvPr>
            <p:ph type="title"/>
          </p:nvPr>
        </p:nvSpPr>
        <p:spPr/>
        <p:txBody>
          <a:bodyPr/>
          <a:lstStyle/>
          <a:p>
            <a:pPr algn="ctr"/>
            <a:r>
              <a:rPr lang="en-US" dirty="0">
                <a:solidFill>
                  <a:schemeClr val="tx1"/>
                </a:solidFill>
              </a:rPr>
              <a:t>GDP</a:t>
            </a:r>
          </a:p>
        </p:txBody>
      </p:sp>
      <p:graphicFrame>
        <p:nvGraphicFramePr>
          <p:cNvPr id="7" name="Content Placeholder 6">
            <a:extLst>
              <a:ext uri="{FF2B5EF4-FFF2-40B4-BE49-F238E27FC236}">
                <a16:creationId xmlns:a16="http://schemas.microsoft.com/office/drawing/2014/main" id="{D53315B6-44BB-AA0C-66A8-B65E248A9D97}"/>
              </a:ext>
            </a:extLst>
          </p:cNvPr>
          <p:cNvGraphicFramePr>
            <a:graphicFrameLocks noGrp="1"/>
          </p:cNvGraphicFramePr>
          <p:nvPr>
            <p:ph sz="half" idx="1"/>
            <p:extLst>
              <p:ext uri="{D42A27DB-BD31-4B8C-83A1-F6EECF244321}">
                <p14:modId xmlns:p14="http://schemas.microsoft.com/office/powerpoint/2010/main" val="780033256"/>
              </p:ext>
            </p:extLst>
          </p:nvPr>
        </p:nvGraphicFramePr>
        <p:xfrm>
          <a:off x="677863" y="2160588"/>
          <a:ext cx="4183062" cy="3881437"/>
        </p:xfrm>
        <a:graphic>
          <a:graphicData uri="http://schemas.openxmlformats.org/drawingml/2006/chart">
            <c:chart xmlns:c="http://schemas.openxmlformats.org/drawingml/2006/chart" xmlns:r="http://schemas.openxmlformats.org/officeDocument/2006/relationships" r:id="rId2"/>
          </a:graphicData>
        </a:graphic>
      </p:graphicFrame>
      <p:sp>
        <p:nvSpPr>
          <p:cNvPr id="4" name="Content Placeholder 3">
            <a:extLst>
              <a:ext uri="{FF2B5EF4-FFF2-40B4-BE49-F238E27FC236}">
                <a16:creationId xmlns:a16="http://schemas.microsoft.com/office/drawing/2014/main" id="{E43A8E4E-D5F7-0545-98C6-25CA477F1B0C}"/>
              </a:ext>
            </a:extLst>
          </p:cNvPr>
          <p:cNvSpPr>
            <a:spLocks noGrp="1"/>
          </p:cNvSpPr>
          <p:nvPr>
            <p:ph sz="half" idx="2"/>
          </p:nvPr>
        </p:nvSpPr>
        <p:spPr/>
        <p:txBody>
          <a:bodyPr/>
          <a:lstStyle/>
          <a:p>
            <a:r>
              <a:rPr lang="en-US" dirty="0"/>
              <a:t>In Q2 Huge Swing in Imports-Subtracted 4.7 % Pts in Q1 added 5.03% Pts in Q2-Beat Tariffs</a:t>
            </a:r>
          </a:p>
          <a:p>
            <a:r>
              <a:rPr lang="en-US" dirty="0"/>
              <a:t>Consumption 1.68% Pts in Q2</a:t>
            </a:r>
          </a:p>
          <a:p>
            <a:r>
              <a:rPr lang="en-US" dirty="0"/>
              <a:t>Housing Weak-Residential -.2% Pts. Q2 down 4 of last 5 quarters</a:t>
            </a:r>
          </a:p>
        </p:txBody>
      </p:sp>
    </p:spTree>
    <p:extLst>
      <p:ext uri="{BB962C8B-B14F-4D97-AF65-F5344CB8AC3E}">
        <p14:creationId xmlns:p14="http://schemas.microsoft.com/office/powerpoint/2010/main" val="548492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A7D7D-EE50-7D93-6D3B-A101F9896FE2}"/>
              </a:ext>
            </a:extLst>
          </p:cNvPr>
          <p:cNvSpPr>
            <a:spLocks noGrp="1"/>
          </p:cNvSpPr>
          <p:nvPr>
            <p:ph type="title"/>
          </p:nvPr>
        </p:nvSpPr>
        <p:spPr/>
        <p:txBody>
          <a:bodyPr>
            <a:normAutofit fontScale="90000"/>
          </a:bodyPr>
          <a:lstStyle/>
          <a:p>
            <a:pPr algn="ctr"/>
            <a:r>
              <a:rPr lang="en-US" dirty="0">
                <a:solidFill>
                  <a:schemeClr val="tx1"/>
                </a:solidFill>
              </a:rPr>
              <a:t>Employment and Unemployment Rate Now 4.3%  </a:t>
            </a:r>
            <a:r>
              <a:rPr lang="en-US" sz="2200" dirty="0">
                <a:solidFill>
                  <a:schemeClr val="tx1"/>
                </a:solidFill>
              </a:rPr>
              <a:t>(62 Months Up and 2 Down Since May 2020)</a:t>
            </a:r>
            <a:br>
              <a:rPr lang="en-US" sz="2200" dirty="0">
                <a:solidFill>
                  <a:schemeClr val="tx1"/>
                </a:solidFill>
              </a:rPr>
            </a:br>
            <a:endParaRPr lang="en-US" sz="2200" dirty="0">
              <a:solidFill>
                <a:schemeClr val="tx1"/>
              </a:solidFill>
            </a:endParaRPr>
          </a:p>
        </p:txBody>
      </p:sp>
      <p:graphicFrame>
        <p:nvGraphicFramePr>
          <p:cNvPr id="7" name="Content Placeholder 6">
            <a:extLst>
              <a:ext uri="{FF2B5EF4-FFF2-40B4-BE49-F238E27FC236}">
                <a16:creationId xmlns:a16="http://schemas.microsoft.com/office/drawing/2014/main" id="{0049734D-A6C3-631E-AB27-6A3A360E8107}"/>
              </a:ext>
            </a:extLst>
          </p:cNvPr>
          <p:cNvGraphicFramePr>
            <a:graphicFrameLocks noGrp="1"/>
          </p:cNvGraphicFramePr>
          <p:nvPr>
            <p:ph sz="half" idx="1"/>
            <p:extLst>
              <p:ext uri="{D42A27DB-BD31-4B8C-83A1-F6EECF244321}">
                <p14:modId xmlns:p14="http://schemas.microsoft.com/office/powerpoint/2010/main" val="1304467475"/>
              </p:ext>
            </p:extLst>
          </p:nvPr>
        </p:nvGraphicFramePr>
        <p:xfrm>
          <a:off x="677863" y="2160588"/>
          <a:ext cx="4183062" cy="3881437"/>
        </p:xfrm>
        <a:graphic>
          <a:graphicData uri="http://schemas.openxmlformats.org/drawingml/2006/chart">
            <c:chart xmlns:c="http://schemas.openxmlformats.org/drawingml/2006/chart" xmlns:r="http://schemas.openxmlformats.org/officeDocument/2006/relationships" r:id="rId2"/>
          </a:graphicData>
        </a:graphic>
      </p:graphicFrame>
      <p:pic>
        <p:nvPicPr>
          <p:cNvPr id="9" name="Content Placeholder 8" descr="A graph showing a line&#10;&#10;AI-generated content may be incorrect.">
            <a:extLst>
              <a:ext uri="{FF2B5EF4-FFF2-40B4-BE49-F238E27FC236}">
                <a16:creationId xmlns:a16="http://schemas.microsoft.com/office/drawing/2014/main" id="{AB2DD0B4-4990-C944-94B6-8308740C8E06}"/>
              </a:ext>
            </a:extLst>
          </p:cNvPr>
          <p:cNvPicPr>
            <a:picLocks noGrp="1" noChangeAspect="1"/>
          </p:cNvPicPr>
          <p:nvPr>
            <p:ph sz="half" idx="2"/>
          </p:nvPr>
        </p:nvPicPr>
        <p:blipFill>
          <a:blip r:embed="rId3"/>
          <a:stretch>
            <a:fillRect/>
          </a:stretch>
        </p:blipFill>
        <p:spPr>
          <a:xfrm>
            <a:off x="5089525" y="2330245"/>
            <a:ext cx="4184650" cy="3274142"/>
          </a:xfrm>
        </p:spPr>
      </p:pic>
    </p:spTree>
    <p:extLst>
      <p:ext uri="{BB962C8B-B14F-4D97-AF65-F5344CB8AC3E}">
        <p14:creationId xmlns:p14="http://schemas.microsoft.com/office/powerpoint/2010/main" val="532083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5E7BC-878C-4E7C-7DD8-F16078C1ECA4}"/>
              </a:ext>
            </a:extLst>
          </p:cNvPr>
          <p:cNvSpPr>
            <a:spLocks noGrp="1"/>
          </p:cNvSpPr>
          <p:nvPr>
            <p:ph type="title"/>
          </p:nvPr>
        </p:nvSpPr>
        <p:spPr/>
        <p:txBody>
          <a:bodyPr/>
          <a:lstStyle/>
          <a:p>
            <a:pPr algn="ctr"/>
            <a:r>
              <a:rPr lang="en-US" dirty="0">
                <a:solidFill>
                  <a:schemeClr val="tx1"/>
                </a:solidFill>
              </a:rPr>
              <a:t>Miscellaneous Labor Market</a:t>
            </a:r>
          </a:p>
        </p:txBody>
      </p:sp>
      <p:sp>
        <p:nvSpPr>
          <p:cNvPr id="3" name="Text Placeholder 2">
            <a:extLst>
              <a:ext uri="{FF2B5EF4-FFF2-40B4-BE49-F238E27FC236}">
                <a16:creationId xmlns:a16="http://schemas.microsoft.com/office/drawing/2014/main" id="{B657184B-E7D1-49CF-EEE9-1C89C6DFA96C}"/>
              </a:ext>
            </a:extLst>
          </p:cNvPr>
          <p:cNvSpPr>
            <a:spLocks noGrp="1"/>
          </p:cNvSpPr>
          <p:nvPr>
            <p:ph type="body" idx="1"/>
          </p:nvPr>
        </p:nvSpPr>
        <p:spPr/>
        <p:txBody>
          <a:bodyPr/>
          <a:lstStyle/>
          <a:p>
            <a:pPr algn="ctr"/>
            <a:r>
              <a:rPr lang="en-US" dirty="0"/>
              <a:t> Job Openings</a:t>
            </a:r>
          </a:p>
        </p:txBody>
      </p:sp>
      <p:pic>
        <p:nvPicPr>
          <p:cNvPr id="10" name="Content Placeholder 9" descr="A graph with a line going up&#10;&#10;AI-generated content may be incorrect.">
            <a:extLst>
              <a:ext uri="{FF2B5EF4-FFF2-40B4-BE49-F238E27FC236}">
                <a16:creationId xmlns:a16="http://schemas.microsoft.com/office/drawing/2014/main" id="{D8B6C45C-F2FE-F4BC-EEF6-7C8456DFE98F}"/>
              </a:ext>
            </a:extLst>
          </p:cNvPr>
          <p:cNvPicPr>
            <a:picLocks noGrp="1" noChangeAspect="1"/>
          </p:cNvPicPr>
          <p:nvPr>
            <p:ph sz="half" idx="2"/>
          </p:nvPr>
        </p:nvPicPr>
        <p:blipFill>
          <a:blip r:embed="rId2"/>
          <a:stretch>
            <a:fillRect/>
          </a:stretch>
        </p:blipFill>
        <p:spPr>
          <a:xfrm>
            <a:off x="676275" y="2967828"/>
            <a:ext cx="4184650" cy="2786586"/>
          </a:xfrm>
        </p:spPr>
      </p:pic>
      <p:sp>
        <p:nvSpPr>
          <p:cNvPr id="5" name="Text Placeholder 4">
            <a:extLst>
              <a:ext uri="{FF2B5EF4-FFF2-40B4-BE49-F238E27FC236}">
                <a16:creationId xmlns:a16="http://schemas.microsoft.com/office/drawing/2014/main" id="{CB0D08E2-1B7F-8336-08BE-C2C4CCCCE6B5}"/>
              </a:ext>
            </a:extLst>
          </p:cNvPr>
          <p:cNvSpPr>
            <a:spLocks noGrp="1"/>
          </p:cNvSpPr>
          <p:nvPr>
            <p:ph type="body" sz="quarter" idx="3"/>
          </p:nvPr>
        </p:nvSpPr>
        <p:spPr/>
        <p:txBody>
          <a:bodyPr/>
          <a:lstStyle/>
          <a:p>
            <a:endParaRPr lang="en-US" dirty="0"/>
          </a:p>
        </p:txBody>
      </p:sp>
      <p:sp>
        <p:nvSpPr>
          <p:cNvPr id="6" name="Content Placeholder 5">
            <a:extLst>
              <a:ext uri="{FF2B5EF4-FFF2-40B4-BE49-F238E27FC236}">
                <a16:creationId xmlns:a16="http://schemas.microsoft.com/office/drawing/2014/main" id="{CF15FAF2-3DCD-C212-1239-9B2D217D8325}"/>
              </a:ext>
            </a:extLst>
          </p:cNvPr>
          <p:cNvSpPr>
            <a:spLocks noGrp="1"/>
          </p:cNvSpPr>
          <p:nvPr>
            <p:ph sz="quarter" idx="4"/>
          </p:nvPr>
        </p:nvSpPr>
        <p:spPr/>
        <p:txBody>
          <a:bodyPr>
            <a:normAutofit lnSpcReduction="10000"/>
          </a:bodyPr>
          <a:lstStyle/>
          <a:p>
            <a:r>
              <a:rPr lang="en-US" dirty="0"/>
              <a:t>30 States 4% or Less August Un. Rates SD Lowest 1.9% CA Highest at 5.5%</a:t>
            </a:r>
          </a:p>
          <a:p>
            <a:r>
              <a:rPr lang="en-US" dirty="0"/>
              <a:t>BLS Director Fired, Nominee Withdrawn</a:t>
            </a:r>
          </a:p>
          <a:p>
            <a:r>
              <a:rPr lang="en-US" dirty="0"/>
              <a:t>JOLTS Openings Per Unemployed .98 had been over 2 back in 2022</a:t>
            </a:r>
          </a:p>
          <a:p>
            <a:r>
              <a:rPr lang="en-US" dirty="0"/>
              <a:t>No Hire and No Fire</a:t>
            </a:r>
          </a:p>
          <a:p>
            <a:r>
              <a:rPr lang="en-US" dirty="0"/>
              <a:t>Immigration/Deportation Policies-Impacting Supply</a:t>
            </a:r>
          </a:p>
        </p:txBody>
      </p:sp>
    </p:spTree>
    <p:extLst>
      <p:ext uri="{BB962C8B-B14F-4D97-AF65-F5344CB8AC3E}">
        <p14:creationId xmlns:p14="http://schemas.microsoft.com/office/powerpoint/2010/main" val="2171288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35E5E-20D7-CE85-6896-A939E12E0842}"/>
              </a:ext>
            </a:extLst>
          </p:cNvPr>
          <p:cNvSpPr>
            <a:spLocks noGrp="1"/>
          </p:cNvSpPr>
          <p:nvPr>
            <p:ph type="title"/>
          </p:nvPr>
        </p:nvSpPr>
        <p:spPr>
          <a:xfrm>
            <a:off x="677507" y="669758"/>
            <a:ext cx="8596668" cy="1320800"/>
          </a:xfrm>
        </p:spPr>
        <p:txBody>
          <a:bodyPr/>
          <a:lstStyle/>
          <a:p>
            <a:pPr algn="ctr"/>
            <a:r>
              <a:rPr lang="en-US" dirty="0">
                <a:solidFill>
                  <a:schemeClr val="tx1"/>
                </a:solidFill>
              </a:rPr>
              <a:t>Year to </a:t>
            </a:r>
            <a:br>
              <a:rPr lang="en-US" dirty="0">
                <a:solidFill>
                  <a:schemeClr val="tx1"/>
                </a:solidFill>
              </a:rPr>
            </a:br>
            <a:r>
              <a:rPr lang="en-US" dirty="0">
                <a:solidFill>
                  <a:schemeClr val="tx1"/>
                </a:solidFill>
              </a:rPr>
              <a:t>August .8%</a:t>
            </a:r>
          </a:p>
        </p:txBody>
      </p:sp>
      <p:graphicFrame>
        <p:nvGraphicFramePr>
          <p:cNvPr id="6" name="Content Placeholder 5">
            <a:extLst>
              <a:ext uri="{FF2B5EF4-FFF2-40B4-BE49-F238E27FC236}">
                <a16:creationId xmlns:a16="http://schemas.microsoft.com/office/drawing/2014/main" id="{48EDC431-B166-EB0C-A761-D227EDC25C6A}"/>
              </a:ext>
            </a:extLst>
          </p:cNvPr>
          <p:cNvGraphicFramePr>
            <a:graphicFrameLocks noGrp="1"/>
          </p:cNvGraphicFramePr>
          <p:nvPr>
            <p:ph idx="1"/>
            <p:extLst>
              <p:ext uri="{D42A27DB-BD31-4B8C-83A1-F6EECF244321}">
                <p14:modId xmlns:p14="http://schemas.microsoft.com/office/powerpoint/2010/main" val="1752793004"/>
              </p:ext>
            </p:extLst>
          </p:nvPr>
        </p:nvGraphicFramePr>
        <p:xfrm>
          <a:off x="677863" y="2160588"/>
          <a:ext cx="8596312" cy="3881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41738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50A90-ABFD-B23D-B5AF-F47417DA816B}"/>
              </a:ext>
            </a:extLst>
          </p:cNvPr>
          <p:cNvSpPr>
            <a:spLocks noGrp="1"/>
          </p:cNvSpPr>
          <p:nvPr>
            <p:ph type="title"/>
          </p:nvPr>
        </p:nvSpPr>
        <p:spPr/>
        <p:txBody>
          <a:bodyPr>
            <a:normAutofit/>
          </a:bodyPr>
          <a:lstStyle/>
          <a:p>
            <a:pPr algn="ctr"/>
            <a:r>
              <a:rPr lang="en-US" sz="2000" dirty="0">
                <a:solidFill>
                  <a:schemeClr val="tx1"/>
                </a:solidFill>
              </a:rPr>
              <a:t> Inflation</a:t>
            </a:r>
            <a:br>
              <a:rPr lang="en-US" sz="2000" dirty="0">
                <a:solidFill>
                  <a:schemeClr val="tx1"/>
                </a:solidFill>
              </a:rPr>
            </a:br>
            <a:r>
              <a:rPr lang="en-US" sz="2000" dirty="0">
                <a:solidFill>
                  <a:schemeClr val="tx1"/>
                </a:solidFill>
              </a:rPr>
              <a:t>CPI August 2025 2.90% Core 3.1%   Annual Average 2024 2.9%</a:t>
            </a:r>
            <a:br>
              <a:rPr lang="en-US" sz="2000" dirty="0">
                <a:solidFill>
                  <a:schemeClr val="tx1"/>
                </a:solidFill>
              </a:rPr>
            </a:br>
            <a:r>
              <a:rPr lang="en-US" sz="2000" dirty="0">
                <a:solidFill>
                  <a:schemeClr val="tx1"/>
                </a:solidFill>
              </a:rPr>
              <a:t>PCE August 2.7%   Core 2.9%</a:t>
            </a:r>
            <a:br>
              <a:rPr lang="en-US" sz="2000" dirty="0">
                <a:solidFill>
                  <a:schemeClr val="tx1"/>
                </a:solidFill>
              </a:rPr>
            </a:br>
            <a:r>
              <a:rPr lang="en-US" sz="2000" dirty="0">
                <a:solidFill>
                  <a:schemeClr val="tx1"/>
                </a:solidFill>
              </a:rPr>
              <a:t>On going Increase in General Price Level</a:t>
            </a:r>
            <a:endParaRPr lang="en-US" sz="2000" dirty="0"/>
          </a:p>
        </p:txBody>
      </p:sp>
      <p:sp>
        <p:nvSpPr>
          <p:cNvPr id="3" name="Text Placeholder 2">
            <a:extLst>
              <a:ext uri="{FF2B5EF4-FFF2-40B4-BE49-F238E27FC236}">
                <a16:creationId xmlns:a16="http://schemas.microsoft.com/office/drawing/2014/main" id="{7F4372BC-2BF6-C418-9E2A-7A3AF05CAC69}"/>
              </a:ext>
            </a:extLst>
          </p:cNvPr>
          <p:cNvSpPr>
            <a:spLocks noGrp="1"/>
          </p:cNvSpPr>
          <p:nvPr>
            <p:ph type="body" idx="1"/>
          </p:nvPr>
        </p:nvSpPr>
        <p:spPr>
          <a:xfrm>
            <a:off x="675745" y="2160983"/>
            <a:ext cx="4185623" cy="425584"/>
          </a:xfrm>
        </p:spPr>
        <p:txBody>
          <a:bodyPr>
            <a:normAutofit fontScale="92500" lnSpcReduction="10000"/>
          </a:bodyPr>
          <a:lstStyle/>
          <a:p>
            <a:pPr algn="ctr"/>
            <a:r>
              <a:rPr lang="en-US" dirty="0"/>
              <a:t>Over the Month Change 2024-25</a:t>
            </a:r>
          </a:p>
        </p:txBody>
      </p:sp>
      <p:sp>
        <p:nvSpPr>
          <p:cNvPr id="5" name="Text Placeholder 4">
            <a:extLst>
              <a:ext uri="{FF2B5EF4-FFF2-40B4-BE49-F238E27FC236}">
                <a16:creationId xmlns:a16="http://schemas.microsoft.com/office/drawing/2014/main" id="{35CBDE90-357E-FF6A-1764-C145CF98B700}"/>
              </a:ext>
            </a:extLst>
          </p:cNvPr>
          <p:cNvSpPr>
            <a:spLocks noGrp="1"/>
          </p:cNvSpPr>
          <p:nvPr>
            <p:ph type="body" sz="quarter" idx="3"/>
          </p:nvPr>
        </p:nvSpPr>
        <p:spPr>
          <a:xfrm>
            <a:off x="5088378" y="2160983"/>
            <a:ext cx="4185623" cy="500923"/>
          </a:xfrm>
        </p:spPr>
        <p:txBody>
          <a:bodyPr>
            <a:normAutofit fontScale="92500" lnSpcReduction="10000"/>
          </a:bodyPr>
          <a:lstStyle/>
          <a:p>
            <a:pPr algn="ctr"/>
            <a:r>
              <a:rPr lang="en-US" dirty="0"/>
              <a:t>Annual Average CPI</a:t>
            </a:r>
          </a:p>
        </p:txBody>
      </p:sp>
      <p:graphicFrame>
        <p:nvGraphicFramePr>
          <p:cNvPr id="11" name="Content Placeholder 10">
            <a:extLst>
              <a:ext uri="{FF2B5EF4-FFF2-40B4-BE49-F238E27FC236}">
                <a16:creationId xmlns:a16="http://schemas.microsoft.com/office/drawing/2014/main" id="{9AAD7148-4E92-5145-D540-ECE2DE7524C5}"/>
              </a:ext>
            </a:extLst>
          </p:cNvPr>
          <p:cNvGraphicFramePr>
            <a:graphicFrameLocks noGrp="1"/>
          </p:cNvGraphicFramePr>
          <p:nvPr>
            <p:ph sz="quarter" idx="4"/>
          </p:nvPr>
        </p:nvGraphicFramePr>
        <p:xfrm>
          <a:off x="5929024" y="2736851"/>
          <a:ext cx="4348466" cy="3129378"/>
        </p:xfrm>
        <a:graphic>
          <a:graphicData uri="http://schemas.openxmlformats.org/drawingml/2006/chart">
            <c:chart xmlns:c="http://schemas.openxmlformats.org/drawingml/2006/chart" xmlns:r="http://schemas.openxmlformats.org/officeDocument/2006/relationships" r:id="rId2"/>
          </a:graphicData>
        </a:graphic>
      </p:graphicFrame>
      <p:cxnSp>
        <p:nvCxnSpPr>
          <p:cNvPr id="6" name="Straight Arrow Connector 5">
            <a:extLst>
              <a:ext uri="{FF2B5EF4-FFF2-40B4-BE49-F238E27FC236}">
                <a16:creationId xmlns:a16="http://schemas.microsoft.com/office/drawing/2014/main" id="{6C18ED0F-900B-4228-04F5-12E344C34144}"/>
              </a:ext>
            </a:extLst>
          </p:cNvPr>
          <p:cNvCxnSpPr>
            <a:cxnSpLocks/>
          </p:cNvCxnSpPr>
          <p:nvPr/>
        </p:nvCxnSpPr>
        <p:spPr>
          <a:xfrm flipH="1">
            <a:off x="6448926" y="4030578"/>
            <a:ext cx="1152586" cy="938464"/>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2" name="Straight Arrow Connector 11">
            <a:extLst>
              <a:ext uri="{FF2B5EF4-FFF2-40B4-BE49-F238E27FC236}">
                <a16:creationId xmlns:a16="http://schemas.microsoft.com/office/drawing/2014/main" id="{A3B7DCB7-6BC0-C365-5952-9905DBAA4FBD}"/>
              </a:ext>
            </a:extLst>
          </p:cNvPr>
          <p:cNvCxnSpPr/>
          <p:nvPr/>
        </p:nvCxnSpPr>
        <p:spPr>
          <a:xfrm>
            <a:off x="7646057" y="4054642"/>
            <a:ext cx="914400" cy="91440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graphicFrame>
        <p:nvGraphicFramePr>
          <p:cNvPr id="13" name="Content Placeholder 12">
            <a:extLst>
              <a:ext uri="{FF2B5EF4-FFF2-40B4-BE49-F238E27FC236}">
                <a16:creationId xmlns:a16="http://schemas.microsoft.com/office/drawing/2014/main" id="{3D92869E-C5F0-224B-CE78-F81EF06DF31E}"/>
              </a:ext>
            </a:extLst>
          </p:cNvPr>
          <p:cNvGraphicFramePr>
            <a:graphicFrameLocks noGrp="1"/>
          </p:cNvGraphicFramePr>
          <p:nvPr>
            <p:ph sz="half" idx="2"/>
            <p:extLst>
              <p:ext uri="{D42A27DB-BD31-4B8C-83A1-F6EECF244321}">
                <p14:modId xmlns:p14="http://schemas.microsoft.com/office/powerpoint/2010/main" val="3910528891"/>
              </p:ext>
            </p:extLst>
          </p:nvPr>
        </p:nvGraphicFramePr>
        <p:xfrm>
          <a:off x="676275" y="2736850"/>
          <a:ext cx="4184650" cy="33051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130235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1047</TotalTime>
  <Words>1420</Words>
  <Application>Microsoft Macintosh PowerPoint</Application>
  <PresentationFormat>Widescreen</PresentationFormat>
  <Paragraphs>195</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Trebuchet MS</vt:lpstr>
      <vt:lpstr>Wingdings 3</vt:lpstr>
      <vt:lpstr>Facet</vt:lpstr>
      <vt:lpstr>Disrupting, Relearning and Reshaping in an Aging Upturn</vt:lpstr>
      <vt:lpstr>October 2025 (Written as of 10/13/25!)</vt:lpstr>
      <vt:lpstr>From The Dustbin of History</vt:lpstr>
      <vt:lpstr>Policy Uncertainty Baker, Bloom and Davis</vt:lpstr>
      <vt:lpstr>GDP</vt:lpstr>
      <vt:lpstr>Employment and Unemployment Rate Now 4.3%  (62 Months Up and 2 Down Since May 2020) </vt:lpstr>
      <vt:lpstr>Miscellaneous Labor Market</vt:lpstr>
      <vt:lpstr>Year to  August .8%</vt:lpstr>
      <vt:lpstr> Inflation CPI August 2025 2.90% Core 3.1%   Annual Average 2024 2.9% PCE August 2.7%   Core 2.9% On going Increase in General Price Level</vt:lpstr>
      <vt:lpstr>Confluence</vt:lpstr>
      <vt:lpstr>Tariffs</vt:lpstr>
      <vt:lpstr>Endgame?</vt:lpstr>
      <vt:lpstr>The Fed Waiting While Under Attack</vt:lpstr>
      <vt:lpstr>10 Year and Funds Rate</vt:lpstr>
      <vt:lpstr>PowerPoint Presentation</vt:lpstr>
      <vt:lpstr>Role of Government Post Covid World</vt:lpstr>
      <vt:lpstr>Fiscal Policy 2025 BBB</vt:lpstr>
      <vt:lpstr> Deficits </vt:lpstr>
      <vt:lpstr>Building Permits and Mortgage Rates 2020 to 2025</vt:lpstr>
      <vt:lpstr>Housing Conundrum</vt:lpstr>
      <vt:lpstr>Housing Affordability (30% Affordable)</vt:lpstr>
      <vt:lpstr>Housing Considerations</vt:lpstr>
      <vt:lpstr>Uncertain Outlook</vt:lpstr>
      <vt:lpstr>A Possible Scenario</vt:lpstr>
      <vt:lpstr>A New Environment Known Unknowns (Rumsfeld)</vt:lpstr>
      <vt:lpstr>Animal Spirits in 2025</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 Mitchell</dc:creator>
  <cp:lastModifiedBy>info inwp.org</cp:lastModifiedBy>
  <cp:revision>13</cp:revision>
  <dcterms:created xsi:type="dcterms:W3CDTF">2025-10-07T20:17:52Z</dcterms:created>
  <dcterms:modified xsi:type="dcterms:W3CDTF">2025-10-13T22:35:56Z</dcterms:modified>
</cp:coreProperties>
</file>