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4" r:id="rId5"/>
    <p:sldMasterId id="2147483737" r:id="rId6"/>
  </p:sldMasterIdLst>
  <p:notesMasterIdLst>
    <p:notesMasterId r:id="rId18"/>
  </p:notesMasterIdLst>
  <p:handoutMasterIdLst>
    <p:handoutMasterId r:id="rId19"/>
  </p:handoutMasterIdLst>
  <p:sldIdLst>
    <p:sldId id="256" r:id="rId7"/>
    <p:sldId id="376" r:id="rId8"/>
    <p:sldId id="395" r:id="rId9"/>
    <p:sldId id="398" r:id="rId10"/>
    <p:sldId id="405" r:id="rId11"/>
    <p:sldId id="404" r:id="rId12"/>
    <p:sldId id="396" r:id="rId13"/>
    <p:sldId id="386" r:id="rId14"/>
    <p:sldId id="392" r:id="rId15"/>
    <p:sldId id="406" r:id="rId16"/>
    <p:sldId id="261" r:id="rId17"/>
  </p:sldIdLst>
  <p:sldSz cx="12192000" cy="6858000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99FF"/>
    <a:srgbClr val="FF7C80"/>
    <a:srgbClr val="0066FF"/>
    <a:srgbClr val="75DD8C"/>
    <a:srgbClr val="CBCDD2"/>
    <a:srgbClr val="00FF00"/>
    <a:srgbClr val="66FF66"/>
    <a:srgbClr val="82C341"/>
    <a:srgbClr val="007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E6B0F6-C39B-4808-AD4E-672EBDCC59B9}" v="58" dt="2025-10-13T15:56:36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737" autoAdjust="0"/>
  </p:normalViewPr>
  <p:slideViewPr>
    <p:cSldViewPr snapToGrid="0" snapToObjects="1">
      <p:cViewPr varScale="1">
        <p:scale>
          <a:sx n="105" d="100"/>
          <a:sy n="105" d="100"/>
        </p:scale>
        <p:origin x="584" y="20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388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98A0B2-4CF5-464D-8844-F80C95CEC7EA}" type="datetime1">
              <a:rPr lang="en-US"/>
              <a:pPr/>
              <a:t>10/13/25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2A8943-5A8B-4EB4-BA7C-DBCC1C5D3A0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862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985935-2770-4B98-A836-CCA1173D8DD2}" type="datetime1">
              <a:rPr lang="en-US"/>
              <a:pPr/>
              <a:t>10/13/25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44A7D8-F3D1-405D-94FA-FF63A22A09A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8047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768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C6814-CBB3-EFF5-1334-EAB5814D9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2E202A-7090-64B2-120F-88A0A1D81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BE3152-1F2B-205F-008A-83A9AD7903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A2E-F663-BF20-7EF9-08CFF3DF98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54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01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254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E2D22-B191-FB9F-63DC-788433E18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429C43-8917-FA22-5329-DEB6F52C9E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2C9908-2B16-566A-D04E-09B00D306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2335C5-46B8-1E5A-3BE3-E7F32BE460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241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2FA9A-5329-78AD-EE6C-2930E0001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72FA3B-580C-CDEF-DF58-05BAF8563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6228A6-DC2B-4F37-883F-FA4C24E49E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DB487-9363-7A63-03A6-6CE6AFD1FB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56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CAEF9-1E55-E030-5CFB-ACDC28F84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48D041-54F5-F5C1-0DE2-E0249C28CF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5DFAB9-922C-A34E-7E88-2457C4DEBA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8C503-4695-509B-3847-AA6E0923B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19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1F9DA-E9CC-10B3-16FE-E11C7E2DA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5FEEB0-54E0-F9E0-B2EF-D7004D630A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2349F1-9853-3677-65AE-55235F6561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1F3A0-9FAF-7282-D9EB-B86D3ED2F2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303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9E65A-F886-87D2-5483-3770B3A02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F44F29-AC17-1A74-5035-67D6605D11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110CF-2BF3-10CF-CEC1-81478201DF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4DA193-26A1-DD59-9CCA-3C655158EF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570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803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8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730" y="3557794"/>
            <a:ext cx="11227292" cy="14700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2728" y="5027816"/>
            <a:ext cx="11227293" cy="86199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3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21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62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5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48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08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755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53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20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3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795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17BD-0956-8F42-BC18-E2C21E778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D53F2-31A8-6C43-B319-58EA4B6A4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BFAF0-1857-B143-9060-9FD435B6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B430B8D2-9F7C-415B-9D84-5A86AD302DF2}" type="datetime1">
              <a:rPr lang="en-US" smtClean="0">
                <a:solidFill>
                  <a:prstClr val="black"/>
                </a:solidFill>
                <a:latin typeface="Calibri" panose="020F0502020204030204"/>
                <a:ea typeface="+mn-ea"/>
              </a:rPr>
              <a:t>10/13/25</a:t>
            </a:fld>
            <a:endParaRPr 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40DDB-E513-B143-B365-6395C4FB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691C1-F022-1B43-9EAE-FD6975A3A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831B0-CCE1-BE4F-9D93-D1E7FD4938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067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1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1311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1311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5902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5902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435863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273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0" y="415810"/>
            <a:ext cx="10972800" cy="53261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12192000" cy="5741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077BE"/>
          </a:solidFill>
          <a:latin typeface="Arial Bold"/>
          <a:ea typeface="ＭＳ Ｐゴシック" charset="-128"/>
          <a:cs typeface="Arial 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7FEC3-529A-455B-B3D2-6D042954F5F0}" type="datetimeFigureOut">
              <a:rPr lang="en-US" smtClean="0"/>
              <a:t>10/13/25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9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C8030-CB98-514E-ADD7-5FC5EADE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F8B6F-374D-6A49-8C2D-EDF38D88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44C89-9942-DB4A-933E-6CA357E21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22158"/>
            <a:ext cx="4200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724831B0-CCE1-BE4F-9D93-D1E7FD4938D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1638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6475" y="3619196"/>
            <a:ext cx="10151307" cy="1238868"/>
          </a:xfrm>
        </p:spPr>
        <p:txBody>
          <a:bodyPr/>
          <a:lstStyle/>
          <a:p>
            <a:r>
              <a:rPr lang="en-US" dirty="0"/>
              <a:t>Eastern Washington Employment Growth Hits a Post-Pandemic Soft Patch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2729" y="5075051"/>
            <a:ext cx="4738369" cy="72237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Grant Forsyth, Ph.D.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Chief Economist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Grant.Forsyth@avistacorp.com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B48CEA85-03F1-4F50-9ADB-98E36BECFDA2}"/>
              </a:ext>
            </a:extLst>
          </p:cNvPr>
          <p:cNvSpPr txBox="1">
            <a:spLocks/>
          </p:cNvSpPr>
          <p:nvPr/>
        </p:nvSpPr>
        <p:spPr bwMode="auto">
          <a:xfrm>
            <a:off x="4328273" y="1256132"/>
            <a:ext cx="3093254" cy="7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rgbClr val="FFFFFF"/>
                </a:solidFill>
                <a:latin typeface="Arial"/>
                <a:ea typeface="ＭＳ Ｐゴシック" charset="-128"/>
                <a:cs typeface="Arial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800" b="1" dirty="0"/>
              <a:t>Inland Northwest Partners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October 15,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E3AD7-B5FA-5E36-C3B4-BC92309E7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2FD6F15-243D-4E03-FF0D-BB592740D97E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1633CC0-3BBE-BE4A-69C5-AB067590B3B6}"/>
              </a:ext>
            </a:extLst>
          </p:cNvPr>
          <p:cNvSpPr txBox="1">
            <a:spLocks/>
          </p:cNvSpPr>
          <p:nvPr/>
        </p:nvSpPr>
        <p:spPr>
          <a:xfrm>
            <a:off x="203745" y="26948"/>
            <a:ext cx="11784510" cy="914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E218E5-81F9-0B0E-BF08-EF13864B0394}"/>
              </a:ext>
            </a:extLst>
          </p:cNvPr>
          <p:cNvSpPr txBox="1"/>
          <p:nvPr/>
        </p:nvSpPr>
        <p:spPr>
          <a:xfrm>
            <a:off x="0" y="6650535"/>
            <a:ext cx="4145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FHFA and author’s calculations.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7093E5E-022B-6EC4-9180-BA35ED8D2E8D}"/>
              </a:ext>
            </a:extLst>
          </p:cNvPr>
          <p:cNvSpPr txBox="1">
            <a:spLocks/>
          </p:cNvSpPr>
          <p:nvPr/>
        </p:nvSpPr>
        <p:spPr>
          <a:xfrm>
            <a:off x="288220" y="80387"/>
            <a:ext cx="11784510" cy="8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Existing Home Price Growth, 2019-2024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Also, not that affordable to live in the wide open.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794F49-4825-5682-264F-7A054ECC2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2462"/>
            <a:ext cx="12192000" cy="5835537"/>
          </a:xfrm>
          <a:prstGeom prst="rect">
            <a:avLst/>
          </a:prstGeom>
        </p:spPr>
      </p:pic>
      <p:sp>
        <p:nvSpPr>
          <p:cNvPr id="6" name="Callout: Line 5">
            <a:extLst>
              <a:ext uri="{FF2B5EF4-FFF2-40B4-BE49-F238E27FC236}">
                <a16:creationId xmlns:a16="http://schemas.microsoft.com/office/drawing/2014/main" id="{E1C04062-1D50-53C6-2D02-BEFC14335E8F}"/>
              </a:ext>
            </a:extLst>
          </p:cNvPr>
          <p:cNvSpPr/>
          <p:nvPr/>
        </p:nvSpPr>
        <p:spPr>
          <a:xfrm flipH="1">
            <a:off x="5870232" y="1106144"/>
            <a:ext cx="620485" cy="446315"/>
          </a:xfrm>
          <a:prstGeom prst="borderCallout1">
            <a:avLst>
              <a:gd name="adj1" fmla="val 18750"/>
              <a:gd name="adj2" fmla="val -8333"/>
              <a:gd name="adj3" fmla="val 68598"/>
              <a:gd name="adj4" fmla="val -134824"/>
            </a:avLst>
          </a:prstGeom>
          <a:solidFill>
            <a:srgbClr val="CC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49%</a:t>
            </a:r>
          </a:p>
        </p:txBody>
      </p:sp>
    </p:spTree>
    <p:extLst>
      <p:ext uri="{BB962C8B-B14F-4D97-AF65-F5344CB8AC3E}">
        <p14:creationId xmlns:p14="http://schemas.microsoft.com/office/powerpoint/2010/main" val="2007665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46969" y="1943618"/>
            <a:ext cx="70961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77BE"/>
                </a:solidFill>
              </a:rPr>
              <a:t>Thank You</a:t>
            </a:r>
          </a:p>
          <a:p>
            <a:pPr algn="ctr"/>
            <a:endParaRPr lang="en-US" sz="7200" b="1" dirty="0">
              <a:solidFill>
                <a:srgbClr val="0077BE"/>
              </a:solidFill>
            </a:endParaRPr>
          </a:p>
          <a:p>
            <a:pPr algn="ctr"/>
            <a:r>
              <a:rPr lang="en-US" sz="7200" b="1" dirty="0">
                <a:solidFill>
                  <a:srgbClr val="0077BE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8697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288220" y="236657"/>
            <a:ext cx="11784510" cy="5458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Takeaways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57E59-2A77-4FD7-BC7C-610EADD6E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20" y="1032230"/>
            <a:ext cx="11760739" cy="4846056"/>
          </a:xfrm>
        </p:spPr>
        <p:txBody>
          <a:bodyPr/>
          <a:lstStyle/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Employment growth has slowed with weakness showing up in most sectors, except healthcare.  Tariffs have not yet created a surge in manufacturing employment. </a:t>
            </a:r>
          </a:p>
          <a:p>
            <a:endParaRPr lang="en-US" sz="2000" b="1" dirty="0"/>
          </a:p>
          <a:p>
            <a:r>
              <a:rPr lang="en-US" sz="2000" b="1" dirty="0"/>
              <a:t>But…regional healthcare employment and income security could be at risk due to changing federal policy on transfer payments.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Population growth continues to be dependent on in-migration, which is not likely to change for the foreseeable future. But…weaker employment growth will likely slow population growth.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Housing affordability in both metro and rural areas is still a problem.  This could ease with weaker employment growth, slower population growth, and spending cuts.</a:t>
            </a:r>
          </a:p>
          <a:p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0167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10B0F-1490-9240-2111-660F732A1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8C191A-3827-0387-FCA3-03DB4B74D3A8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081B93B-32E2-4524-2363-4E1C692728BB}"/>
              </a:ext>
            </a:extLst>
          </p:cNvPr>
          <p:cNvSpPr txBox="1">
            <a:spLocks/>
          </p:cNvSpPr>
          <p:nvPr/>
        </p:nvSpPr>
        <p:spPr>
          <a:xfrm>
            <a:off x="288220" y="85437"/>
            <a:ext cx="11784510" cy="839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Eastern WA Non-Farm Employment Growth, 2022-2025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a soft labor market in 2026.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7160253-F2E4-8977-D4A0-3B6EA7110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2464"/>
            <a:ext cx="12192000" cy="583553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A05427B-1D9A-FEDF-E06B-C3AB1ED14900}"/>
              </a:ext>
            </a:extLst>
          </p:cNvPr>
          <p:cNvSpPr txBox="1"/>
          <p:nvPr/>
        </p:nvSpPr>
        <p:spPr>
          <a:xfrm>
            <a:off x="4353792" y="1309556"/>
            <a:ext cx="7644246" cy="7386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u="sng" dirty="0"/>
              <a:t>Regional Weakness in the August Employment Report</a:t>
            </a:r>
            <a:r>
              <a:rPr lang="en-US" sz="1400" b="1" dirty="0"/>
              <a:t>:</a:t>
            </a:r>
          </a:p>
          <a:p>
            <a:r>
              <a:rPr lang="en-US" sz="1400" b="1" dirty="0"/>
              <a:t>Construction, Manufacturing, Retail Trade, Information, Financial Services, Professional and Business Services, Leisure and Hospitality, Government (largely state and local)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4FBEE-A4D0-D73C-D6DF-6285673CB7D6}"/>
              </a:ext>
            </a:extLst>
          </p:cNvPr>
          <p:cNvSpPr txBox="1"/>
          <p:nvPr/>
        </p:nvSpPr>
        <p:spPr>
          <a:xfrm>
            <a:off x="0" y="6625566"/>
            <a:ext cx="24317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BLS, WA ESD,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329848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03DF0-8A96-882A-C9D4-4CC0E35DB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8E79FD-17CF-3FF6-DDC8-ED103816FCDC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3AE833CC-8250-796C-626D-F58D52054075}"/>
              </a:ext>
            </a:extLst>
          </p:cNvPr>
          <p:cNvSpPr txBox="1">
            <a:spLocks/>
          </p:cNvSpPr>
          <p:nvPr/>
        </p:nvSpPr>
        <p:spPr>
          <a:xfrm>
            <a:off x="288220" y="85437"/>
            <a:ext cx="11784510" cy="839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Spokane MSA Employment Growth Breakout, 2022-2025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Healthcare growth is robust—similar for state and U.S.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9D9E66-2412-676D-1439-62BB13E5C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13996"/>
            <a:ext cx="12192000" cy="58270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A87A5A-62FD-E09B-155E-2FCE7A5A36C0}"/>
              </a:ext>
            </a:extLst>
          </p:cNvPr>
          <p:cNvSpPr txBox="1"/>
          <p:nvPr/>
        </p:nvSpPr>
        <p:spPr>
          <a:xfrm>
            <a:off x="0" y="6625566"/>
            <a:ext cx="24317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WA ESD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1602527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BF302-910A-D55B-F725-E78D7EF80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FADD847-8AE0-BCEC-DCEF-42BD61718274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CF2F61F-7148-3394-BE19-5BD0D415B2FA}"/>
              </a:ext>
            </a:extLst>
          </p:cNvPr>
          <p:cNvSpPr txBox="1">
            <a:spLocks/>
          </p:cNvSpPr>
          <p:nvPr/>
        </p:nvSpPr>
        <p:spPr>
          <a:xfrm>
            <a:off x="288220" y="85437"/>
            <a:ext cx="11784510" cy="839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Tri-Cities MSA Employment Growth Breakout, 2022-2025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 again…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020781-DB5F-E851-FB84-1C2BA2AF9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13997"/>
            <a:ext cx="12192000" cy="58440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8902C16-FD78-88E7-B258-6ABE4B413849}"/>
              </a:ext>
            </a:extLst>
          </p:cNvPr>
          <p:cNvSpPr txBox="1"/>
          <p:nvPr/>
        </p:nvSpPr>
        <p:spPr>
          <a:xfrm>
            <a:off x="0" y="6625566"/>
            <a:ext cx="24317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WA ESD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2525814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2F20D-34F4-128E-7E6E-12A0EB886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3DFA950-C1A8-7D40-D2B5-3ED747CC1E6E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03E2D-3DE2-0B02-5EC6-F3BDA1824A01}"/>
              </a:ext>
            </a:extLst>
          </p:cNvPr>
          <p:cNvSpPr txBox="1">
            <a:spLocks/>
          </p:cNvSpPr>
          <p:nvPr/>
        </p:nvSpPr>
        <p:spPr>
          <a:xfrm>
            <a:off x="203745" y="155568"/>
            <a:ext cx="11784510" cy="7748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Non-Farm Employment Growth Breakout, 2022-2025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Beating a dead horse.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EFABCB-F930-E47A-9BFF-BB934CB0C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2463"/>
            <a:ext cx="12192000" cy="58355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7614BF-76E7-7FFE-3D96-5C477636D519}"/>
              </a:ext>
            </a:extLst>
          </p:cNvPr>
          <p:cNvSpPr txBox="1"/>
          <p:nvPr/>
        </p:nvSpPr>
        <p:spPr>
          <a:xfrm>
            <a:off x="0" y="6642556"/>
            <a:ext cx="4897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BLS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46125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8BC0-7075-6ED7-0B0F-9DD42AA9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741098E-7DE4-B40D-D7CD-740E0C67C20B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15D298-F6AF-E428-A3B4-27D536D2FF23}"/>
              </a:ext>
            </a:extLst>
          </p:cNvPr>
          <p:cNvSpPr txBox="1">
            <a:spLocks/>
          </p:cNvSpPr>
          <p:nvPr/>
        </p:nvSpPr>
        <p:spPr>
          <a:xfrm>
            <a:off x="203745" y="136596"/>
            <a:ext cx="11784510" cy="7748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of Personal Income by Major Source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Eastern WA Counties, 1969 vs. 2023*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40D48-94D7-237F-F76E-B626010AB57C}"/>
              </a:ext>
            </a:extLst>
          </p:cNvPr>
          <p:cNvSpPr txBox="1"/>
          <p:nvPr/>
        </p:nvSpPr>
        <p:spPr>
          <a:xfrm>
            <a:off x="-1" y="6642556"/>
            <a:ext cx="65283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BEA and author’s calculations.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4C608F-EE6E-A591-9074-7C44DC021176}"/>
              </a:ext>
            </a:extLst>
          </p:cNvPr>
          <p:cNvSpPr txBox="1"/>
          <p:nvPr/>
        </p:nvSpPr>
        <p:spPr>
          <a:xfrm>
            <a:off x="1556891" y="5773462"/>
            <a:ext cx="9380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Adams, Asotin, Benton, Columbia, Ferry, Franklin, Garfield, Grant, Lincoln, Pend Oreille, Spokane, Stevens, Walla Walla, and Whitman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E5C433-14FA-3876-C218-82B4D9010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745" y="1436914"/>
            <a:ext cx="11784510" cy="40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97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288220" y="80387"/>
            <a:ext cx="11784510" cy="8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 Growth, 2024-2025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still about in-migration.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E861BB3-F925-0B38-86B0-E6E4BFECC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2463"/>
            <a:ext cx="12192000" cy="58355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C44C14-0226-675A-C852-8D829483D1C9}"/>
              </a:ext>
            </a:extLst>
          </p:cNvPr>
          <p:cNvSpPr txBox="1"/>
          <p:nvPr/>
        </p:nvSpPr>
        <p:spPr>
          <a:xfrm>
            <a:off x="0" y="6642551"/>
            <a:ext cx="3305908" cy="22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OFM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304145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4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203745" y="26948"/>
            <a:ext cx="11784510" cy="914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B861306-B3D4-3C49-6444-B6C28B0FB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8142"/>
            <a:ext cx="12192000" cy="580291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D33556C-55DE-C4DF-7D93-551594C58625}"/>
              </a:ext>
            </a:extLst>
          </p:cNvPr>
          <p:cNvSpPr txBox="1"/>
          <p:nvPr/>
        </p:nvSpPr>
        <p:spPr>
          <a:xfrm>
            <a:off x="0" y="6615608"/>
            <a:ext cx="4145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FHFA and author’s calculations.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83B5D12-6596-80EE-FE0F-24D40D6322E8}"/>
              </a:ext>
            </a:extLst>
          </p:cNvPr>
          <p:cNvSpPr txBox="1">
            <a:spLocks/>
          </p:cNvSpPr>
          <p:nvPr/>
        </p:nvSpPr>
        <p:spPr>
          <a:xfrm>
            <a:off x="288220" y="80387"/>
            <a:ext cx="11784510" cy="8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 Existing Home Price Growth, 2019-2025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 not affordable to live in the bright lights.</a:t>
            </a:r>
          </a:p>
        </p:txBody>
      </p:sp>
    </p:spTree>
    <p:extLst>
      <p:ext uri="{BB962C8B-B14F-4D97-AF65-F5344CB8AC3E}">
        <p14:creationId xmlns:p14="http://schemas.microsoft.com/office/powerpoint/2010/main" val="900425308"/>
      </p:ext>
    </p:extLst>
  </p:cSld>
  <p:clrMapOvr>
    <a:masterClrMapping/>
  </p:clrMapOvr>
</p:sld>
</file>

<file path=ppt/theme/theme1.xml><?xml version="1.0" encoding="utf-8"?>
<a:theme xmlns:a="http://schemas.openxmlformats.org/drawingml/2006/main" name="Green slides Revised">
  <a:themeElements>
    <a:clrScheme name="Avista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2CB34A"/>
      </a:accent4>
      <a:accent5>
        <a:srgbClr val="82C341"/>
      </a:accent5>
      <a:accent6>
        <a:srgbClr val="C4D82E"/>
      </a:accent6>
      <a:hlink>
        <a:srgbClr val="F58021"/>
      </a:hlink>
      <a:folHlink>
        <a:srgbClr val="FDB5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erformance Report May 2019" id="{8075D699-82B3-4D71-B8A7-523977A10047}" vid="{79EC9843-2C4C-4467-BA4D-6ACC4E6016E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 Performance Report May 2019" id="{8075D699-82B3-4D71-B8A7-523977A10047}" vid="{79D46731-AAC4-423B-87D1-066D6212A02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0F7C559AD6E346B9699A7CE83D98B1" ma:contentTypeVersion="3" ma:contentTypeDescription="Create a new document." ma:contentTypeScope="" ma:versionID="de383ee316d7986e66ca0dea031ece0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f1bd116dae30750137b4e5cc589c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EAC535-ED85-4884-B2E2-BAF39E0D4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6986DB-8A2C-4B33-B6E7-4370C4136108}">
  <ds:schemaRefs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C655E10-FD66-4B7E-91F0-A78FDEABF4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Board Performance Report May 2019</Template>
  <TotalTime>21955</TotalTime>
  <Words>412</Words>
  <Application>Microsoft Macintosh PowerPoint</Application>
  <PresentationFormat>Widescreen</PresentationFormat>
  <Paragraphs>58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Bold</vt:lpstr>
      <vt:lpstr>Calibri</vt:lpstr>
      <vt:lpstr>Calibri Light</vt:lpstr>
      <vt:lpstr>Green slides Revised</vt:lpstr>
      <vt:lpstr>Custom Design</vt:lpstr>
      <vt:lpstr>2_Office Theme</vt:lpstr>
      <vt:lpstr>Eastern Washington Employment Growth Hits a Post-Pandemic Soft Patch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Avista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Report</dc:title>
  <dc:creator>Williams, Linda</dc:creator>
  <cp:lastModifiedBy>info inwp.org</cp:lastModifiedBy>
  <cp:revision>626</cp:revision>
  <cp:lastPrinted>2025-05-28T16:21:19Z</cp:lastPrinted>
  <dcterms:created xsi:type="dcterms:W3CDTF">2019-04-22T17:58:31Z</dcterms:created>
  <dcterms:modified xsi:type="dcterms:W3CDTF">2025-10-13T16:16:09Z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0x0101002E0F7C559AD6E346B9699A7CE83D98B1</vt:lpwstr>
  </property>
</Properties>
</file>