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3" r:id="rId1"/>
    <p:sldMasterId id="2147483704" r:id="rId2"/>
  </p:sldMasterIdLst>
  <p:notesMasterIdLst>
    <p:notesMasterId r:id="rId3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5143500" type="screen16x9"/>
  <p:notesSz cx="6858000" cy="9144000"/>
  <p:embeddedFontLst>
    <p:embeddedFont>
      <p:font typeface="Gothic A1" pitchFamily="2" charset="-127"/>
      <p:regular r:id="rId37"/>
      <p:bold r:id="rId38"/>
    </p:embeddedFont>
    <p:embeddedFont>
      <p:font typeface="IBM Plex Mono" panose="020B0509050203000203" pitchFamily="49" charset="77"/>
      <p:regular r:id="rId39"/>
      <p:bold r:id="rId40"/>
      <p:italic r:id="rId41"/>
      <p:boldItalic r:id="rId42"/>
    </p:embeddedFont>
    <p:embeddedFont>
      <p:font typeface="IBM Plex Mono Light" panose="020F0302020204030204" pitchFamily="34" charset="0"/>
      <p:regular r:id="rId43"/>
      <p:bold r:id="rId44"/>
      <p:italic r:id="rId45"/>
      <p:boldItalic r:id="rId46"/>
    </p:embeddedFont>
    <p:embeddedFont>
      <p:font typeface="IBM Plex Mono Medium" panose="020F0502020204030204" pitchFamily="34" charset="0"/>
      <p:regular r:id="rId47"/>
      <p:bold r:id="rId48"/>
      <p:italic r:id="rId49"/>
      <p:boldItalic r:id="rId50"/>
    </p:embeddedFont>
    <p:embeddedFont>
      <p:font typeface="Inter" panose="02000503000000020004" pitchFamily="2" charset="0"/>
      <p:regular r:id="rId51"/>
      <p:bold r:id="rId52"/>
      <p:italic r:id="rId53"/>
      <p:boldItalic r:id="rId54"/>
    </p:embeddedFont>
    <p:embeddedFont>
      <p:font typeface="Inter Light" panose="02000503000000020004" pitchFamily="2" charset="0"/>
      <p:regular r:id="rId55"/>
      <p:bold r:id="rId56"/>
      <p:italic r:id="rId57"/>
      <p:boldItalic r:id="rId58"/>
    </p:embeddedFont>
    <p:embeddedFont>
      <p:font typeface="Inter Medium" panose="02000503000000020004" pitchFamily="2" charset="0"/>
      <p:regular r:id="rId59"/>
      <p:bold r:id="rId60"/>
      <p:italic r:id="rId61"/>
      <p:boldItalic r:id="rId62"/>
    </p:embeddedFont>
    <p:embeddedFont>
      <p:font typeface="Inter SemiBold" panose="02000503000000020004" pitchFamily="2" charset="0"/>
      <p:regular r:id="rId63"/>
      <p:bold r:id="rId64"/>
      <p:italic r:id="rId65"/>
      <p:boldItalic r:id="rId66"/>
    </p:embeddedFont>
    <p:embeddedFont>
      <p:font typeface="Roboto" panose="02000000000000000000" pitchFamily="2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44C173-1E48-466A-A9CE-088A9E0D549C}">
  <a:tblStyle styleId="{2D44C173-1E48-466A-A9CE-088A9E0D549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9"/>
  </p:normalViewPr>
  <p:slideViewPr>
    <p:cSldViewPr snapToGrid="0">
      <p:cViewPr varScale="1">
        <p:scale>
          <a:sx n="140" d="100"/>
          <a:sy n="140" d="100"/>
        </p:scale>
        <p:origin x="74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font" Target="fonts/font27.fntdata"/><Relationship Id="rId68" Type="http://schemas.openxmlformats.org/officeDocument/2006/relationships/font" Target="fonts/font3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font" Target="fonts/font30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2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font" Target="fonts/font33.fntdata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font" Target="fonts/font31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font" Target="fonts/font3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3.fntdata"/><Relationship Id="rId34" Type="http://schemas.openxmlformats.org/officeDocument/2006/relationships/slide" Target="slides/slide32.xml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44d9bfa9f1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344d9bfa9f1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Elena to introduce Lightcast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44d9bfa9f1_0_10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44d9bfa9f1_0_10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8c03de387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8c03de387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44d9bfa9f1_0_1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44d9bfa9f1_0_1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715d0e126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715d0e126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Elena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44d9bfa9f1_0_8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44d9bfa9f1_0_8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44d9bfa9f1_0_1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44d9bfa9f1_0_1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715d0e1263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715d0e1263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Elena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715d0e1263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715d0e1263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Elena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44d9bfa9f1_0_1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44d9bfa9f1_0_1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44d9bfa9f1_0_1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44d9bfa9f1_0_1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44d9bfa9f1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44d9bfa9f1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70d5aa46d1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70d5aa46d1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70d5aa46d1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370d5aa46d1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70d5aa46d1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70d5aa46d1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70d5aa46d1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370d5aa46d1_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70d5aa46d1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370d5aa46d1_2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70d5aa46d1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70d5aa46d1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70d5aa46d1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70d5aa46d1_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70d5aa46d1_2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70d5aa46d1_2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44d9bfa9f1_0_2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344d9bfa9f1_0_27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44d9bfa9f1_0_2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44d9bfa9f1_0_2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44d9bfa9f1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44d9bfa9f1_0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44d9bfa9f1_0_27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344d9bfa9f1_0_27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44d9bfa9f1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344d9bfa9f1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8c03de387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38c03de387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3709792a7d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3709792a7d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44d9bfa9f1_0_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44d9bfa9f1_0_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44d9bfa9f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44d9bfa9f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709792a7d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709792a7d5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44d9bfa9f1_0_1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44d9bfa9f1_0_1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35922e34e6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35922e34e6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8c03de387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8c03de387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: Title slide 2">
  <p:cSld name="TITLE_3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-32700" y="-152400"/>
            <a:ext cx="9220200" cy="5367000"/>
          </a:xfrm>
          <a:prstGeom prst="rect">
            <a:avLst/>
          </a:prstGeom>
          <a:solidFill>
            <a:srgbClr val="2D0B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3" name="Google Shape;13;p2"/>
          <p:cNvCxnSpPr/>
          <p:nvPr/>
        </p:nvCxnSpPr>
        <p:spPr>
          <a:xfrm>
            <a:off x="285750" y="4803575"/>
            <a:ext cx="8582100" cy="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95275" y="1514475"/>
            <a:ext cx="7060800" cy="211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 Medium"/>
              <a:buNone/>
              <a:defRPr sz="5600" b="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975" y="154575"/>
            <a:ext cx="1330028" cy="30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429775" y="4848225"/>
            <a:ext cx="2448000" cy="338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300250" y="4848225"/>
            <a:ext cx="548700" cy="338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>
                <a:solidFill>
                  <a:schemeClr val="accent5"/>
                </a:solidFill>
              </a:defRPr>
            </a:lvl1pPr>
            <a:lvl2pPr lvl="1">
              <a:buNone/>
              <a:defRPr>
                <a:solidFill>
                  <a:schemeClr val="accent5"/>
                </a:solidFill>
              </a:defRPr>
            </a:lvl2pPr>
            <a:lvl3pPr lvl="2">
              <a:buNone/>
              <a:defRPr>
                <a:solidFill>
                  <a:schemeClr val="accent5"/>
                </a:solidFill>
              </a:defRPr>
            </a:lvl3pPr>
            <a:lvl4pPr lvl="3">
              <a:buNone/>
              <a:defRPr>
                <a:solidFill>
                  <a:schemeClr val="accent5"/>
                </a:solidFill>
              </a:defRPr>
            </a:lvl4pPr>
            <a:lvl5pPr lvl="4">
              <a:buNone/>
              <a:defRPr>
                <a:solidFill>
                  <a:schemeClr val="accent5"/>
                </a:solidFill>
              </a:defRPr>
            </a:lvl5pPr>
            <a:lvl6pPr lvl="5">
              <a:buNone/>
              <a:defRPr>
                <a:solidFill>
                  <a:schemeClr val="accent5"/>
                </a:solidFill>
              </a:defRPr>
            </a:lvl6pPr>
            <a:lvl7pPr lvl="6">
              <a:buNone/>
              <a:defRPr>
                <a:solidFill>
                  <a:schemeClr val="accent5"/>
                </a:solidFill>
              </a:defRPr>
            </a:lvl7pPr>
            <a:lvl8pPr lvl="7">
              <a:buNone/>
              <a:defRPr>
                <a:solidFill>
                  <a:schemeClr val="accent5"/>
                </a:solidFill>
              </a:defRPr>
            </a:lvl8pPr>
            <a:lvl9pPr lvl="8">
              <a:buNone/>
              <a:defRPr>
                <a:solidFill>
                  <a:schemeClr val="accent5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7494700" y="4865925"/>
            <a:ext cx="14586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rPr>
              <a:t>LIGHTCAST.IO</a:t>
            </a:r>
            <a:endParaRPr sz="1000">
              <a:solidFill>
                <a:schemeClr val="accent5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: Content, 1 Column">
  <p:cSld name="CUSTOM_2">
    <p:bg>
      <p:bgPr>
        <a:solidFill>
          <a:srgbClr val="2D0B1E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sldNum" idx="12"/>
          </p:nvPr>
        </p:nvSpPr>
        <p:spPr>
          <a:xfrm>
            <a:off x="300250" y="4866000"/>
            <a:ext cx="548700" cy="2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1"/>
          <p:cNvSpPr/>
          <p:nvPr/>
        </p:nvSpPr>
        <p:spPr>
          <a:xfrm>
            <a:off x="8540150" y="4562425"/>
            <a:ext cx="4506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66958" y="4876596"/>
            <a:ext cx="884726" cy="20130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287550" y="278550"/>
            <a:ext cx="3811200" cy="151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4572213" y="858300"/>
            <a:ext cx="38844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2"/>
          </p:nvPr>
        </p:nvSpPr>
        <p:spPr>
          <a:xfrm>
            <a:off x="4572225" y="278550"/>
            <a:ext cx="38844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: Title slide 2 2 2 1">
  <p:cSld name="TITLE_3_2_2_1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/>
          <p:nvPr/>
        </p:nvSpPr>
        <p:spPr>
          <a:xfrm>
            <a:off x="-32700" y="-152400"/>
            <a:ext cx="9220200" cy="536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6" name="Google Shape;76;p12"/>
          <p:cNvSpPr/>
          <p:nvPr/>
        </p:nvSpPr>
        <p:spPr>
          <a:xfrm>
            <a:off x="6359125" y="-280800"/>
            <a:ext cx="2828100" cy="549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7" name="Google Shape;77;p12"/>
          <p:cNvSpPr>
            <a:spLocks noGrp="1"/>
          </p:cNvSpPr>
          <p:nvPr>
            <p:ph type="pic" idx="2"/>
          </p:nvPr>
        </p:nvSpPr>
        <p:spPr>
          <a:xfrm>
            <a:off x="6359400" y="-193350"/>
            <a:ext cx="2828100" cy="38223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453850" y="717175"/>
            <a:ext cx="5166000" cy="382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Char char="●"/>
              <a:defRPr sz="2400">
                <a:solidFill>
                  <a:srgbClr val="1D1C1D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rgbClr val="1D1C1D"/>
              </a:buClr>
              <a:buSzPts val="1100"/>
              <a:buChar char="○"/>
              <a:defRPr>
                <a:solidFill>
                  <a:srgbClr val="1D1C1D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rgbClr val="1D1C1D"/>
              </a:buClr>
              <a:buSzPts val="1100"/>
              <a:buChar char="■"/>
              <a:defRPr>
                <a:solidFill>
                  <a:srgbClr val="1D1C1D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rgbClr val="1D1C1D"/>
              </a:buClr>
              <a:buSzPts val="1100"/>
              <a:buChar char="●"/>
              <a:defRPr>
                <a:solidFill>
                  <a:srgbClr val="1D1C1D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rgbClr val="1D1C1D"/>
              </a:buClr>
              <a:buSzPts val="1100"/>
              <a:buChar char="○"/>
              <a:defRPr>
                <a:solidFill>
                  <a:srgbClr val="1D1C1D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rgbClr val="1D1C1D"/>
              </a:buClr>
              <a:buSzPts val="1100"/>
              <a:buChar char="■"/>
              <a:defRPr>
                <a:solidFill>
                  <a:srgbClr val="1D1C1D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rgbClr val="1D1C1D"/>
              </a:buClr>
              <a:buSzPts val="1100"/>
              <a:buChar char="●"/>
              <a:defRPr>
                <a:solidFill>
                  <a:srgbClr val="1D1C1D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rgbClr val="1D1C1D"/>
              </a:buClr>
              <a:buSzPts val="1100"/>
              <a:buChar char="○"/>
              <a:defRPr>
                <a:solidFill>
                  <a:srgbClr val="1D1C1D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rgbClr val="1D1C1D"/>
              </a:buClr>
              <a:buSzPts val="1100"/>
              <a:buChar char="■"/>
              <a:defRPr>
                <a:solidFill>
                  <a:srgbClr val="1D1C1D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ubTitle" idx="3"/>
          </p:nvPr>
        </p:nvSpPr>
        <p:spPr>
          <a:xfrm>
            <a:off x="6783150" y="3850675"/>
            <a:ext cx="1980600" cy="38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300"/>
              <a:buNone/>
              <a:defRPr b="1">
                <a:solidFill>
                  <a:srgbClr val="1D1C1D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ubTitle" idx="4"/>
          </p:nvPr>
        </p:nvSpPr>
        <p:spPr>
          <a:xfrm>
            <a:off x="6783150" y="4371750"/>
            <a:ext cx="1980600" cy="38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300"/>
              <a:buNone/>
              <a:defRPr>
                <a:solidFill>
                  <a:srgbClr val="1D1C1D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: Title slide 2 2 2 1 1">
  <p:cSld name="TITLE_3_2_2_1_1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/>
          <p:nvPr/>
        </p:nvSpPr>
        <p:spPr>
          <a:xfrm>
            <a:off x="-32700" y="-152400"/>
            <a:ext cx="9220200" cy="5367000"/>
          </a:xfrm>
          <a:prstGeom prst="rect">
            <a:avLst/>
          </a:prstGeom>
          <a:solidFill>
            <a:srgbClr val="2D0B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3" name="Google Shape;83;p13"/>
          <p:cNvSpPr/>
          <p:nvPr/>
        </p:nvSpPr>
        <p:spPr>
          <a:xfrm>
            <a:off x="6359125" y="-280800"/>
            <a:ext cx="2828100" cy="5495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4" name="Google Shape;84;p13"/>
          <p:cNvSpPr>
            <a:spLocks noGrp="1"/>
          </p:cNvSpPr>
          <p:nvPr>
            <p:ph type="pic" idx="2"/>
          </p:nvPr>
        </p:nvSpPr>
        <p:spPr>
          <a:xfrm>
            <a:off x="6359400" y="-193350"/>
            <a:ext cx="2828100" cy="38223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453850" y="717175"/>
            <a:ext cx="5166000" cy="382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3"/>
          </p:nvPr>
        </p:nvSpPr>
        <p:spPr>
          <a:xfrm>
            <a:off x="6783150" y="3850675"/>
            <a:ext cx="1980600" cy="38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4"/>
          </p:nvPr>
        </p:nvSpPr>
        <p:spPr>
          <a:xfrm>
            <a:off x="6783150" y="4371750"/>
            <a:ext cx="1980600" cy="38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3 Column">
  <p:cSld name="CUSTOM_1_1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>
            <a:off x="-32700" y="1241775"/>
            <a:ext cx="3064800" cy="424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3014635" y="1241775"/>
            <a:ext cx="3064800" cy="4240800"/>
          </a:xfrm>
          <a:prstGeom prst="rect">
            <a:avLst/>
          </a:prstGeom>
          <a:solidFill>
            <a:srgbClr val="2D0B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1" name="Google Shape;91;p14"/>
          <p:cNvSpPr/>
          <p:nvPr/>
        </p:nvSpPr>
        <p:spPr>
          <a:xfrm>
            <a:off x="6079325" y="1241775"/>
            <a:ext cx="3099900" cy="424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304938" y="2876550"/>
            <a:ext cx="25140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>
                <a:solidFill>
                  <a:schemeClr val="dk1"/>
                </a:solidFill>
              </a:defRPr>
            </a:lvl1pPr>
            <a:lvl2pPr marL="914400" lvl="1" indent="-2857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marL="1371600" lvl="2" indent="-2857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marL="1828800" lvl="3" indent="-2857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marL="2286000" lvl="4" indent="-2857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marL="2743200" lvl="5" indent="-2857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marL="3200400" lvl="6" indent="-2857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marL="3657600" lvl="7" indent="-2857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marL="4114800" lvl="8" indent="-28575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287550" y="278550"/>
            <a:ext cx="82296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2"/>
          </p:nvPr>
        </p:nvSpPr>
        <p:spPr>
          <a:xfrm>
            <a:off x="304800" y="2094450"/>
            <a:ext cx="25140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body" idx="3"/>
          </p:nvPr>
        </p:nvSpPr>
        <p:spPr>
          <a:xfrm>
            <a:off x="3315063" y="2876550"/>
            <a:ext cx="25140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Char char="●"/>
              <a:defRPr>
                <a:solidFill>
                  <a:schemeClr val="accent4"/>
                </a:solidFill>
              </a:defRPr>
            </a:lvl1pPr>
            <a:lvl2pPr marL="914400" lvl="1" indent="-28575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○"/>
              <a:defRPr sz="900">
                <a:solidFill>
                  <a:schemeClr val="accent4"/>
                </a:solidFill>
              </a:defRPr>
            </a:lvl2pPr>
            <a:lvl3pPr marL="1371600" lvl="2" indent="-28575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■"/>
              <a:defRPr sz="900">
                <a:solidFill>
                  <a:schemeClr val="accent4"/>
                </a:solidFill>
              </a:defRPr>
            </a:lvl3pPr>
            <a:lvl4pPr marL="1828800" lvl="3" indent="-28575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●"/>
              <a:defRPr sz="900">
                <a:solidFill>
                  <a:schemeClr val="accent4"/>
                </a:solidFill>
              </a:defRPr>
            </a:lvl4pPr>
            <a:lvl5pPr marL="2286000" lvl="4" indent="-28575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○"/>
              <a:defRPr sz="900">
                <a:solidFill>
                  <a:schemeClr val="accent4"/>
                </a:solidFill>
              </a:defRPr>
            </a:lvl5pPr>
            <a:lvl6pPr marL="2743200" lvl="5" indent="-28575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■"/>
              <a:defRPr sz="900">
                <a:solidFill>
                  <a:schemeClr val="accent4"/>
                </a:solidFill>
              </a:defRPr>
            </a:lvl6pPr>
            <a:lvl7pPr marL="3200400" lvl="6" indent="-28575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●"/>
              <a:defRPr sz="900">
                <a:solidFill>
                  <a:schemeClr val="accent4"/>
                </a:solidFill>
              </a:defRPr>
            </a:lvl7pPr>
            <a:lvl8pPr marL="3657600" lvl="7" indent="-28575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○"/>
              <a:defRPr sz="900">
                <a:solidFill>
                  <a:schemeClr val="accent4"/>
                </a:solidFill>
              </a:defRPr>
            </a:lvl8pPr>
            <a:lvl9pPr marL="4114800" lvl="8" indent="-28575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900"/>
              <a:buChar char="■"/>
              <a:defRPr sz="9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4"/>
          </p:nvPr>
        </p:nvSpPr>
        <p:spPr>
          <a:xfrm>
            <a:off x="3314925" y="2094450"/>
            <a:ext cx="25140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>
                <a:solidFill>
                  <a:schemeClr val="accent4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  <a:defRPr>
                <a:solidFill>
                  <a:schemeClr val="accent4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  <a:defRPr>
                <a:solidFill>
                  <a:schemeClr val="accent4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  <a:defRPr>
                <a:solidFill>
                  <a:schemeClr val="accent4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  <a:defRPr>
                <a:solidFill>
                  <a:schemeClr val="accent4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  <a:defRPr>
                <a:solidFill>
                  <a:schemeClr val="accent4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  <a:defRPr>
                <a:solidFill>
                  <a:schemeClr val="accent4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  <a:defRPr>
                <a:solidFill>
                  <a:schemeClr val="accent4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1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5"/>
          </p:nvPr>
        </p:nvSpPr>
        <p:spPr>
          <a:xfrm>
            <a:off x="6325188" y="2876550"/>
            <a:ext cx="25140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857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marL="1371600" lvl="2" indent="-2857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marL="1828800" lvl="3" indent="-2857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marL="2286000" lvl="4" indent="-2857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marL="2743200" lvl="5" indent="-2857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marL="3200400" lvl="6" indent="-2857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marL="3657600" lvl="7" indent="-2857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marL="4114800" lvl="8" indent="-2857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6"/>
          </p:nvPr>
        </p:nvSpPr>
        <p:spPr>
          <a:xfrm>
            <a:off x="6325050" y="2094450"/>
            <a:ext cx="25140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>
            <a:spLocks noGrp="1"/>
          </p:cNvSpPr>
          <p:nvPr>
            <p:ph type="pic" idx="7"/>
          </p:nvPr>
        </p:nvSpPr>
        <p:spPr>
          <a:xfrm>
            <a:off x="304800" y="1514475"/>
            <a:ext cx="401100" cy="401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0" name="Google Shape;100;p14"/>
          <p:cNvSpPr>
            <a:spLocks noGrp="1"/>
          </p:cNvSpPr>
          <p:nvPr>
            <p:ph type="pic" idx="8"/>
          </p:nvPr>
        </p:nvSpPr>
        <p:spPr>
          <a:xfrm>
            <a:off x="3315075" y="1514475"/>
            <a:ext cx="401100" cy="401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1" name="Google Shape;101;p14"/>
          <p:cNvSpPr>
            <a:spLocks noGrp="1"/>
          </p:cNvSpPr>
          <p:nvPr>
            <p:ph type="pic" idx="9"/>
          </p:nvPr>
        </p:nvSpPr>
        <p:spPr>
          <a:xfrm>
            <a:off x="6325350" y="1514475"/>
            <a:ext cx="401100" cy="401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3 Column 1">
  <p:cSld name="CUSTOM_1_1_2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/>
          <p:nvPr/>
        </p:nvSpPr>
        <p:spPr>
          <a:xfrm>
            <a:off x="-32700" y="1241775"/>
            <a:ext cx="3064800" cy="42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6079325" y="1241775"/>
            <a:ext cx="3099900" cy="424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304938" y="2876550"/>
            <a:ext cx="25140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>
                <a:solidFill>
                  <a:schemeClr val="dk1"/>
                </a:solidFill>
              </a:defRPr>
            </a:lvl1pPr>
            <a:lvl2pPr marL="914400" lvl="1" indent="-2857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marL="1371600" lvl="2" indent="-2857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marL="1828800" lvl="3" indent="-2857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marL="2286000" lvl="4" indent="-2857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marL="2743200" lvl="5" indent="-2857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marL="3200400" lvl="6" indent="-2857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marL="3657600" lvl="7" indent="-2857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marL="4114800" lvl="8" indent="-28575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287550" y="278550"/>
            <a:ext cx="82296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subTitle" idx="2"/>
          </p:nvPr>
        </p:nvSpPr>
        <p:spPr>
          <a:xfrm>
            <a:off x="304800" y="2094450"/>
            <a:ext cx="25140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body" idx="3"/>
          </p:nvPr>
        </p:nvSpPr>
        <p:spPr>
          <a:xfrm>
            <a:off x="6325188" y="2876550"/>
            <a:ext cx="25140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rgbClr val="CA61FF"/>
              </a:buClr>
              <a:buSzPts val="1300"/>
              <a:buChar char="●"/>
              <a:defRPr>
                <a:solidFill>
                  <a:srgbClr val="CA61FF"/>
                </a:solidFill>
              </a:defRPr>
            </a:lvl1pPr>
            <a:lvl2pPr marL="914400" lvl="1" indent="-285750">
              <a:spcBef>
                <a:spcPts val="1600"/>
              </a:spcBef>
              <a:spcAft>
                <a:spcPts val="0"/>
              </a:spcAft>
              <a:buClr>
                <a:srgbClr val="CA61FF"/>
              </a:buClr>
              <a:buSzPts val="900"/>
              <a:buChar char="○"/>
              <a:defRPr sz="900">
                <a:solidFill>
                  <a:srgbClr val="CA61FF"/>
                </a:solidFill>
              </a:defRPr>
            </a:lvl2pPr>
            <a:lvl3pPr marL="1371600" lvl="2" indent="-285750">
              <a:spcBef>
                <a:spcPts val="1600"/>
              </a:spcBef>
              <a:spcAft>
                <a:spcPts val="0"/>
              </a:spcAft>
              <a:buClr>
                <a:srgbClr val="CA61FF"/>
              </a:buClr>
              <a:buSzPts val="900"/>
              <a:buChar char="■"/>
              <a:defRPr sz="900">
                <a:solidFill>
                  <a:srgbClr val="CA61FF"/>
                </a:solidFill>
              </a:defRPr>
            </a:lvl3pPr>
            <a:lvl4pPr marL="1828800" lvl="3" indent="-285750">
              <a:spcBef>
                <a:spcPts val="1600"/>
              </a:spcBef>
              <a:spcAft>
                <a:spcPts val="0"/>
              </a:spcAft>
              <a:buClr>
                <a:srgbClr val="CA61FF"/>
              </a:buClr>
              <a:buSzPts val="900"/>
              <a:buChar char="●"/>
              <a:defRPr sz="900">
                <a:solidFill>
                  <a:srgbClr val="CA61FF"/>
                </a:solidFill>
              </a:defRPr>
            </a:lvl4pPr>
            <a:lvl5pPr marL="2286000" lvl="4" indent="-285750">
              <a:spcBef>
                <a:spcPts val="1600"/>
              </a:spcBef>
              <a:spcAft>
                <a:spcPts val="0"/>
              </a:spcAft>
              <a:buClr>
                <a:srgbClr val="CA61FF"/>
              </a:buClr>
              <a:buSzPts val="900"/>
              <a:buChar char="○"/>
              <a:defRPr sz="900">
                <a:solidFill>
                  <a:srgbClr val="CA61FF"/>
                </a:solidFill>
              </a:defRPr>
            </a:lvl5pPr>
            <a:lvl6pPr marL="2743200" lvl="5" indent="-285750">
              <a:spcBef>
                <a:spcPts val="1600"/>
              </a:spcBef>
              <a:spcAft>
                <a:spcPts val="0"/>
              </a:spcAft>
              <a:buClr>
                <a:srgbClr val="CA61FF"/>
              </a:buClr>
              <a:buSzPts val="900"/>
              <a:buChar char="■"/>
              <a:defRPr sz="900">
                <a:solidFill>
                  <a:srgbClr val="CA61FF"/>
                </a:solidFill>
              </a:defRPr>
            </a:lvl6pPr>
            <a:lvl7pPr marL="3200400" lvl="6" indent="-285750">
              <a:spcBef>
                <a:spcPts val="1600"/>
              </a:spcBef>
              <a:spcAft>
                <a:spcPts val="0"/>
              </a:spcAft>
              <a:buClr>
                <a:srgbClr val="CA61FF"/>
              </a:buClr>
              <a:buSzPts val="900"/>
              <a:buChar char="●"/>
              <a:defRPr sz="900">
                <a:solidFill>
                  <a:srgbClr val="CA61FF"/>
                </a:solidFill>
              </a:defRPr>
            </a:lvl7pPr>
            <a:lvl8pPr marL="3657600" lvl="7" indent="-285750">
              <a:spcBef>
                <a:spcPts val="1600"/>
              </a:spcBef>
              <a:spcAft>
                <a:spcPts val="0"/>
              </a:spcAft>
              <a:buClr>
                <a:srgbClr val="CA61FF"/>
              </a:buClr>
              <a:buSzPts val="900"/>
              <a:buChar char="○"/>
              <a:defRPr sz="900">
                <a:solidFill>
                  <a:srgbClr val="CA61FF"/>
                </a:solidFill>
              </a:defRPr>
            </a:lvl8pPr>
            <a:lvl9pPr marL="4114800" lvl="8" indent="-285750">
              <a:spcBef>
                <a:spcPts val="1600"/>
              </a:spcBef>
              <a:spcAft>
                <a:spcPts val="1600"/>
              </a:spcAft>
              <a:buClr>
                <a:srgbClr val="CA61FF"/>
              </a:buClr>
              <a:buSzPts val="900"/>
              <a:buChar char="■"/>
              <a:defRPr sz="900">
                <a:solidFill>
                  <a:srgbClr val="CA61FF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4"/>
          </p:nvPr>
        </p:nvSpPr>
        <p:spPr>
          <a:xfrm>
            <a:off x="6325050" y="2094450"/>
            <a:ext cx="25140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CA61FF"/>
              </a:buClr>
              <a:buSzPts val="1600"/>
              <a:buNone/>
              <a:defRPr sz="1600" b="1">
                <a:solidFill>
                  <a:srgbClr val="CA61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CA61FF"/>
              </a:buClr>
              <a:buSzPts val="1100"/>
              <a:buNone/>
              <a:defRPr>
                <a:solidFill>
                  <a:srgbClr val="CA61FF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CA61FF"/>
              </a:buClr>
              <a:buSzPts val="1100"/>
              <a:buNone/>
              <a:defRPr>
                <a:solidFill>
                  <a:srgbClr val="CA61FF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CA61FF"/>
              </a:buClr>
              <a:buSzPts val="1100"/>
              <a:buNone/>
              <a:defRPr>
                <a:solidFill>
                  <a:srgbClr val="CA61FF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CA61FF"/>
              </a:buClr>
              <a:buSzPts val="1100"/>
              <a:buNone/>
              <a:defRPr>
                <a:solidFill>
                  <a:srgbClr val="CA61FF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CA61FF"/>
              </a:buClr>
              <a:buSzPts val="1100"/>
              <a:buNone/>
              <a:defRPr>
                <a:solidFill>
                  <a:srgbClr val="CA61FF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CA61FF"/>
              </a:buClr>
              <a:buSzPts val="1100"/>
              <a:buNone/>
              <a:defRPr>
                <a:solidFill>
                  <a:srgbClr val="CA61FF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CA61FF"/>
              </a:buClr>
              <a:buSzPts val="1100"/>
              <a:buNone/>
              <a:defRPr>
                <a:solidFill>
                  <a:srgbClr val="CA61FF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CA61FF"/>
              </a:buClr>
              <a:buSzPts val="1100"/>
              <a:buNone/>
              <a:defRPr>
                <a:solidFill>
                  <a:srgbClr val="CA61FF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5"/>
          <p:cNvSpPr>
            <a:spLocks noGrp="1"/>
          </p:cNvSpPr>
          <p:nvPr>
            <p:ph type="pic" idx="5"/>
          </p:nvPr>
        </p:nvSpPr>
        <p:spPr>
          <a:xfrm>
            <a:off x="304800" y="1514475"/>
            <a:ext cx="401100" cy="4011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15"/>
          <p:cNvSpPr>
            <a:spLocks noGrp="1"/>
          </p:cNvSpPr>
          <p:nvPr>
            <p:ph type="pic" idx="6"/>
          </p:nvPr>
        </p:nvSpPr>
        <p:spPr>
          <a:xfrm>
            <a:off x="6325350" y="1514475"/>
            <a:ext cx="401100" cy="4011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15"/>
          <p:cNvSpPr/>
          <p:nvPr/>
        </p:nvSpPr>
        <p:spPr>
          <a:xfrm>
            <a:off x="3032100" y="1241775"/>
            <a:ext cx="3099900" cy="4240800"/>
          </a:xfrm>
          <a:prstGeom prst="rect">
            <a:avLst/>
          </a:prstGeom>
          <a:solidFill>
            <a:srgbClr val="FFE5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7"/>
          </p:nvPr>
        </p:nvSpPr>
        <p:spPr>
          <a:xfrm>
            <a:off x="3277963" y="2876550"/>
            <a:ext cx="25140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rgbClr val="FD781F"/>
              </a:buClr>
              <a:buSzPts val="1300"/>
              <a:buChar char="●"/>
              <a:defRPr>
                <a:solidFill>
                  <a:srgbClr val="FD781F"/>
                </a:solidFill>
              </a:defRPr>
            </a:lvl1pPr>
            <a:lvl2pPr marL="914400" lvl="1" indent="-285750">
              <a:spcBef>
                <a:spcPts val="1600"/>
              </a:spcBef>
              <a:spcAft>
                <a:spcPts val="0"/>
              </a:spcAft>
              <a:buClr>
                <a:srgbClr val="FD781F"/>
              </a:buClr>
              <a:buSzPts val="900"/>
              <a:buChar char="○"/>
              <a:defRPr sz="900">
                <a:solidFill>
                  <a:srgbClr val="FD781F"/>
                </a:solidFill>
              </a:defRPr>
            </a:lvl2pPr>
            <a:lvl3pPr marL="1371600" lvl="2" indent="-285750">
              <a:spcBef>
                <a:spcPts val="1600"/>
              </a:spcBef>
              <a:spcAft>
                <a:spcPts val="0"/>
              </a:spcAft>
              <a:buClr>
                <a:srgbClr val="FD781F"/>
              </a:buClr>
              <a:buSzPts val="900"/>
              <a:buChar char="■"/>
              <a:defRPr sz="900">
                <a:solidFill>
                  <a:srgbClr val="FD781F"/>
                </a:solidFill>
              </a:defRPr>
            </a:lvl3pPr>
            <a:lvl4pPr marL="1828800" lvl="3" indent="-285750">
              <a:spcBef>
                <a:spcPts val="1600"/>
              </a:spcBef>
              <a:spcAft>
                <a:spcPts val="0"/>
              </a:spcAft>
              <a:buClr>
                <a:srgbClr val="FD781F"/>
              </a:buClr>
              <a:buSzPts val="900"/>
              <a:buChar char="●"/>
              <a:defRPr sz="900">
                <a:solidFill>
                  <a:srgbClr val="FD781F"/>
                </a:solidFill>
              </a:defRPr>
            </a:lvl4pPr>
            <a:lvl5pPr marL="2286000" lvl="4" indent="-285750">
              <a:spcBef>
                <a:spcPts val="1600"/>
              </a:spcBef>
              <a:spcAft>
                <a:spcPts val="0"/>
              </a:spcAft>
              <a:buClr>
                <a:srgbClr val="FD781F"/>
              </a:buClr>
              <a:buSzPts val="900"/>
              <a:buChar char="○"/>
              <a:defRPr sz="900">
                <a:solidFill>
                  <a:srgbClr val="FD781F"/>
                </a:solidFill>
              </a:defRPr>
            </a:lvl5pPr>
            <a:lvl6pPr marL="2743200" lvl="5" indent="-285750">
              <a:spcBef>
                <a:spcPts val="1600"/>
              </a:spcBef>
              <a:spcAft>
                <a:spcPts val="0"/>
              </a:spcAft>
              <a:buClr>
                <a:srgbClr val="FD781F"/>
              </a:buClr>
              <a:buSzPts val="900"/>
              <a:buChar char="■"/>
              <a:defRPr sz="900">
                <a:solidFill>
                  <a:srgbClr val="FD781F"/>
                </a:solidFill>
              </a:defRPr>
            </a:lvl6pPr>
            <a:lvl7pPr marL="3200400" lvl="6" indent="-285750">
              <a:spcBef>
                <a:spcPts val="1600"/>
              </a:spcBef>
              <a:spcAft>
                <a:spcPts val="0"/>
              </a:spcAft>
              <a:buClr>
                <a:srgbClr val="FD781F"/>
              </a:buClr>
              <a:buSzPts val="900"/>
              <a:buChar char="●"/>
              <a:defRPr sz="900">
                <a:solidFill>
                  <a:srgbClr val="FD781F"/>
                </a:solidFill>
              </a:defRPr>
            </a:lvl7pPr>
            <a:lvl8pPr marL="3657600" lvl="7" indent="-285750">
              <a:spcBef>
                <a:spcPts val="1600"/>
              </a:spcBef>
              <a:spcAft>
                <a:spcPts val="0"/>
              </a:spcAft>
              <a:buClr>
                <a:srgbClr val="FD781F"/>
              </a:buClr>
              <a:buSzPts val="900"/>
              <a:buChar char="○"/>
              <a:defRPr sz="900">
                <a:solidFill>
                  <a:srgbClr val="FD781F"/>
                </a:solidFill>
              </a:defRPr>
            </a:lvl8pPr>
            <a:lvl9pPr marL="4114800" lvl="8" indent="-285750">
              <a:spcBef>
                <a:spcPts val="1600"/>
              </a:spcBef>
              <a:spcAft>
                <a:spcPts val="1600"/>
              </a:spcAft>
              <a:buClr>
                <a:srgbClr val="FD781F"/>
              </a:buClr>
              <a:buSzPts val="900"/>
              <a:buChar char="■"/>
              <a:defRPr sz="900">
                <a:solidFill>
                  <a:srgbClr val="FD781F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3277825" y="2094450"/>
            <a:ext cx="25140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D781F"/>
              </a:buClr>
              <a:buSzPts val="1600"/>
              <a:buNone/>
              <a:defRPr sz="1600" b="1">
                <a:solidFill>
                  <a:srgbClr val="FD781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>
            <a:spLocks noGrp="1"/>
          </p:cNvSpPr>
          <p:nvPr>
            <p:ph type="pic" idx="9"/>
          </p:nvPr>
        </p:nvSpPr>
        <p:spPr>
          <a:xfrm>
            <a:off x="3278125" y="1514475"/>
            <a:ext cx="401100" cy="40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: Content, 3 Column">
  <p:cSld name="CUSTOM_1_1_1">
    <p:bg>
      <p:bgPr>
        <a:solidFill>
          <a:srgbClr val="2D0B1E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287550" y="278550"/>
            <a:ext cx="82296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6"/>
          <p:cNvSpPr/>
          <p:nvPr/>
        </p:nvSpPr>
        <p:spPr>
          <a:xfrm>
            <a:off x="-32700" y="1241775"/>
            <a:ext cx="3064800" cy="424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3014635" y="1241775"/>
            <a:ext cx="3064800" cy="42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6079325" y="1241775"/>
            <a:ext cx="3099900" cy="4240800"/>
          </a:xfrm>
          <a:prstGeom prst="rect">
            <a:avLst/>
          </a:prstGeom>
          <a:solidFill>
            <a:srgbClr val="FFF1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1" name="Google Shape;121;p16"/>
          <p:cNvSpPr txBox="1">
            <a:spLocks noGrp="1"/>
          </p:cNvSpPr>
          <p:nvPr>
            <p:ph type="body" idx="1"/>
          </p:nvPr>
        </p:nvSpPr>
        <p:spPr>
          <a:xfrm>
            <a:off x="304938" y="2876550"/>
            <a:ext cx="25140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rgbClr val="2D0B1E"/>
              </a:buClr>
              <a:buSzPts val="1300"/>
              <a:buChar char="●"/>
              <a:defRPr>
                <a:solidFill>
                  <a:srgbClr val="2D0B1E"/>
                </a:solidFill>
              </a:defRPr>
            </a:lvl1pPr>
            <a:lvl2pPr marL="914400" lvl="1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○"/>
              <a:defRPr sz="900">
                <a:solidFill>
                  <a:srgbClr val="2D0B1E"/>
                </a:solidFill>
              </a:defRPr>
            </a:lvl2pPr>
            <a:lvl3pPr marL="1371600" lvl="2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■"/>
              <a:defRPr sz="900">
                <a:solidFill>
                  <a:srgbClr val="2D0B1E"/>
                </a:solidFill>
              </a:defRPr>
            </a:lvl3pPr>
            <a:lvl4pPr marL="1828800" lvl="3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●"/>
              <a:defRPr sz="900">
                <a:solidFill>
                  <a:srgbClr val="2D0B1E"/>
                </a:solidFill>
              </a:defRPr>
            </a:lvl4pPr>
            <a:lvl5pPr marL="2286000" lvl="4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○"/>
              <a:defRPr sz="900">
                <a:solidFill>
                  <a:srgbClr val="2D0B1E"/>
                </a:solidFill>
              </a:defRPr>
            </a:lvl5pPr>
            <a:lvl6pPr marL="2743200" lvl="5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■"/>
              <a:defRPr sz="900">
                <a:solidFill>
                  <a:srgbClr val="2D0B1E"/>
                </a:solidFill>
              </a:defRPr>
            </a:lvl6pPr>
            <a:lvl7pPr marL="3200400" lvl="6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●"/>
              <a:defRPr sz="900">
                <a:solidFill>
                  <a:srgbClr val="2D0B1E"/>
                </a:solidFill>
              </a:defRPr>
            </a:lvl7pPr>
            <a:lvl8pPr marL="3657600" lvl="7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○"/>
              <a:defRPr sz="900">
                <a:solidFill>
                  <a:srgbClr val="2D0B1E"/>
                </a:solidFill>
              </a:defRPr>
            </a:lvl8pPr>
            <a:lvl9pPr marL="4114800" lvl="8" indent="-285750">
              <a:spcBef>
                <a:spcPts val="1600"/>
              </a:spcBef>
              <a:spcAft>
                <a:spcPts val="1600"/>
              </a:spcAft>
              <a:buClr>
                <a:srgbClr val="2D0B1E"/>
              </a:buClr>
              <a:buSzPts val="900"/>
              <a:buChar char="■"/>
              <a:defRPr sz="900">
                <a:solidFill>
                  <a:srgbClr val="2D0B1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2"/>
          </p:nvPr>
        </p:nvSpPr>
        <p:spPr>
          <a:xfrm>
            <a:off x="304800" y="2094450"/>
            <a:ext cx="25140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0B1E"/>
              </a:buClr>
              <a:buSzPts val="1600"/>
              <a:buNone/>
              <a:defRPr sz="1600" b="1">
                <a:solidFill>
                  <a:srgbClr val="2D0B1E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3"/>
          </p:nvPr>
        </p:nvSpPr>
        <p:spPr>
          <a:xfrm>
            <a:off x="3315063" y="2876550"/>
            <a:ext cx="25140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rgbClr val="2D0B1E"/>
              </a:buClr>
              <a:buSzPts val="1300"/>
              <a:buChar char="●"/>
              <a:defRPr>
                <a:solidFill>
                  <a:srgbClr val="2D0B1E"/>
                </a:solidFill>
              </a:defRPr>
            </a:lvl1pPr>
            <a:lvl2pPr marL="914400" lvl="1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○"/>
              <a:defRPr sz="900">
                <a:solidFill>
                  <a:srgbClr val="2D0B1E"/>
                </a:solidFill>
              </a:defRPr>
            </a:lvl2pPr>
            <a:lvl3pPr marL="1371600" lvl="2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■"/>
              <a:defRPr sz="900">
                <a:solidFill>
                  <a:srgbClr val="2D0B1E"/>
                </a:solidFill>
              </a:defRPr>
            </a:lvl3pPr>
            <a:lvl4pPr marL="1828800" lvl="3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●"/>
              <a:defRPr sz="900">
                <a:solidFill>
                  <a:srgbClr val="2D0B1E"/>
                </a:solidFill>
              </a:defRPr>
            </a:lvl4pPr>
            <a:lvl5pPr marL="2286000" lvl="4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○"/>
              <a:defRPr sz="900">
                <a:solidFill>
                  <a:srgbClr val="2D0B1E"/>
                </a:solidFill>
              </a:defRPr>
            </a:lvl5pPr>
            <a:lvl6pPr marL="2743200" lvl="5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■"/>
              <a:defRPr sz="900">
                <a:solidFill>
                  <a:srgbClr val="2D0B1E"/>
                </a:solidFill>
              </a:defRPr>
            </a:lvl6pPr>
            <a:lvl7pPr marL="3200400" lvl="6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●"/>
              <a:defRPr sz="900">
                <a:solidFill>
                  <a:srgbClr val="2D0B1E"/>
                </a:solidFill>
              </a:defRPr>
            </a:lvl7pPr>
            <a:lvl8pPr marL="3657600" lvl="7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○"/>
              <a:defRPr sz="900">
                <a:solidFill>
                  <a:srgbClr val="2D0B1E"/>
                </a:solidFill>
              </a:defRPr>
            </a:lvl8pPr>
            <a:lvl9pPr marL="4114800" lvl="8" indent="-285750">
              <a:spcBef>
                <a:spcPts val="1600"/>
              </a:spcBef>
              <a:spcAft>
                <a:spcPts val="1600"/>
              </a:spcAft>
              <a:buClr>
                <a:srgbClr val="2D0B1E"/>
              </a:buClr>
              <a:buSzPts val="900"/>
              <a:buChar char="■"/>
              <a:defRPr sz="900">
                <a:solidFill>
                  <a:srgbClr val="2D0B1E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ubTitle" idx="4"/>
          </p:nvPr>
        </p:nvSpPr>
        <p:spPr>
          <a:xfrm>
            <a:off x="3314925" y="2094450"/>
            <a:ext cx="25140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0B1E"/>
              </a:buClr>
              <a:buSzPts val="1600"/>
              <a:buNone/>
              <a:defRPr sz="1600" b="1">
                <a:solidFill>
                  <a:srgbClr val="2D0B1E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5"/>
          </p:nvPr>
        </p:nvSpPr>
        <p:spPr>
          <a:xfrm>
            <a:off x="6325188" y="2876550"/>
            <a:ext cx="25140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rgbClr val="2D0B1E"/>
              </a:buClr>
              <a:buSzPts val="1300"/>
              <a:buChar char="●"/>
              <a:defRPr>
                <a:solidFill>
                  <a:srgbClr val="2D0B1E"/>
                </a:solidFill>
              </a:defRPr>
            </a:lvl1pPr>
            <a:lvl2pPr marL="914400" lvl="1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○"/>
              <a:defRPr sz="900">
                <a:solidFill>
                  <a:srgbClr val="2D0B1E"/>
                </a:solidFill>
              </a:defRPr>
            </a:lvl2pPr>
            <a:lvl3pPr marL="1371600" lvl="2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■"/>
              <a:defRPr sz="900">
                <a:solidFill>
                  <a:srgbClr val="2D0B1E"/>
                </a:solidFill>
              </a:defRPr>
            </a:lvl3pPr>
            <a:lvl4pPr marL="1828800" lvl="3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●"/>
              <a:defRPr sz="900">
                <a:solidFill>
                  <a:srgbClr val="2D0B1E"/>
                </a:solidFill>
              </a:defRPr>
            </a:lvl4pPr>
            <a:lvl5pPr marL="2286000" lvl="4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○"/>
              <a:defRPr sz="900">
                <a:solidFill>
                  <a:srgbClr val="2D0B1E"/>
                </a:solidFill>
              </a:defRPr>
            </a:lvl5pPr>
            <a:lvl6pPr marL="2743200" lvl="5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■"/>
              <a:defRPr sz="900">
                <a:solidFill>
                  <a:srgbClr val="2D0B1E"/>
                </a:solidFill>
              </a:defRPr>
            </a:lvl6pPr>
            <a:lvl7pPr marL="3200400" lvl="6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●"/>
              <a:defRPr sz="900">
                <a:solidFill>
                  <a:srgbClr val="2D0B1E"/>
                </a:solidFill>
              </a:defRPr>
            </a:lvl7pPr>
            <a:lvl8pPr marL="3657600" lvl="7" indent="-285750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900"/>
              <a:buChar char="○"/>
              <a:defRPr sz="900">
                <a:solidFill>
                  <a:srgbClr val="2D0B1E"/>
                </a:solidFill>
              </a:defRPr>
            </a:lvl8pPr>
            <a:lvl9pPr marL="4114800" lvl="8" indent="-285750">
              <a:spcBef>
                <a:spcPts val="1600"/>
              </a:spcBef>
              <a:spcAft>
                <a:spcPts val="1600"/>
              </a:spcAft>
              <a:buClr>
                <a:srgbClr val="2D0B1E"/>
              </a:buClr>
              <a:buSzPts val="900"/>
              <a:buChar char="■"/>
              <a:defRPr sz="900">
                <a:solidFill>
                  <a:srgbClr val="2D0B1E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6"/>
          </p:nvPr>
        </p:nvSpPr>
        <p:spPr>
          <a:xfrm>
            <a:off x="6325050" y="2094450"/>
            <a:ext cx="25140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0B1E"/>
              </a:buClr>
              <a:buSzPts val="1600"/>
              <a:buNone/>
              <a:defRPr sz="1600" b="1">
                <a:solidFill>
                  <a:srgbClr val="2D0B1E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2D0B1E"/>
              </a:buClr>
              <a:buSzPts val="1100"/>
              <a:buNone/>
              <a:defRPr>
                <a:solidFill>
                  <a:srgbClr val="2D0B1E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6"/>
          <p:cNvSpPr>
            <a:spLocks noGrp="1"/>
          </p:cNvSpPr>
          <p:nvPr>
            <p:ph type="pic" idx="7"/>
          </p:nvPr>
        </p:nvSpPr>
        <p:spPr>
          <a:xfrm>
            <a:off x="304800" y="1514475"/>
            <a:ext cx="401100" cy="40110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16"/>
          <p:cNvSpPr>
            <a:spLocks noGrp="1"/>
          </p:cNvSpPr>
          <p:nvPr>
            <p:ph type="pic" idx="8"/>
          </p:nvPr>
        </p:nvSpPr>
        <p:spPr>
          <a:xfrm>
            <a:off x="3315075" y="1514475"/>
            <a:ext cx="401100" cy="4011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16"/>
          <p:cNvSpPr>
            <a:spLocks noGrp="1"/>
          </p:cNvSpPr>
          <p:nvPr>
            <p:ph type="pic" idx="9"/>
          </p:nvPr>
        </p:nvSpPr>
        <p:spPr>
          <a:xfrm>
            <a:off x="6325350" y="1514475"/>
            <a:ext cx="401100" cy="40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1: Split Layout, Left">
  <p:cSld name="CUSTOM_3">
    <p:bg>
      <p:bgPr>
        <a:solidFill>
          <a:srgbClr val="FBEFFF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/>
          <p:nvPr/>
        </p:nvSpPr>
        <p:spPr>
          <a:xfrm>
            <a:off x="-50850" y="-91725"/>
            <a:ext cx="6765000" cy="4957800"/>
          </a:xfrm>
          <a:prstGeom prst="rect">
            <a:avLst/>
          </a:prstGeom>
          <a:solidFill>
            <a:srgbClr val="FBE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287550" y="457200"/>
            <a:ext cx="54204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ldNum" idx="12"/>
          </p:nvPr>
        </p:nvSpPr>
        <p:spPr>
          <a:xfrm>
            <a:off x="300250" y="4866000"/>
            <a:ext cx="548700" cy="2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body" idx="1"/>
          </p:nvPr>
        </p:nvSpPr>
        <p:spPr>
          <a:xfrm>
            <a:off x="287809" y="2571750"/>
            <a:ext cx="47358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subTitle" idx="2"/>
          </p:nvPr>
        </p:nvSpPr>
        <p:spPr>
          <a:xfrm>
            <a:off x="287550" y="1942050"/>
            <a:ext cx="47358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7"/>
          <p:cNvSpPr/>
          <p:nvPr/>
        </p:nvSpPr>
        <p:spPr>
          <a:xfrm>
            <a:off x="6714225" y="4588075"/>
            <a:ext cx="2429700" cy="55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7" name="Google Shape;137;p17"/>
          <p:cNvSpPr/>
          <p:nvPr/>
        </p:nvSpPr>
        <p:spPr>
          <a:xfrm>
            <a:off x="6714225" y="3629025"/>
            <a:ext cx="2429700" cy="959100"/>
          </a:xfrm>
          <a:prstGeom prst="rect">
            <a:avLst/>
          </a:prstGeom>
          <a:solidFill>
            <a:srgbClr val="FFB7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8" name="Google Shape;138;p17"/>
          <p:cNvSpPr/>
          <p:nvPr/>
        </p:nvSpPr>
        <p:spPr>
          <a:xfrm>
            <a:off x="6714225" y="2234625"/>
            <a:ext cx="2429700" cy="1394400"/>
          </a:xfrm>
          <a:prstGeom prst="rect">
            <a:avLst/>
          </a:prstGeom>
          <a:solidFill>
            <a:srgbClr val="2D0B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9" name="Google Shape;139;p17"/>
          <p:cNvSpPr/>
          <p:nvPr/>
        </p:nvSpPr>
        <p:spPr>
          <a:xfrm>
            <a:off x="6714225" y="-34725"/>
            <a:ext cx="2429700" cy="22695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1: Split Layout, Left 1">
  <p:cSld name="CUSTOM_3_2">
    <p:bg>
      <p:bgPr>
        <a:solidFill>
          <a:srgbClr val="FBEFFF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/>
          <p:nvPr/>
        </p:nvSpPr>
        <p:spPr>
          <a:xfrm>
            <a:off x="-50850" y="-91725"/>
            <a:ext cx="9295800" cy="4957800"/>
          </a:xfrm>
          <a:prstGeom prst="rect">
            <a:avLst/>
          </a:prstGeom>
          <a:solidFill>
            <a:srgbClr val="FBE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287550" y="457200"/>
            <a:ext cx="54204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ldNum" idx="12"/>
          </p:nvPr>
        </p:nvSpPr>
        <p:spPr>
          <a:xfrm>
            <a:off x="300250" y="4866000"/>
            <a:ext cx="548700" cy="2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287809" y="2571750"/>
            <a:ext cx="47358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2"/>
          </p:nvPr>
        </p:nvSpPr>
        <p:spPr>
          <a:xfrm>
            <a:off x="287550" y="1942050"/>
            <a:ext cx="47358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1: Split Layout, RIght">
  <p:cSld name="CUSTOM_3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/>
          <p:nvPr/>
        </p:nvSpPr>
        <p:spPr>
          <a:xfrm>
            <a:off x="2429775" y="-91725"/>
            <a:ext cx="6765000" cy="4957800"/>
          </a:xfrm>
          <a:prstGeom prst="rect">
            <a:avLst/>
          </a:prstGeom>
          <a:solidFill>
            <a:srgbClr val="FBE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3132675" y="797275"/>
            <a:ext cx="5553900" cy="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ldNum" idx="12"/>
          </p:nvPr>
        </p:nvSpPr>
        <p:spPr>
          <a:xfrm>
            <a:off x="300250" y="4866000"/>
            <a:ext cx="548700" cy="2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body" idx="1"/>
          </p:nvPr>
        </p:nvSpPr>
        <p:spPr>
          <a:xfrm>
            <a:off x="3132873" y="2571750"/>
            <a:ext cx="55539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subTitle" idx="2"/>
          </p:nvPr>
        </p:nvSpPr>
        <p:spPr>
          <a:xfrm>
            <a:off x="3132675" y="2158957"/>
            <a:ext cx="5553900" cy="33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52" name="Google Shape;152;p19" title="Slide 16_9 - 17.png"/>
          <p:cNvPicPr preferRelativeResize="0"/>
          <p:nvPr/>
        </p:nvPicPr>
        <p:blipFill rotWithShape="1">
          <a:blip r:embed="rId2">
            <a:alphaModFix/>
          </a:blip>
          <a:srcRect r="6252"/>
          <a:stretch/>
        </p:blipFill>
        <p:spPr>
          <a:xfrm>
            <a:off x="0" y="0"/>
            <a:ext cx="24297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1: Split Layout, RIght 1">
  <p:cSld name="CUSTOM_3_1_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/>
          <p:nvPr/>
        </p:nvSpPr>
        <p:spPr>
          <a:xfrm>
            <a:off x="-49800" y="-91725"/>
            <a:ext cx="9244500" cy="4957800"/>
          </a:xfrm>
          <a:prstGeom prst="rect">
            <a:avLst/>
          </a:prstGeom>
          <a:solidFill>
            <a:srgbClr val="FBE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3132675" y="797275"/>
            <a:ext cx="5553900" cy="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300250" y="4866000"/>
            <a:ext cx="548700" cy="2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body" idx="1"/>
          </p:nvPr>
        </p:nvSpPr>
        <p:spPr>
          <a:xfrm>
            <a:off x="3132873" y="2571750"/>
            <a:ext cx="55539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2"/>
          </p:nvPr>
        </p:nvSpPr>
        <p:spPr>
          <a:xfrm>
            <a:off x="3132675" y="2158957"/>
            <a:ext cx="5553900" cy="33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: Title slide 2 2 1 1">
  <p:cSld name="TITLE_3_2_1_1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-32700" y="-152400"/>
            <a:ext cx="9220200" cy="536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" name="Google Shape;21;p3"/>
          <p:cNvSpPr txBox="1"/>
          <p:nvPr/>
        </p:nvSpPr>
        <p:spPr>
          <a:xfrm rot="-5400000">
            <a:off x="-2457150" y="2157750"/>
            <a:ext cx="5481300" cy="63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71732" y="4876596"/>
            <a:ext cx="884716" cy="20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23;p3"/>
          <p:cNvCxnSpPr/>
          <p:nvPr/>
        </p:nvCxnSpPr>
        <p:spPr>
          <a:xfrm>
            <a:off x="973675" y="4794200"/>
            <a:ext cx="79035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973675" y="2013425"/>
            <a:ext cx="6657600" cy="264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5400000">
            <a:off x="-1620176" y="2698850"/>
            <a:ext cx="3890100" cy="30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IBM Plex Mono"/>
              <a:buNone/>
              <a:defRPr sz="14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xfrm>
            <a:off x="457200" y="434577"/>
            <a:ext cx="8229600" cy="34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body" idx="1"/>
          </p:nvPr>
        </p:nvSpPr>
        <p:spPr>
          <a:xfrm>
            <a:off x="457200" y="971550"/>
            <a:ext cx="8229600" cy="372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title"/>
          </p:nvPr>
        </p:nvSpPr>
        <p:spPr>
          <a:xfrm>
            <a:off x="286526" y="11879"/>
            <a:ext cx="81045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body" idx="1"/>
          </p:nvPr>
        </p:nvSpPr>
        <p:spPr>
          <a:xfrm>
            <a:off x="4443612" y="1649803"/>
            <a:ext cx="4114800" cy="21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1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2: Split Layout, Left">
  <p:cSld name="CUSTOM_3_2_1">
    <p:bg>
      <p:bgPr>
        <a:solidFill>
          <a:schemeClr val="dk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37311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body" idx="1"/>
          </p:nvPr>
        </p:nvSpPr>
        <p:spPr>
          <a:xfrm>
            <a:off x="457404" y="2571750"/>
            <a:ext cx="37311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37311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23"/>
          <p:cNvSpPr>
            <a:spLocks noGrp="1"/>
          </p:cNvSpPr>
          <p:nvPr>
            <p:ph type="pic" idx="3"/>
          </p:nvPr>
        </p:nvSpPr>
        <p:spPr>
          <a:xfrm>
            <a:off x="4572000" y="0"/>
            <a:ext cx="4572000" cy="5153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: Title slide 2 2">
  <p:cSld name="TITLE_3_2"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/>
          <p:nvPr/>
        </p:nvSpPr>
        <p:spPr>
          <a:xfrm>
            <a:off x="-32700" y="-152400"/>
            <a:ext cx="9220200" cy="536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81" name="Google Shape;181;p25"/>
          <p:cNvCxnSpPr/>
          <p:nvPr/>
        </p:nvCxnSpPr>
        <p:spPr>
          <a:xfrm>
            <a:off x="453900" y="4689278"/>
            <a:ext cx="8253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2" name="Google Shape;18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3900" y="154575"/>
            <a:ext cx="1330028" cy="30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5"/>
          <p:cNvSpPr txBox="1">
            <a:spLocks noGrp="1"/>
          </p:cNvSpPr>
          <p:nvPr>
            <p:ph type="subTitle" idx="1"/>
          </p:nvPr>
        </p:nvSpPr>
        <p:spPr>
          <a:xfrm>
            <a:off x="457200" y="4762500"/>
            <a:ext cx="2448000" cy="338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sldNum" idx="12"/>
          </p:nvPr>
        </p:nvSpPr>
        <p:spPr>
          <a:xfrm>
            <a:off x="8124525" y="4754775"/>
            <a:ext cx="548700" cy="338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1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1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1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1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1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1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1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1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1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25"/>
          <p:cNvSpPr txBox="1"/>
          <p:nvPr/>
        </p:nvSpPr>
        <p:spPr>
          <a:xfrm>
            <a:off x="7266108" y="152850"/>
            <a:ext cx="15129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IBM Plex Mono"/>
                <a:ea typeface="IBM Plex Mono"/>
                <a:cs typeface="IBM Plex Mono"/>
                <a:sym typeface="IBM Plex Mono"/>
              </a:rPr>
              <a:t>Lightcast.io</a:t>
            </a:r>
            <a:endParaRPr sz="1100">
              <a:solidFill>
                <a:schemeClr val="accen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86" name="Google Shape;186;p25"/>
          <p:cNvSpPr txBox="1">
            <a:spLocks noGrp="1"/>
          </p:cNvSpPr>
          <p:nvPr>
            <p:ph type="ctrTitle"/>
          </p:nvPr>
        </p:nvSpPr>
        <p:spPr>
          <a:xfrm>
            <a:off x="453900" y="1514475"/>
            <a:ext cx="6853800" cy="21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600"/>
              <a:buFont typeface="Inter Medium"/>
              <a:buNone/>
              <a:defRPr sz="5600" b="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: Content, 1 Column 1">
  <p:cSld name="CUSTOM_2_1">
    <p:bg>
      <p:bgPr>
        <a:solidFill>
          <a:schemeClr val="dk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>
            <a:spLocks noGrp="1"/>
          </p:cNvSpPr>
          <p:nvPr>
            <p:ph type="body" idx="1"/>
          </p:nvPr>
        </p:nvSpPr>
        <p:spPr>
          <a:xfrm>
            <a:off x="457400" y="2571750"/>
            <a:ext cx="61722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61722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Google Shape;192;p26"/>
          <p:cNvSpPr/>
          <p:nvPr/>
        </p:nvSpPr>
        <p:spPr>
          <a:xfrm>
            <a:off x="8540150" y="4562425"/>
            <a:ext cx="4506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p26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8600536" y="4620702"/>
            <a:ext cx="345250" cy="34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1: Split Layout, RIght 2">
  <p:cSld name="CUSTOM_3_1_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4954575" y="457200"/>
            <a:ext cx="37320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body" idx="1"/>
          </p:nvPr>
        </p:nvSpPr>
        <p:spPr>
          <a:xfrm>
            <a:off x="4954779" y="2571750"/>
            <a:ext cx="37320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2"/>
          </p:nvPr>
        </p:nvSpPr>
        <p:spPr>
          <a:xfrm>
            <a:off x="4954575" y="2170650"/>
            <a:ext cx="37320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>
            <a:spLocks noGrp="1"/>
          </p:cNvSpPr>
          <p:nvPr>
            <p:ph type="pic" idx="3"/>
          </p:nvPr>
        </p:nvSpPr>
        <p:spPr>
          <a:xfrm>
            <a:off x="0" y="0"/>
            <a:ext cx="4572000" cy="5153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2: Split Layout, Left 1">
  <p:cSld name="CUSTOM_3_2_2">
    <p:bg>
      <p:bgPr>
        <a:solidFill>
          <a:schemeClr val="dk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37311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body" idx="1"/>
          </p:nvPr>
        </p:nvSpPr>
        <p:spPr>
          <a:xfrm>
            <a:off x="457404" y="2571750"/>
            <a:ext cx="37311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37311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8"/>
          <p:cNvSpPr>
            <a:spLocks noGrp="1"/>
          </p:cNvSpPr>
          <p:nvPr>
            <p:ph type="pic" idx="3"/>
          </p:nvPr>
        </p:nvSpPr>
        <p:spPr>
          <a:xfrm>
            <a:off x="4572000" y="0"/>
            <a:ext cx="4572000" cy="5153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: Title slide 2 1">
  <p:cSld name="TITLE_3_3">
    <p:bg>
      <p:bgPr>
        <a:solidFill>
          <a:schemeClr val="lt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/>
          <p:nvPr/>
        </p:nvSpPr>
        <p:spPr>
          <a:xfrm>
            <a:off x="-32700" y="-152400"/>
            <a:ext cx="9220200" cy="536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08" name="Google Shape;208;p29"/>
          <p:cNvCxnSpPr/>
          <p:nvPr/>
        </p:nvCxnSpPr>
        <p:spPr>
          <a:xfrm>
            <a:off x="453900" y="4689278"/>
            <a:ext cx="8253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9" name="Google Shape;209;p29"/>
          <p:cNvSpPr txBox="1">
            <a:spLocks noGrp="1"/>
          </p:cNvSpPr>
          <p:nvPr>
            <p:ph type="ctrTitle"/>
          </p:nvPr>
        </p:nvSpPr>
        <p:spPr>
          <a:xfrm>
            <a:off x="453900" y="1514475"/>
            <a:ext cx="6902100" cy="211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 Medium"/>
              <a:buNone/>
              <a:defRPr sz="5600" b="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endParaRPr/>
          </a:p>
        </p:txBody>
      </p:sp>
      <p:pic>
        <p:nvPicPr>
          <p:cNvPr id="210" name="Google Shape;210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3900" y="154575"/>
            <a:ext cx="1330028" cy="30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9"/>
          <p:cNvSpPr txBox="1">
            <a:spLocks noGrp="1"/>
          </p:cNvSpPr>
          <p:nvPr>
            <p:ph type="subTitle" idx="1"/>
          </p:nvPr>
        </p:nvSpPr>
        <p:spPr>
          <a:xfrm>
            <a:off x="457200" y="4762500"/>
            <a:ext cx="2448000" cy="338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sldNum" idx="12"/>
          </p:nvPr>
        </p:nvSpPr>
        <p:spPr>
          <a:xfrm>
            <a:off x="8124525" y="4754775"/>
            <a:ext cx="548700" cy="338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100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100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100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100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100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100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100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100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100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" name="Google Shape;213;p29"/>
          <p:cNvSpPr txBox="1"/>
          <p:nvPr/>
        </p:nvSpPr>
        <p:spPr>
          <a:xfrm>
            <a:off x="7266108" y="152850"/>
            <a:ext cx="15129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CACAC"/>
                </a:solidFill>
                <a:latin typeface="IBM Plex Mono"/>
                <a:ea typeface="IBM Plex Mono"/>
                <a:cs typeface="IBM Plex Mono"/>
                <a:sym typeface="IBM Plex Mono"/>
              </a:rPr>
              <a:t>Lightcast.io</a:t>
            </a:r>
            <a:endParaRPr sz="1100">
              <a:solidFill>
                <a:srgbClr val="ACACAC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1: Split Layout, RIght 3">
  <p:cSld name="CUSTOM_3_1_3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>
            <a:spLocks noGrp="1"/>
          </p:cNvSpPr>
          <p:nvPr>
            <p:ph type="title"/>
          </p:nvPr>
        </p:nvSpPr>
        <p:spPr>
          <a:xfrm>
            <a:off x="4954575" y="457200"/>
            <a:ext cx="37320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0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" name="Google Shape;217;p30"/>
          <p:cNvSpPr txBox="1">
            <a:spLocks noGrp="1"/>
          </p:cNvSpPr>
          <p:nvPr>
            <p:ph type="body" idx="1"/>
          </p:nvPr>
        </p:nvSpPr>
        <p:spPr>
          <a:xfrm>
            <a:off x="4954779" y="2571750"/>
            <a:ext cx="37320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18" name="Google Shape;218;p30"/>
          <p:cNvSpPr txBox="1">
            <a:spLocks noGrp="1"/>
          </p:cNvSpPr>
          <p:nvPr>
            <p:ph type="subTitle" idx="2"/>
          </p:nvPr>
        </p:nvSpPr>
        <p:spPr>
          <a:xfrm>
            <a:off x="4954575" y="2170650"/>
            <a:ext cx="37320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0"/>
          <p:cNvSpPr>
            <a:spLocks noGrp="1"/>
          </p:cNvSpPr>
          <p:nvPr>
            <p:ph type="pic" idx="3"/>
          </p:nvPr>
        </p:nvSpPr>
        <p:spPr>
          <a:xfrm>
            <a:off x="0" y="0"/>
            <a:ext cx="4572000" cy="5153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: Title slide 2 2 1 1 1">
  <p:cSld name="TITLE_3_2_1_1_3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-32700" y="-152400"/>
            <a:ext cx="9220200" cy="5367000"/>
          </a:xfrm>
          <a:prstGeom prst="rect">
            <a:avLst/>
          </a:prstGeom>
          <a:solidFill>
            <a:srgbClr val="FD7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" name="Google Shape;28;p4"/>
          <p:cNvSpPr txBox="1"/>
          <p:nvPr/>
        </p:nvSpPr>
        <p:spPr>
          <a:xfrm rot="-5400000">
            <a:off x="-2457150" y="2157750"/>
            <a:ext cx="5481300" cy="63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D781F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29" name="Google Shape;29;p4"/>
          <p:cNvCxnSpPr/>
          <p:nvPr/>
        </p:nvCxnSpPr>
        <p:spPr>
          <a:xfrm>
            <a:off x="973675" y="4794200"/>
            <a:ext cx="7903500" cy="0"/>
          </a:xfrm>
          <a:prstGeom prst="straightConnector1">
            <a:avLst/>
          </a:prstGeom>
          <a:noFill/>
          <a:ln w="9525" cap="flat" cmpd="sng">
            <a:solidFill>
              <a:srgbClr val="FFF1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66958" y="4876596"/>
            <a:ext cx="884726" cy="20130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973675" y="2013425"/>
            <a:ext cx="6657600" cy="264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1"/>
          </p:nvPr>
        </p:nvSpPr>
        <p:spPr>
          <a:xfrm rot="-5400000">
            <a:off x="-1620176" y="2698850"/>
            <a:ext cx="3890100" cy="30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D781F"/>
              </a:buClr>
              <a:buSzPts val="1400"/>
              <a:buFont typeface="IBM Plex Mono"/>
              <a:buNone/>
              <a:defRPr sz="1400">
                <a:solidFill>
                  <a:srgbClr val="FD781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2" name="Google Shape;222;p3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3" name="Google Shape;22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: Content, 1 Column 2">
  <p:cSld name="CUSTOM_2_2">
    <p:bg>
      <p:bgPr>
        <a:solidFill>
          <a:schemeClr val="dk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>
            <a:spLocks noGrp="1"/>
          </p:cNvSpPr>
          <p:nvPr>
            <p:ph type="body" idx="1"/>
          </p:nvPr>
        </p:nvSpPr>
        <p:spPr>
          <a:xfrm>
            <a:off x="457400" y="2571750"/>
            <a:ext cx="61722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3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2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61722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2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9" name="Google Shape;229;p32"/>
          <p:cNvSpPr/>
          <p:nvPr/>
        </p:nvSpPr>
        <p:spPr>
          <a:xfrm>
            <a:off x="8540150" y="4562425"/>
            <a:ext cx="4506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0" name="Google Shape;230;p32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8600536" y="4620702"/>
            <a:ext cx="345250" cy="34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1 Column 3">
  <p:cSld name="CUSTOM_7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3"/>
          <p:cNvSpPr txBox="1">
            <a:spLocks noGrp="1"/>
          </p:cNvSpPr>
          <p:nvPr>
            <p:ph type="body" idx="1"/>
          </p:nvPr>
        </p:nvSpPr>
        <p:spPr>
          <a:xfrm>
            <a:off x="457400" y="2571750"/>
            <a:ext cx="61719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33" name="Google Shape;233;p3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3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61719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3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1 Column 4">
  <p:cSld name="CUSTOM_8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 txBox="1">
            <a:spLocks noGrp="1"/>
          </p:cNvSpPr>
          <p:nvPr>
            <p:ph type="body" idx="1"/>
          </p:nvPr>
        </p:nvSpPr>
        <p:spPr>
          <a:xfrm>
            <a:off x="457400" y="2571750"/>
            <a:ext cx="61719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38" name="Google Shape;238;p3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4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61719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: Content, 1 Column 3">
  <p:cSld name="CUSTOM_2_3">
    <p:bg>
      <p:bgPr>
        <a:solidFill>
          <a:schemeClr val="dk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>
            <a:spLocks noGrp="1"/>
          </p:cNvSpPr>
          <p:nvPr>
            <p:ph type="body" idx="1"/>
          </p:nvPr>
        </p:nvSpPr>
        <p:spPr>
          <a:xfrm>
            <a:off x="457400" y="2571750"/>
            <a:ext cx="61722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35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5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61722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5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35"/>
          <p:cNvSpPr/>
          <p:nvPr/>
        </p:nvSpPr>
        <p:spPr>
          <a:xfrm>
            <a:off x="8540150" y="4562425"/>
            <a:ext cx="4506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7" name="Google Shape;247;p35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8600536" y="4620702"/>
            <a:ext cx="345250" cy="34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4" name="Google Shape;254;p3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5" name="Google Shape;25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8" name="Google Shape;25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2" name="Google Shape;262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6" name="Google Shape;266;p4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7" name="Google Shape;267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: Title slide 2 2 1 1 1 1">
  <p:cSld name="TITLE_3_2_1_1_3_1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-32700" y="-152400"/>
            <a:ext cx="9220200" cy="5367000"/>
          </a:xfrm>
          <a:prstGeom prst="rect">
            <a:avLst/>
          </a:prstGeom>
          <a:solidFill>
            <a:srgbClr val="2D0B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" name="Google Shape;35;p5"/>
          <p:cNvSpPr txBox="1"/>
          <p:nvPr/>
        </p:nvSpPr>
        <p:spPr>
          <a:xfrm rot="-5400000">
            <a:off x="-2457150" y="2157750"/>
            <a:ext cx="5481300" cy="63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CA61FF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36" name="Google Shape;36;p5"/>
          <p:cNvCxnSpPr/>
          <p:nvPr/>
        </p:nvCxnSpPr>
        <p:spPr>
          <a:xfrm>
            <a:off x="973675" y="4794200"/>
            <a:ext cx="7903500" cy="0"/>
          </a:xfrm>
          <a:prstGeom prst="straightConnector1">
            <a:avLst/>
          </a:prstGeom>
          <a:noFill/>
          <a:ln w="9525" cap="flat" cmpd="sng">
            <a:solidFill>
              <a:srgbClr val="CA61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66958" y="4876596"/>
            <a:ext cx="884726" cy="20130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973675" y="2013425"/>
            <a:ext cx="6657600" cy="264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BEFFF"/>
              </a:buClr>
              <a:buSzPts val="4800"/>
              <a:buNone/>
              <a:defRPr sz="4800">
                <a:solidFill>
                  <a:srgbClr val="FBE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 rot="-5400000">
            <a:off x="-1620176" y="2698850"/>
            <a:ext cx="3890100" cy="30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CA61FF"/>
              </a:buClr>
              <a:buSzPts val="1400"/>
              <a:buFont typeface="IBM Plex Mono"/>
              <a:buNone/>
              <a:defRPr sz="1400">
                <a:solidFill>
                  <a:srgbClr val="CA61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3" name="Google Shape;273;p4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4" name="Google Shape;274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4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81" name="Google Shape;281;p4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2" name="Google Shape;282;p4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3" name="Google Shape;283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86" name="Google Shape;28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9" name="Google Shape;289;p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0" name="Google Shape;290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: Content, 1 Column">
  <p:cSld name="CUSTOM_2">
    <p:bg>
      <p:bgPr>
        <a:solidFill>
          <a:schemeClr val="dk1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8"/>
          <p:cNvSpPr txBox="1">
            <a:spLocks noGrp="1"/>
          </p:cNvSpPr>
          <p:nvPr>
            <p:ph type="body" idx="1"/>
          </p:nvPr>
        </p:nvSpPr>
        <p:spPr>
          <a:xfrm>
            <a:off x="457400" y="2571750"/>
            <a:ext cx="61722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48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8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61722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8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8" name="Google Shape;298;p48"/>
          <p:cNvSpPr/>
          <p:nvPr/>
        </p:nvSpPr>
        <p:spPr>
          <a:xfrm>
            <a:off x="8540150" y="4562425"/>
            <a:ext cx="4506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9" name="Google Shape;299;p48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8600536" y="4620702"/>
            <a:ext cx="345250" cy="34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1 Column">
  <p:cSld name="CUSTOM_3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9"/>
          <p:cNvSpPr txBox="1">
            <a:spLocks noGrp="1"/>
          </p:cNvSpPr>
          <p:nvPr>
            <p:ph type="body" idx="1"/>
          </p:nvPr>
        </p:nvSpPr>
        <p:spPr>
          <a:xfrm>
            <a:off x="457400" y="2571750"/>
            <a:ext cx="61719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302" name="Google Shape;302;p4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9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61719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49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ow Slide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0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07" name="Google Shape;30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6800" y="4613600"/>
            <a:ext cx="356199" cy="35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1: Split Layout, RIght">
  <p:cSld name="CUSTOM_3_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1"/>
          <p:cNvSpPr txBox="1">
            <a:spLocks noGrp="1"/>
          </p:cNvSpPr>
          <p:nvPr>
            <p:ph type="title"/>
          </p:nvPr>
        </p:nvSpPr>
        <p:spPr>
          <a:xfrm>
            <a:off x="4954575" y="457200"/>
            <a:ext cx="37320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51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1" name="Google Shape;311;p51"/>
          <p:cNvSpPr txBox="1">
            <a:spLocks noGrp="1"/>
          </p:cNvSpPr>
          <p:nvPr>
            <p:ph type="body" idx="1"/>
          </p:nvPr>
        </p:nvSpPr>
        <p:spPr>
          <a:xfrm>
            <a:off x="4954779" y="2571750"/>
            <a:ext cx="37320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312" name="Google Shape;312;p51"/>
          <p:cNvSpPr txBox="1">
            <a:spLocks noGrp="1"/>
          </p:cNvSpPr>
          <p:nvPr>
            <p:ph type="subTitle" idx="2"/>
          </p:nvPr>
        </p:nvSpPr>
        <p:spPr>
          <a:xfrm>
            <a:off x="4954575" y="2170650"/>
            <a:ext cx="37320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51"/>
          <p:cNvSpPr>
            <a:spLocks noGrp="1"/>
          </p:cNvSpPr>
          <p:nvPr>
            <p:ph type="pic" idx="3"/>
          </p:nvPr>
        </p:nvSpPr>
        <p:spPr>
          <a:xfrm>
            <a:off x="0" y="0"/>
            <a:ext cx="4572000" cy="5153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1 Column">
  <p:cSld name="CUSTOM">
    <p:bg>
      <p:bgPr>
        <a:solidFill>
          <a:srgbClr val="FBE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300250" y="4866000"/>
            <a:ext cx="548700" cy="2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287550" y="278550"/>
            <a:ext cx="3811200" cy="151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4572213" y="858300"/>
            <a:ext cx="38844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ubTitle" idx="2"/>
          </p:nvPr>
        </p:nvSpPr>
        <p:spPr>
          <a:xfrm>
            <a:off x="4572225" y="278550"/>
            <a:ext cx="38844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: Title Slide, Black">
  <p:cSld name="TITLE_1">
    <p:bg>
      <p:bgPr>
        <a:solidFill>
          <a:schemeClr val="dk1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2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8229600" cy="21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endParaRPr/>
          </a:p>
        </p:txBody>
      </p:sp>
      <p:sp>
        <p:nvSpPr>
          <p:cNvPr id="316" name="Google Shape;316;p52"/>
          <p:cNvSpPr/>
          <p:nvPr/>
        </p:nvSpPr>
        <p:spPr>
          <a:xfrm>
            <a:off x="0" y="3629025"/>
            <a:ext cx="9144000" cy="151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52"/>
          <p:cNvSpPr txBox="1">
            <a:spLocks noGrp="1"/>
          </p:cNvSpPr>
          <p:nvPr>
            <p:ph type="subTitle" idx="1"/>
          </p:nvPr>
        </p:nvSpPr>
        <p:spPr>
          <a:xfrm>
            <a:off x="4800600" y="4348200"/>
            <a:ext cx="3886200" cy="33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>
                <a:solidFill>
                  <a:schemeClr val="accent5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318" name="Google Shape;318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192153"/>
            <a:ext cx="2171699" cy="494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: Title slide 2">
  <p:cSld name="TITLE_3">
    <p:bg>
      <p:bgPr>
        <a:solidFill>
          <a:schemeClr val="lt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3"/>
          <p:cNvSpPr/>
          <p:nvPr/>
        </p:nvSpPr>
        <p:spPr>
          <a:xfrm>
            <a:off x="-32700" y="-152400"/>
            <a:ext cx="9220200" cy="5367000"/>
          </a:xfrm>
          <a:prstGeom prst="rect">
            <a:avLst/>
          </a:prstGeom>
          <a:solidFill>
            <a:srgbClr val="2D0B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21" name="Google Shape;321;p53"/>
          <p:cNvCxnSpPr/>
          <p:nvPr/>
        </p:nvCxnSpPr>
        <p:spPr>
          <a:xfrm>
            <a:off x="285750" y="4803575"/>
            <a:ext cx="8582100" cy="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2" name="Google Shape;322;p53"/>
          <p:cNvSpPr txBox="1">
            <a:spLocks noGrp="1"/>
          </p:cNvSpPr>
          <p:nvPr>
            <p:ph type="ctrTitle"/>
          </p:nvPr>
        </p:nvSpPr>
        <p:spPr>
          <a:xfrm>
            <a:off x="295275" y="1514475"/>
            <a:ext cx="7060800" cy="211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 Medium"/>
              <a:buNone/>
              <a:defRPr sz="5600" b="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endParaRPr/>
          </a:p>
        </p:txBody>
      </p:sp>
      <p:pic>
        <p:nvPicPr>
          <p:cNvPr id="323" name="Google Shape;323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975" y="154575"/>
            <a:ext cx="1330028" cy="30262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3"/>
          <p:cNvSpPr txBox="1">
            <a:spLocks noGrp="1"/>
          </p:cNvSpPr>
          <p:nvPr>
            <p:ph type="subTitle" idx="1"/>
          </p:nvPr>
        </p:nvSpPr>
        <p:spPr>
          <a:xfrm>
            <a:off x="2429775" y="4848225"/>
            <a:ext cx="2448000" cy="33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53"/>
          <p:cNvSpPr txBox="1">
            <a:spLocks noGrp="1"/>
          </p:cNvSpPr>
          <p:nvPr>
            <p:ph type="sldNum" idx="12"/>
          </p:nvPr>
        </p:nvSpPr>
        <p:spPr>
          <a:xfrm>
            <a:off x="300250" y="4848225"/>
            <a:ext cx="548700" cy="33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5"/>
                </a:solidFill>
              </a:defRPr>
            </a:lvl1pPr>
            <a:lvl2pPr lvl="1">
              <a:buNone/>
              <a:defRPr>
                <a:solidFill>
                  <a:schemeClr val="accent5"/>
                </a:solidFill>
              </a:defRPr>
            </a:lvl2pPr>
            <a:lvl3pPr lvl="2">
              <a:buNone/>
              <a:defRPr>
                <a:solidFill>
                  <a:schemeClr val="accent5"/>
                </a:solidFill>
              </a:defRPr>
            </a:lvl3pPr>
            <a:lvl4pPr lvl="3">
              <a:buNone/>
              <a:defRPr>
                <a:solidFill>
                  <a:schemeClr val="accent5"/>
                </a:solidFill>
              </a:defRPr>
            </a:lvl4pPr>
            <a:lvl5pPr lvl="4">
              <a:buNone/>
              <a:defRPr>
                <a:solidFill>
                  <a:schemeClr val="accent5"/>
                </a:solidFill>
              </a:defRPr>
            </a:lvl5pPr>
            <a:lvl6pPr lvl="5">
              <a:buNone/>
              <a:defRPr>
                <a:solidFill>
                  <a:schemeClr val="accent5"/>
                </a:solidFill>
              </a:defRPr>
            </a:lvl6pPr>
            <a:lvl7pPr lvl="6">
              <a:buNone/>
              <a:defRPr>
                <a:solidFill>
                  <a:schemeClr val="accent5"/>
                </a:solidFill>
              </a:defRPr>
            </a:lvl7pPr>
            <a:lvl8pPr lvl="7">
              <a:buNone/>
              <a:defRPr>
                <a:solidFill>
                  <a:schemeClr val="accent5"/>
                </a:solidFill>
              </a:defRPr>
            </a:lvl8pPr>
            <a:lvl9pPr lvl="8">
              <a:buNone/>
              <a:defRPr>
                <a:solidFill>
                  <a:schemeClr val="accent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6" name="Google Shape;326;p53"/>
          <p:cNvSpPr txBox="1"/>
          <p:nvPr/>
        </p:nvSpPr>
        <p:spPr>
          <a:xfrm>
            <a:off x="7494700" y="4865925"/>
            <a:ext cx="14586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rPr>
              <a:t>LIGHTCAST.IO</a:t>
            </a:r>
            <a:endParaRPr sz="1000">
              <a:solidFill>
                <a:schemeClr val="accent5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1 Column 1">
  <p:cSld name="CUSTOM_6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4"/>
          <p:cNvSpPr txBox="1">
            <a:spLocks noGrp="1"/>
          </p:cNvSpPr>
          <p:nvPr>
            <p:ph type="body" idx="1"/>
          </p:nvPr>
        </p:nvSpPr>
        <p:spPr>
          <a:xfrm>
            <a:off x="457400" y="2571750"/>
            <a:ext cx="61719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329" name="Google Shape;329;p5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4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61719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54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1 Column 2">
  <p:cSld name="CUSTOM_7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5"/>
          <p:cNvSpPr txBox="1">
            <a:spLocks noGrp="1"/>
          </p:cNvSpPr>
          <p:nvPr>
            <p:ph type="body" idx="1"/>
          </p:nvPr>
        </p:nvSpPr>
        <p:spPr>
          <a:xfrm>
            <a:off x="457400" y="2571750"/>
            <a:ext cx="61719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334" name="Google Shape;334;p55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5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61719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55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1 Column 3">
  <p:cSld name="CUSTOM_8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6"/>
          <p:cNvSpPr txBox="1">
            <a:spLocks noGrp="1"/>
          </p:cNvSpPr>
          <p:nvPr>
            <p:ph type="body" idx="1"/>
          </p:nvPr>
        </p:nvSpPr>
        <p:spPr>
          <a:xfrm>
            <a:off x="457400" y="2571750"/>
            <a:ext cx="61719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339" name="Google Shape;339;p5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56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61719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6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1 Column 4">
  <p:cSld name="CUSTOM_9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7"/>
          <p:cNvSpPr txBox="1">
            <a:spLocks noGrp="1"/>
          </p:cNvSpPr>
          <p:nvPr>
            <p:ph type="body" idx="1"/>
          </p:nvPr>
        </p:nvSpPr>
        <p:spPr>
          <a:xfrm>
            <a:off x="457400" y="2571750"/>
            <a:ext cx="61719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344" name="Google Shape;344;p5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7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61719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7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buNone/>
              <a:defRPr sz="8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1 Column 2">
  <p:cSld name="CUSTOM_6">
    <p:bg>
      <p:bgPr>
        <a:solidFill>
          <a:srgbClr val="FFF1E8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267824" y="4866000"/>
            <a:ext cx="548700" cy="2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FD781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buNone/>
              <a:defRPr sz="800">
                <a:solidFill>
                  <a:srgbClr val="FD781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buNone/>
              <a:defRPr sz="800">
                <a:solidFill>
                  <a:srgbClr val="FD781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buNone/>
              <a:defRPr sz="800">
                <a:solidFill>
                  <a:srgbClr val="FD781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buNone/>
              <a:defRPr sz="800">
                <a:solidFill>
                  <a:srgbClr val="FD781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buNone/>
              <a:defRPr sz="800">
                <a:solidFill>
                  <a:srgbClr val="FD781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buNone/>
              <a:defRPr sz="800">
                <a:solidFill>
                  <a:srgbClr val="FD781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buNone/>
              <a:defRPr sz="800">
                <a:solidFill>
                  <a:srgbClr val="FD781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buNone/>
              <a:defRPr sz="800">
                <a:solidFill>
                  <a:srgbClr val="FD781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287550" y="278550"/>
            <a:ext cx="3811200" cy="151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4572213" y="858300"/>
            <a:ext cx="38844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2"/>
          </p:nvPr>
        </p:nvSpPr>
        <p:spPr>
          <a:xfrm>
            <a:off x="4572225" y="278550"/>
            <a:ext cx="38844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50" name="Google Shape;50;p7"/>
          <p:cNvCxnSpPr/>
          <p:nvPr/>
        </p:nvCxnSpPr>
        <p:spPr>
          <a:xfrm>
            <a:off x="300250" y="4799875"/>
            <a:ext cx="8596800" cy="0"/>
          </a:xfrm>
          <a:prstGeom prst="straightConnector1">
            <a:avLst/>
          </a:prstGeom>
          <a:noFill/>
          <a:ln w="38100" cap="flat" cmpd="sng">
            <a:solidFill>
              <a:srgbClr val="FFF1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51;p7"/>
          <p:cNvCxnSpPr/>
          <p:nvPr/>
        </p:nvCxnSpPr>
        <p:spPr>
          <a:xfrm>
            <a:off x="273600" y="4799875"/>
            <a:ext cx="8596800" cy="0"/>
          </a:xfrm>
          <a:prstGeom prst="straightConnector1">
            <a:avLst/>
          </a:prstGeom>
          <a:noFill/>
          <a:ln w="9525" cap="flat" cmpd="sng">
            <a:solidFill>
              <a:srgbClr val="FD78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52;p7"/>
          <p:cNvSpPr/>
          <p:nvPr/>
        </p:nvSpPr>
        <p:spPr>
          <a:xfrm>
            <a:off x="7890350" y="4869900"/>
            <a:ext cx="1160100" cy="273600"/>
          </a:xfrm>
          <a:prstGeom prst="rect">
            <a:avLst/>
          </a:prstGeom>
          <a:solidFill>
            <a:srgbClr val="FFF1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3" name="Google Shape;5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71732" y="4876596"/>
            <a:ext cx="884716" cy="2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1 Column 1">
  <p:cSld name="CUSTOM_4">
    <p:bg>
      <p:bgPr>
        <a:solidFill>
          <a:srgbClr val="FBE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300250" y="4866000"/>
            <a:ext cx="548700" cy="2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287550" y="278550"/>
            <a:ext cx="5279400" cy="10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1"/>
          </p:nvPr>
        </p:nvSpPr>
        <p:spPr>
          <a:xfrm>
            <a:off x="287550" y="1514475"/>
            <a:ext cx="4284300" cy="240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1 Column 1 1">
  <p:cSld name="CUSTOM_4_1">
    <p:bg>
      <p:bgPr>
        <a:solidFill>
          <a:srgbClr val="FBE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/>
          <p:nvPr/>
        </p:nvSpPr>
        <p:spPr>
          <a:xfrm>
            <a:off x="-50850" y="-91725"/>
            <a:ext cx="4698900" cy="5319900"/>
          </a:xfrm>
          <a:prstGeom prst="rect">
            <a:avLst/>
          </a:prstGeom>
          <a:solidFill>
            <a:srgbClr val="FBE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0" name="Google Shape;60;p9"/>
          <p:cNvSpPr/>
          <p:nvPr/>
        </p:nvSpPr>
        <p:spPr>
          <a:xfrm>
            <a:off x="4579050" y="-91725"/>
            <a:ext cx="4698900" cy="531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300250" y="4866000"/>
            <a:ext cx="548700" cy="2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buNone/>
              <a:defRPr sz="8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87550" y="278550"/>
            <a:ext cx="3790500" cy="10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287550" y="1514475"/>
            <a:ext cx="4009200" cy="2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5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287550" y="278550"/>
            <a:ext cx="82296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300250" y="4866000"/>
            <a:ext cx="548700" cy="2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rgbClr val="FBE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7550" y="278550"/>
            <a:ext cx="82296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SemiBold"/>
              <a:buNone/>
              <a:defRPr sz="28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SemiBold"/>
              <a:buNone/>
              <a:defRPr sz="28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SemiBold"/>
              <a:buNone/>
              <a:defRPr sz="28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SemiBold"/>
              <a:buNone/>
              <a:defRPr sz="28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SemiBold"/>
              <a:buNone/>
              <a:defRPr sz="28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SemiBold"/>
              <a:buNone/>
              <a:defRPr sz="28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SemiBold"/>
              <a:buNone/>
              <a:defRPr sz="28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SemiBold"/>
              <a:buNone/>
              <a:defRPr sz="28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SemiBold"/>
              <a:buNone/>
              <a:defRPr sz="28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7550" y="1514475"/>
            <a:ext cx="8399400" cy="3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29845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○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29845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■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29845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●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29845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○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29845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■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29845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●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29845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○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298450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Inter"/>
              <a:buChar char="■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300250" y="4866000"/>
            <a:ext cx="5487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buNone/>
              <a:defRPr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buNone/>
              <a:defRPr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buNone/>
              <a:defRPr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buNone/>
              <a:defRPr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buNone/>
              <a:defRPr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buNone/>
              <a:defRPr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buNone/>
              <a:defRPr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buNone/>
              <a:defRPr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7971732" y="4876596"/>
            <a:ext cx="884716" cy="20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0;p1"/>
          <p:cNvCxnSpPr/>
          <p:nvPr/>
        </p:nvCxnSpPr>
        <p:spPr>
          <a:xfrm>
            <a:off x="300250" y="4794200"/>
            <a:ext cx="8577000" cy="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81">
          <p15:clr>
            <a:srgbClr val="EA4335"/>
          </p15:clr>
        </p15:guide>
        <p15:guide id="2" pos="5579">
          <p15:clr>
            <a:srgbClr val="EA4335"/>
          </p15:clr>
        </p15:guide>
        <p15:guide id="3" orient="horz" pos="175">
          <p15:clr>
            <a:srgbClr val="EA4335"/>
          </p15:clr>
        </p15:guide>
        <p15:guide id="4" orient="horz" pos="3024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pos="1531">
          <p15:clr>
            <a:srgbClr val="EA4335"/>
          </p15:clr>
        </p15:guide>
        <p15:guide id="8" pos="4229">
          <p15:clr>
            <a:srgbClr val="EA4335"/>
          </p15:clr>
        </p15:guide>
        <p15:guide id="9" orient="horz" pos="2286">
          <p15:clr>
            <a:srgbClr val="EA4335"/>
          </p15:clr>
        </p15:guide>
        <p15:guide id="10" orient="horz" pos="954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8" title="Screenshot 2025-07-18 at 1.11.5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" y="0"/>
            <a:ext cx="35436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465" y="1745545"/>
            <a:ext cx="2891480" cy="4571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8"/>
          <p:cNvSpPr txBox="1">
            <a:spLocks noGrp="1"/>
          </p:cNvSpPr>
          <p:nvPr>
            <p:ph type="body" idx="4294967295"/>
          </p:nvPr>
        </p:nvSpPr>
        <p:spPr>
          <a:xfrm>
            <a:off x="4020671" y="2318871"/>
            <a:ext cx="48150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i="0" u="none" strike="noStrike" cap="none">
                <a:solidFill>
                  <a:schemeClr val="dk1"/>
                </a:solidFill>
              </a:rPr>
              <a:t>Founded over 20 years ago, Lightcast created the category </a:t>
            </a:r>
            <a:r>
              <a:rPr lang="en">
                <a:solidFill>
                  <a:schemeClr val="dk1"/>
                </a:solidFill>
              </a:rPr>
              <a:t>of</a:t>
            </a:r>
            <a:r>
              <a:rPr lang="en" sz="1300" i="0" u="none" strike="noStrike" cap="none">
                <a:solidFill>
                  <a:schemeClr val="dk1"/>
                </a:solidFill>
              </a:rPr>
              <a:t> </a:t>
            </a:r>
            <a:r>
              <a:rPr lang="en" i="1">
                <a:solidFill>
                  <a:schemeClr val="dk1"/>
                </a:solidFill>
              </a:rPr>
              <a:t>l</a:t>
            </a:r>
            <a:r>
              <a:rPr lang="en" sz="1300" i="1" u="none" strike="noStrike" cap="none">
                <a:solidFill>
                  <a:schemeClr val="dk1"/>
                </a:solidFill>
              </a:rPr>
              <a:t>abor </a:t>
            </a:r>
            <a:r>
              <a:rPr lang="en" i="1">
                <a:solidFill>
                  <a:schemeClr val="dk1"/>
                </a:solidFill>
              </a:rPr>
              <a:t>m</a:t>
            </a:r>
            <a:r>
              <a:rPr lang="en" sz="1300" i="1" u="none" strike="noStrike" cap="none">
                <a:solidFill>
                  <a:schemeClr val="dk1"/>
                </a:solidFill>
              </a:rPr>
              <a:t>arket </a:t>
            </a:r>
            <a:r>
              <a:rPr lang="en" i="1">
                <a:solidFill>
                  <a:schemeClr val="dk1"/>
                </a:solidFill>
              </a:rPr>
              <a:t>i</a:t>
            </a:r>
            <a:r>
              <a:rPr lang="en" sz="1300" i="1" u="none" strike="noStrike" cap="none">
                <a:solidFill>
                  <a:schemeClr val="dk1"/>
                </a:solidFill>
              </a:rPr>
              <a:t>ntelligence</a:t>
            </a:r>
            <a:r>
              <a:rPr lang="en" sz="1300" i="0" u="none" strike="noStrike" cap="none">
                <a:solidFill>
                  <a:schemeClr val="dk1"/>
                </a:solidFill>
              </a:rPr>
              <a:t> to help companies, educators, and governments make strategic decisions about their people.</a:t>
            </a:r>
            <a:endParaRPr sz="9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354" name="Google Shape;354;p58"/>
          <p:cNvSpPr txBox="1">
            <a:spLocks noGrp="1"/>
          </p:cNvSpPr>
          <p:nvPr>
            <p:ph type="title" idx="4294967295"/>
          </p:nvPr>
        </p:nvSpPr>
        <p:spPr>
          <a:xfrm>
            <a:off x="376518" y="1393348"/>
            <a:ext cx="31671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Trusted by:</a:t>
            </a: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58"/>
          <p:cNvSpPr txBox="1">
            <a:spLocks noGrp="1"/>
          </p:cNvSpPr>
          <p:nvPr>
            <p:ph type="title" idx="4294967295"/>
          </p:nvPr>
        </p:nvSpPr>
        <p:spPr>
          <a:xfrm>
            <a:off x="1048749" y="2039388"/>
            <a:ext cx="12954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 Fortune 100 </a:t>
            </a:r>
            <a:r>
              <a:rPr lang="e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Companies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58"/>
          <p:cNvSpPr txBox="1">
            <a:spLocks noGrp="1"/>
          </p:cNvSpPr>
          <p:nvPr>
            <p:ph type="title" idx="4294967295"/>
          </p:nvPr>
        </p:nvSpPr>
        <p:spPr>
          <a:xfrm>
            <a:off x="3999996" y="812769"/>
            <a:ext cx="44520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" sz="2800" i="0" u="none" strike="noStrike" cap="none">
                <a:solidFill>
                  <a:srgbClr val="F44562"/>
                </a:solidFill>
              </a:rPr>
              <a:t>Lightcast</a:t>
            </a:r>
            <a:r>
              <a:rPr lang="en">
                <a:solidFill>
                  <a:srgbClr val="F44562"/>
                </a:solidFill>
              </a:rPr>
              <a:t> </a:t>
            </a:r>
            <a:r>
              <a:rPr lang="en" sz="2800" i="0" u="none" strike="noStrike" cap="none">
                <a:solidFill>
                  <a:schemeClr val="dk1"/>
                </a:solidFill>
              </a:rPr>
              <a:t>power</a:t>
            </a:r>
            <a:r>
              <a:rPr lang="en"/>
              <a:t>s</a:t>
            </a:r>
            <a:r>
              <a:rPr lang="en" sz="2800" i="0" u="none" strike="noStrike" cap="none">
                <a:solidFill>
                  <a:schemeClr val="dk1"/>
                </a:solidFill>
              </a:rPr>
              <a:t> strategic decisions that drive clarity and impact</a:t>
            </a:r>
            <a:endParaRPr sz="28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357" name="Google Shape;357;p58"/>
          <p:cNvSpPr txBox="1"/>
          <p:nvPr/>
        </p:nvSpPr>
        <p:spPr>
          <a:xfrm>
            <a:off x="358296" y="1918415"/>
            <a:ext cx="9594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67</a:t>
            </a: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8"/>
          <p:cNvSpPr txBox="1"/>
          <p:nvPr/>
        </p:nvSpPr>
        <p:spPr>
          <a:xfrm>
            <a:off x="2079839" y="3135065"/>
            <a:ext cx="12954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Educational</a:t>
            </a: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Institutions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8"/>
          <p:cNvSpPr txBox="1"/>
          <p:nvPr/>
        </p:nvSpPr>
        <p:spPr>
          <a:xfrm>
            <a:off x="1437201" y="4162576"/>
            <a:ext cx="1875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Government</a:t>
            </a: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Organizations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8"/>
          <p:cNvSpPr txBox="1"/>
          <p:nvPr/>
        </p:nvSpPr>
        <p:spPr>
          <a:xfrm>
            <a:off x="358296" y="3002211"/>
            <a:ext cx="1769100" cy="8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1,000+</a:t>
            </a: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58"/>
          <p:cNvSpPr txBox="1"/>
          <p:nvPr/>
        </p:nvSpPr>
        <p:spPr>
          <a:xfrm>
            <a:off x="358296" y="4066456"/>
            <a:ext cx="10962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775</a:t>
            </a: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2" name="Google Shape;362;p58"/>
          <p:cNvCxnSpPr/>
          <p:nvPr/>
        </p:nvCxnSpPr>
        <p:spPr>
          <a:xfrm rot="10800000">
            <a:off x="358321" y="2820747"/>
            <a:ext cx="2889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3" name="Google Shape;363;p58"/>
          <p:cNvCxnSpPr/>
          <p:nvPr/>
        </p:nvCxnSpPr>
        <p:spPr>
          <a:xfrm rot="10800000">
            <a:off x="358321" y="3884700"/>
            <a:ext cx="2889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4" name="Google Shape;364;p58"/>
          <p:cNvSpPr txBox="1"/>
          <p:nvPr/>
        </p:nvSpPr>
        <p:spPr>
          <a:xfrm>
            <a:off x="3939988" y="3546149"/>
            <a:ext cx="457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When building a</a:t>
            </a:r>
            <a:r>
              <a:rPr lang="en" sz="16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skill-based, future-ready workforce</a:t>
            </a:r>
            <a:r>
              <a:rPr lang="en"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start with</a:t>
            </a:r>
            <a:r>
              <a:rPr lang="en" sz="16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Lightcast.</a:t>
            </a:r>
            <a:endParaRPr sz="16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65" name="Google Shape;365;p58" descr="A white text on a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846" y="441961"/>
            <a:ext cx="1910662" cy="43507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8"/>
          <p:cNvSpPr/>
          <p:nvPr/>
        </p:nvSpPr>
        <p:spPr>
          <a:xfrm>
            <a:off x="3543625" y="4619100"/>
            <a:ext cx="5377500" cy="51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67" title="Screenshot 2025-07-18 at 1.11.5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7"/>
          <p:cNvSpPr txBox="1">
            <a:spLocks noGrp="1"/>
          </p:cNvSpPr>
          <p:nvPr>
            <p:ph type="title"/>
          </p:nvPr>
        </p:nvSpPr>
        <p:spPr>
          <a:xfrm>
            <a:off x="457200" y="278550"/>
            <a:ext cx="85272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AI skills carry a real salary premium</a:t>
            </a:r>
            <a:endParaRPr sz="3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75" name="Google Shape;475;p67"/>
          <p:cNvSpPr txBox="1">
            <a:spLocks noGrp="1"/>
          </p:cNvSpPr>
          <p:nvPr>
            <p:ph type="subTitle" idx="4294967295"/>
          </p:nvPr>
        </p:nvSpPr>
        <p:spPr>
          <a:xfrm>
            <a:off x="457200" y="1087050"/>
            <a:ext cx="35064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>
                <a:solidFill>
                  <a:srgbClr val="CA61FF"/>
                </a:solidFill>
              </a:rPr>
              <a:t>Across job functions / program areas</a:t>
            </a:r>
            <a:endParaRPr sz="1600" b="1">
              <a:solidFill>
                <a:srgbClr val="CA61FF"/>
              </a:solidFill>
            </a:endParaRPr>
          </a:p>
        </p:txBody>
      </p:sp>
      <p:sp>
        <p:nvSpPr>
          <p:cNvPr id="476" name="Google Shape;476;p67"/>
          <p:cNvSpPr txBox="1"/>
          <p:nvPr/>
        </p:nvSpPr>
        <p:spPr>
          <a:xfrm>
            <a:off x="457200" y="2089550"/>
            <a:ext cx="3238500" cy="15867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28% salary premium</a:t>
            </a:r>
            <a:endParaRPr sz="23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In median advertised salary in job postings with at least one AI skill compared to similar roles w/out AI.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77" name="Google Shape;477;p67" title="Screenshot 2025-07-18 at 10.58.2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2700" y="965925"/>
            <a:ext cx="4721626" cy="398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68" title="Screenshot 2025-07-18 at 1.11.5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8"/>
          <p:cNvSpPr txBox="1">
            <a:spLocks noGrp="1"/>
          </p:cNvSpPr>
          <p:nvPr>
            <p:ph type="title"/>
          </p:nvPr>
        </p:nvSpPr>
        <p:spPr>
          <a:xfrm>
            <a:off x="457200" y="282825"/>
            <a:ext cx="82296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20">
                <a:latin typeface="Inter SemiBold"/>
                <a:ea typeface="Inter SemiBold"/>
                <a:cs typeface="Inter SemiBold"/>
                <a:sym typeface="Inter SemiBold"/>
              </a:rPr>
              <a:t>Beyond The Buzz - Three Key Findings:</a:t>
            </a:r>
            <a:endParaRPr sz="402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484" name="Google Shape;484;p68" title="Screenshot 2025-07-18 at 11.21.5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2000" y="1760150"/>
            <a:ext cx="1059000" cy="139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68" title="Screenshot 2025-07-18 at 11.21.5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7800" y="1804900"/>
            <a:ext cx="910775" cy="125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68" title="Screenshot 2025-07-18 at 11.21.56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60494" y="1797225"/>
            <a:ext cx="910776" cy="127507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68"/>
          <p:cNvSpPr txBox="1"/>
          <p:nvPr/>
        </p:nvSpPr>
        <p:spPr>
          <a:xfrm>
            <a:off x="551950" y="3331000"/>
            <a:ext cx="2457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“AI job” does not mean “tech job”</a:t>
            </a:r>
            <a:endParaRPr sz="18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88" name="Google Shape;488;p68"/>
          <p:cNvSpPr txBox="1"/>
          <p:nvPr/>
        </p:nvSpPr>
        <p:spPr>
          <a:xfrm>
            <a:off x="3553319" y="3389525"/>
            <a:ext cx="2260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AI skills mean higher salaries</a:t>
            </a:r>
            <a:endParaRPr sz="18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89" name="Google Shape;489;p68"/>
          <p:cNvSpPr txBox="1"/>
          <p:nvPr/>
        </p:nvSpPr>
        <p:spPr>
          <a:xfrm>
            <a:off x="6450775" y="3389525"/>
            <a:ext cx="2457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Every career area is at a different stage on its AI adoption journey</a:t>
            </a:r>
            <a:endParaRPr sz="18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9"/>
          <p:cNvSpPr/>
          <p:nvPr/>
        </p:nvSpPr>
        <p:spPr>
          <a:xfrm>
            <a:off x="209050" y="4619100"/>
            <a:ext cx="6188100" cy="44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5" name="Google Shape;495;p69"/>
          <p:cNvSpPr txBox="1">
            <a:spLocks noGrp="1"/>
          </p:cNvSpPr>
          <p:nvPr>
            <p:ph type="sldNum" idx="12"/>
          </p:nvPr>
        </p:nvSpPr>
        <p:spPr>
          <a:xfrm>
            <a:off x="300250" y="4866000"/>
            <a:ext cx="548700" cy="2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496" name="Google Shape;496;p69"/>
          <p:cNvSpPr txBox="1">
            <a:spLocks noGrp="1"/>
          </p:cNvSpPr>
          <p:nvPr>
            <p:ph type="subTitle" idx="4294967295"/>
          </p:nvPr>
        </p:nvSpPr>
        <p:spPr>
          <a:xfrm>
            <a:off x="407400" y="895950"/>
            <a:ext cx="2127300" cy="129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And therefore, different strategies are required. </a:t>
            </a:r>
            <a:br>
              <a:rPr lang="en" sz="1600" b="1">
                <a:solidFill>
                  <a:srgbClr val="CA61FF"/>
                </a:solidFill>
              </a:rPr>
            </a:br>
            <a:br>
              <a:rPr lang="en" sz="1600" b="1">
                <a:solidFill>
                  <a:srgbClr val="CA61FF"/>
                </a:solidFill>
              </a:rPr>
            </a:br>
            <a:r>
              <a:rPr lang="en" sz="1600" b="1">
                <a:solidFill>
                  <a:srgbClr val="CA61FF"/>
                </a:solidFill>
              </a:rPr>
              <a:t>Let’s </a:t>
            </a:r>
            <a:r>
              <a:rPr lang="en" sz="1600" b="1" i="1">
                <a:solidFill>
                  <a:srgbClr val="CA61FF"/>
                </a:solidFill>
              </a:rPr>
              <a:t>zoom in:</a:t>
            </a:r>
            <a:endParaRPr sz="1600" b="1" i="1">
              <a:solidFill>
                <a:srgbClr val="CA61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 b="1">
              <a:solidFill>
                <a:srgbClr val="CA61FF"/>
              </a:solidFill>
            </a:endParaRPr>
          </a:p>
        </p:txBody>
      </p:sp>
      <p:sp>
        <p:nvSpPr>
          <p:cNvPr id="497" name="Google Shape;497;p69"/>
          <p:cNvSpPr txBox="1">
            <a:spLocks noGrp="1"/>
          </p:cNvSpPr>
          <p:nvPr>
            <p:ph type="title"/>
          </p:nvPr>
        </p:nvSpPr>
        <p:spPr>
          <a:xfrm>
            <a:off x="407400" y="239850"/>
            <a:ext cx="83292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nter"/>
                <a:ea typeface="Inter"/>
                <a:cs typeface="Inter"/>
                <a:sym typeface="Inter"/>
              </a:rPr>
              <a:t>But… different jobs = different journeys with AI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98" name="Google Shape;498;p69" title="Matrix of AI demand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5525" y="709675"/>
            <a:ext cx="5813526" cy="439647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69"/>
          <p:cNvSpPr txBox="1"/>
          <p:nvPr/>
        </p:nvSpPr>
        <p:spPr>
          <a:xfrm>
            <a:off x="3536550" y="1412900"/>
            <a:ext cx="77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highlight>
                  <a:srgbClr val="FF781F"/>
                </a:highlight>
                <a:latin typeface="Inter"/>
                <a:ea typeface="Inter"/>
                <a:cs typeface="Inter"/>
                <a:sym typeface="Inter"/>
              </a:rPr>
              <a:t>Emerging frontiers</a:t>
            </a:r>
            <a:endParaRPr sz="1000" b="1">
              <a:solidFill>
                <a:schemeClr val="lt1"/>
              </a:solidFill>
              <a:highlight>
                <a:srgbClr val="FF781F"/>
              </a:highlight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00" name="Google Shape;500;p69"/>
          <p:cNvSpPr txBox="1"/>
          <p:nvPr/>
        </p:nvSpPr>
        <p:spPr>
          <a:xfrm>
            <a:off x="7437750" y="1421325"/>
            <a:ext cx="90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highlight>
                  <a:srgbClr val="CA61FF"/>
                </a:highlight>
                <a:latin typeface="Inter"/>
                <a:ea typeface="Inter"/>
                <a:cs typeface="Inter"/>
                <a:sym typeface="Inter"/>
              </a:rPr>
              <a:t>AI hotspots</a:t>
            </a:r>
            <a:endParaRPr sz="1000" b="1">
              <a:solidFill>
                <a:schemeClr val="lt1"/>
              </a:solidFill>
              <a:highlight>
                <a:srgbClr val="CA61FF"/>
              </a:highlight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01" name="Google Shape;501;p69"/>
          <p:cNvSpPr txBox="1"/>
          <p:nvPr/>
        </p:nvSpPr>
        <p:spPr>
          <a:xfrm>
            <a:off x="6902850" y="3867425"/>
            <a:ext cx="144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  <a:highlight>
                  <a:srgbClr val="FFB7EF"/>
                </a:highlight>
                <a:latin typeface="Inter"/>
                <a:ea typeface="Inter"/>
                <a:cs typeface="Inter"/>
                <a:sym typeface="Inter"/>
              </a:rPr>
              <a:t>Established AI hubs</a:t>
            </a:r>
            <a:endParaRPr sz="1000" b="1">
              <a:solidFill>
                <a:schemeClr val="dk2"/>
              </a:solidFill>
              <a:highlight>
                <a:srgbClr val="FFB7EF"/>
              </a:highlight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02" name="Google Shape;502;p69"/>
          <p:cNvSpPr txBox="1"/>
          <p:nvPr/>
        </p:nvSpPr>
        <p:spPr>
          <a:xfrm>
            <a:off x="3536550" y="3958650"/>
            <a:ext cx="77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  <a:highlight>
                  <a:srgbClr val="D9D9D9"/>
                </a:highlight>
                <a:latin typeface="Inter"/>
                <a:ea typeface="Inter"/>
                <a:cs typeface="Inter"/>
                <a:sym typeface="Inter"/>
              </a:rPr>
              <a:t>AI cold zones</a:t>
            </a:r>
            <a:endParaRPr sz="1000" b="1">
              <a:solidFill>
                <a:schemeClr val="dk2"/>
              </a:solidFill>
              <a:highlight>
                <a:srgbClr val="D9D9D9"/>
              </a:highlight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03" name="Google Shape;503;p69"/>
          <p:cNvSpPr/>
          <p:nvPr/>
        </p:nvSpPr>
        <p:spPr>
          <a:xfrm>
            <a:off x="8670550" y="1253375"/>
            <a:ext cx="83700" cy="79500"/>
          </a:xfrm>
          <a:prstGeom prst="ellipse">
            <a:avLst/>
          </a:prstGeom>
          <a:solidFill>
            <a:srgbClr val="CA61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04" name="Google Shape;504;p69"/>
          <p:cNvSpPr txBox="1"/>
          <p:nvPr/>
        </p:nvSpPr>
        <p:spPr>
          <a:xfrm>
            <a:off x="8113600" y="895950"/>
            <a:ext cx="115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CA61FF"/>
                </a:solidFill>
              </a:rPr>
              <a:t>IT and computer science</a:t>
            </a:r>
            <a:endParaRPr sz="900" b="1">
              <a:solidFill>
                <a:srgbClr val="CA61FF"/>
              </a:solidFill>
            </a:endParaRPr>
          </a:p>
        </p:txBody>
      </p:sp>
      <p:sp>
        <p:nvSpPr>
          <p:cNvPr id="505" name="Google Shape;505;p69"/>
          <p:cNvSpPr txBox="1"/>
          <p:nvPr/>
        </p:nvSpPr>
        <p:spPr>
          <a:xfrm>
            <a:off x="235350" y="2262850"/>
            <a:ext cx="3013500" cy="21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AutoNum type="arabicPeriod"/>
            </a:pPr>
            <a:r>
              <a:rPr lang="en" sz="11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AI Hotspots</a:t>
            </a:r>
            <a:r>
              <a:rPr lang="en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demand immediate, comprehensive action.</a:t>
            </a:r>
            <a:endParaRPr sz="11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AutoNum type="arabicPeriod"/>
            </a:pPr>
            <a:r>
              <a:rPr lang="en" sz="11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Emerging Frontiers</a:t>
            </a:r>
            <a:r>
              <a:rPr lang="en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represent the highest-opportunity investments.</a:t>
            </a:r>
            <a:endParaRPr sz="11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AutoNum type="arabicPeriod"/>
            </a:pPr>
            <a:r>
              <a:rPr lang="en" sz="11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Established AI Hubs</a:t>
            </a:r>
            <a:r>
              <a:rPr lang="en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need evolution, not revolution.</a:t>
            </a:r>
            <a:endParaRPr sz="11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Clr>
                <a:schemeClr val="dk2"/>
              </a:buClr>
              <a:buSzPts val="1100"/>
              <a:buFont typeface="Inter"/>
              <a:buAutoNum type="arabicPeriod"/>
            </a:pPr>
            <a:r>
              <a:rPr lang="en" sz="11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AI Cold Zones</a:t>
            </a:r>
            <a:r>
              <a:rPr lang="en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are in a position to respond proactively. </a:t>
            </a:r>
            <a:endParaRPr sz="11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70" title="Screenshot 2025-07-16 at 11.49.1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1050" y="-96325"/>
            <a:ext cx="9326100" cy="533615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1" name="Google Shape;511;p70"/>
          <p:cNvSpPr txBox="1">
            <a:spLocks noGrp="1"/>
          </p:cNvSpPr>
          <p:nvPr>
            <p:ph type="title"/>
          </p:nvPr>
        </p:nvSpPr>
        <p:spPr>
          <a:xfrm>
            <a:off x="457200" y="816225"/>
            <a:ext cx="82296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Inter"/>
                <a:ea typeface="Inter"/>
                <a:cs typeface="Inter"/>
                <a:sym typeface="Inter"/>
              </a:rPr>
              <a:t>Which skills should you </a:t>
            </a:r>
            <a:br>
              <a:rPr lang="en" sz="4800" b="1">
                <a:latin typeface="Inter"/>
                <a:ea typeface="Inter"/>
                <a:cs typeface="Inter"/>
                <a:sym typeface="Inter"/>
              </a:rPr>
            </a:br>
            <a:r>
              <a:rPr lang="en" sz="4800" b="1">
                <a:latin typeface="Inter"/>
                <a:ea typeface="Inter"/>
                <a:cs typeface="Inter"/>
                <a:sym typeface="Inter"/>
              </a:rPr>
              <a:t>teach </a:t>
            </a:r>
            <a:r>
              <a:rPr lang="en" sz="4800" i="1">
                <a:latin typeface="Inter"/>
                <a:ea typeface="Inter"/>
                <a:cs typeface="Inter"/>
                <a:sym typeface="Inter"/>
              </a:rPr>
              <a:t>right now</a:t>
            </a:r>
            <a:r>
              <a:rPr lang="en" sz="4800" b="1">
                <a:latin typeface="Inter"/>
                <a:ea typeface="Inter"/>
                <a:cs typeface="Inter"/>
                <a:sym typeface="Inter"/>
              </a:rPr>
              <a:t>?</a:t>
            </a:r>
            <a:endParaRPr sz="4800"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12" name="Google Shape;512;p70"/>
          <p:cNvSpPr txBox="1">
            <a:spLocks noGrp="1"/>
          </p:cNvSpPr>
          <p:nvPr>
            <p:ph type="title"/>
          </p:nvPr>
        </p:nvSpPr>
        <p:spPr>
          <a:xfrm>
            <a:off x="457200" y="2573725"/>
            <a:ext cx="82296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 b="1">
                <a:solidFill>
                  <a:srgbClr val="CA61FF"/>
                </a:solidFill>
                <a:latin typeface="Inter"/>
                <a:ea typeface="Inter"/>
                <a:cs typeface="Inter"/>
                <a:sym typeface="Inter"/>
              </a:rPr>
              <a:t>Introducing the AI Skill Disruption Matrix</a:t>
            </a:r>
            <a:endParaRPr sz="2820" b="1">
              <a:solidFill>
                <a:srgbClr val="CA61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13" name="Google Shape;513;p70" title="ai-cover-wid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2175" y="3789075"/>
            <a:ext cx="9388352" cy="198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71" title="Screenshot 2025-07-16 at 11.49.1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1050" y="-96325"/>
            <a:ext cx="9326100" cy="533615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9" name="Google Shape;519;p71"/>
          <p:cNvSpPr txBox="1">
            <a:spLocks noGrp="1"/>
          </p:cNvSpPr>
          <p:nvPr>
            <p:ph type="title"/>
          </p:nvPr>
        </p:nvSpPr>
        <p:spPr>
          <a:xfrm>
            <a:off x="381000" y="278550"/>
            <a:ext cx="32145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The Common Foundation</a:t>
            </a:r>
            <a:endParaRPr sz="3100">
              <a:solidFill>
                <a:schemeClr val="lt1"/>
              </a:solidFill>
            </a:endParaRPr>
          </a:p>
        </p:txBody>
      </p:sp>
      <p:sp>
        <p:nvSpPr>
          <p:cNvPr id="520" name="Google Shape;520;p71"/>
          <p:cNvSpPr txBox="1">
            <a:spLocks noGrp="1"/>
          </p:cNvSpPr>
          <p:nvPr>
            <p:ph type="subTitle" idx="2"/>
          </p:nvPr>
        </p:nvSpPr>
        <p:spPr>
          <a:xfrm>
            <a:off x="368825" y="1479200"/>
            <a:ext cx="34266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CA61FF"/>
                </a:solidFill>
              </a:rPr>
              <a:t>A number of skills are essential to AI jobs, across career areas</a:t>
            </a:r>
            <a:endParaRPr>
              <a:solidFill>
                <a:srgbClr val="CA61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aphicFrame>
        <p:nvGraphicFramePr>
          <p:cNvPr id="521" name="Google Shape;521;p71"/>
          <p:cNvGraphicFramePr/>
          <p:nvPr/>
        </p:nvGraphicFramePr>
        <p:xfrm>
          <a:off x="3940775" y="202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{2D44C173-1E48-466A-A9CE-088A9E0D549C}</a:tableStyleId>
              </a:tblPr>
              <a:tblGrid>
                <a:gridCol w="112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CA61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Skill name</a:t>
                      </a:r>
                      <a:endParaRPr sz="1200" b="1">
                        <a:solidFill>
                          <a:srgbClr val="CA61FF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>
                    <a:lnL w="47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47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47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47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CA61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Description</a:t>
                      </a:r>
                      <a:endParaRPr sz="1200" b="1">
                        <a:solidFill>
                          <a:srgbClr val="CA61FF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>
                    <a:lnL w="47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47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47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47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Communication</a:t>
                      </a:r>
                      <a:endParaRPr sz="100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47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Communication is the ability to effectively interact, convey information, and collaborate   </a:t>
                      </a:r>
                      <a:b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</a:b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with others in a clear and understandable manner. </a:t>
                      </a:r>
                      <a:endParaRPr sz="75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57150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47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Artificial       </a:t>
                      </a:r>
                      <a:br>
                        <a:rPr lang="en" sz="10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</a:br>
                      <a:r>
                        <a:rPr lang="en" sz="10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Intelligence</a:t>
                      </a:r>
                      <a:endParaRPr sz="10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34F5C"/>
                    </a:solidFill>
                  </a:tcPr>
                </a:tc>
                <a:tc>
                  <a:txBody>
                    <a:bodyPr/>
                    <a:lstStyle/>
                    <a:p>
                      <a:pPr marL="5715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This skill encompasses the development of algorithms and models that enable  machines to perform tasks such as learning, reasoning, problem-solving, and understanding natural language.</a:t>
                      </a:r>
                      <a:endParaRPr sz="75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34F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Management</a:t>
                      </a:r>
                      <a:endParaRPr sz="100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5715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Management is a set of skills that involve a variety of tasks, such as planning, organizing, leading, and controlling resources to achieve specific goals. </a:t>
                      </a:r>
                      <a:endParaRPr sz="75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Operations</a:t>
                      </a:r>
                      <a:endParaRPr sz="100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Operations is a fundamental skill that involves managing and overseeing the day-to-day </a:t>
                      </a:r>
                      <a:b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</a:b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activities of a business or organization.</a:t>
                      </a:r>
                      <a:endParaRPr sz="75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Leadership</a:t>
                      </a:r>
                      <a:endParaRPr sz="100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Leadership is a skill that  involves the ability to motivate and guide a team towards </a:t>
                      </a:r>
                      <a:b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</a:b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achieving common goals. </a:t>
                      </a:r>
                      <a:endParaRPr sz="75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Research</a:t>
                      </a:r>
                      <a:endParaRPr sz="100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Research is a skill that involves gathering and analyzing information to answer questions </a:t>
                      </a:r>
                      <a:b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</a:b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or solve problems. It involves identifying reliable sources of information, evaluating the </a:t>
                      </a:r>
                      <a:b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</a:b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credibility of those sources, and synthesizing the information to draw meaningful </a:t>
                      </a:r>
                      <a:b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</a:b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conclusions. </a:t>
                      </a:r>
                      <a:endParaRPr sz="75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Machine </a:t>
                      </a:r>
                      <a:br>
                        <a:rPr lang="en" sz="10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</a:br>
                      <a:r>
                        <a:rPr lang="en" sz="10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Learning</a:t>
                      </a:r>
                      <a:endParaRPr sz="10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34F5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Machine Learning is a subset of artificial intelligence that involves the development of  </a:t>
                      </a:r>
                      <a:br>
                        <a:rPr lang="en" sz="75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</a:br>
                      <a:r>
                        <a:rPr lang="en" sz="75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algorithms and statistical models that enable systems to perform tasks without </a:t>
                      </a:r>
                      <a:br>
                        <a:rPr lang="en" sz="75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</a:br>
                      <a:r>
                        <a:rPr lang="en" sz="75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explicit instructions. </a:t>
                      </a:r>
                      <a:endParaRPr sz="75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34F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Customer Service</a:t>
                      </a:r>
                      <a:endParaRPr sz="100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Customer service is a necessary and common skill in almost every field and industry. It  </a:t>
                      </a:r>
                      <a:b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</a:b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involves effectively communicating with customers to understand their needs,answering </a:t>
                      </a:r>
                      <a:b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</a:b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their questions or concerns, and providing them with excellent support and service. </a:t>
                      </a:r>
                      <a:endParaRPr sz="75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7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Writing</a:t>
                      </a:r>
                      <a:endParaRPr sz="100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Writing is a skill that involves putting thoughts and ideas into words through the use of  </a:t>
                      </a:r>
                      <a:b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</a:b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language. It is an essential communication tool used to convey messages, express </a:t>
                      </a:r>
                      <a:b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</a:b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thoughts and emotions, and share information. </a:t>
                      </a:r>
                      <a:endParaRPr sz="75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8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Problem Solving</a:t>
                      </a:r>
                      <a:endParaRPr sz="100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57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Problem solving is the process of identifying, analyzing and resolving problems that can   </a:t>
                      </a:r>
                      <a:b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</a:b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arise in any situation. It involves identifying the root cause of a problem, generating  </a:t>
                      </a:r>
                      <a:b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</a:br>
                      <a:r>
                        <a:rPr lang="en" sz="75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 possible solutions, evaluating those solutions and implementing the best one. </a:t>
                      </a:r>
                      <a:endParaRPr sz="75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22" name="Google Shape;522;p71"/>
          <p:cNvSpPr txBox="1"/>
          <p:nvPr/>
        </p:nvSpPr>
        <p:spPr>
          <a:xfrm>
            <a:off x="212225" y="2343150"/>
            <a:ext cx="2999400" cy="19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</a:pPr>
            <a:r>
              <a:rPr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Some, like communication, management and leadership are highly demanded across all jobs, not just AI jobs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Inter"/>
              <a:buChar char="●"/>
            </a:pPr>
            <a:r>
              <a:rPr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Others, like research, are more likely to be among the top mentioned skills in AI job postings across functions vs. other job postings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72" title="Screenshot 2025-07-18 at 1.57.0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72" title="Screenshot 2025-07-22 at 1.22.29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6600" y="45050"/>
            <a:ext cx="5133474" cy="50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72"/>
          <p:cNvSpPr txBox="1">
            <a:spLocks noGrp="1"/>
          </p:cNvSpPr>
          <p:nvPr>
            <p:ph type="title"/>
          </p:nvPr>
        </p:nvSpPr>
        <p:spPr>
          <a:xfrm>
            <a:off x="457200" y="278550"/>
            <a:ext cx="37536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Specific AI skills needed vary</a:t>
            </a:r>
            <a:endParaRPr sz="3100" b="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30" name="Google Shape;530;p72"/>
          <p:cNvSpPr txBox="1">
            <a:spLocks noGrp="1"/>
          </p:cNvSpPr>
          <p:nvPr>
            <p:ph type="subTitle" idx="2"/>
          </p:nvPr>
        </p:nvSpPr>
        <p:spPr>
          <a:xfrm>
            <a:off x="440825" y="1454300"/>
            <a:ext cx="28338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CA61FF"/>
                </a:solidFill>
                <a:latin typeface="Inter"/>
                <a:ea typeface="Inter"/>
                <a:cs typeface="Inter"/>
                <a:sym typeface="Inter"/>
              </a:rPr>
              <a:t>While some skills are needed across the board, AI skills training needs to be tailored to the requirements of each specific role</a:t>
            </a:r>
            <a:endParaRPr>
              <a:solidFill>
                <a:srgbClr val="CA61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31" name="Google Shape;531;p72"/>
          <p:cNvSpPr/>
          <p:nvPr/>
        </p:nvSpPr>
        <p:spPr>
          <a:xfrm>
            <a:off x="5933825" y="3542125"/>
            <a:ext cx="574500" cy="353400"/>
          </a:xfrm>
          <a:prstGeom prst="ellipse">
            <a:avLst/>
          </a:prstGeom>
          <a:noFill/>
          <a:ln w="28575" cap="flat" cmpd="sng">
            <a:solidFill>
              <a:srgbClr val="FF78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2"/>
          <p:cNvSpPr/>
          <p:nvPr/>
        </p:nvSpPr>
        <p:spPr>
          <a:xfrm>
            <a:off x="7950900" y="3542125"/>
            <a:ext cx="574500" cy="353400"/>
          </a:xfrm>
          <a:prstGeom prst="ellipse">
            <a:avLst/>
          </a:prstGeom>
          <a:noFill/>
          <a:ln w="28575" cap="flat" cmpd="sng">
            <a:solidFill>
              <a:srgbClr val="FF78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2"/>
          <p:cNvSpPr/>
          <p:nvPr/>
        </p:nvSpPr>
        <p:spPr>
          <a:xfrm>
            <a:off x="7906500" y="1584800"/>
            <a:ext cx="530100" cy="270600"/>
          </a:xfrm>
          <a:prstGeom prst="ellipse">
            <a:avLst/>
          </a:prstGeom>
          <a:noFill/>
          <a:ln w="28575" cap="flat" cmpd="sng">
            <a:solidFill>
              <a:srgbClr val="FF78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2"/>
          <p:cNvSpPr/>
          <p:nvPr/>
        </p:nvSpPr>
        <p:spPr>
          <a:xfrm>
            <a:off x="5933825" y="2301150"/>
            <a:ext cx="495000" cy="270600"/>
          </a:xfrm>
          <a:prstGeom prst="ellipse">
            <a:avLst/>
          </a:prstGeom>
          <a:noFill/>
          <a:ln w="28575" cap="flat" cmpd="sng">
            <a:solidFill>
              <a:srgbClr val="FF78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2"/>
          <p:cNvSpPr/>
          <p:nvPr/>
        </p:nvSpPr>
        <p:spPr>
          <a:xfrm>
            <a:off x="6333075" y="1932013"/>
            <a:ext cx="495000" cy="270600"/>
          </a:xfrm>
          <a:prstGeom prst="ellipse">
            <a:avLst/>
          </a:prstGeom>
          <a:noFill/>
          <a:ln w="28575" cap="flat" cmpd="sng">
            <a:solidFill>
              <a:srgbClr val="FF78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72"/>
          <p:cNvSpPr/>
          <p:nvPr/>
        </p:nvSpPr>
        <p:spPr>
          <a:xfrm>
            <a:off x="6293325" y="3895525"/>
            <a:ext cx="574500" cy="353400"/>
          </a:xfrm>
          <a:prstGeom prst="ellipse">
            <a:avLst/>
          </a:prstGeom>
          <a:noFill/>
          <a:ln w="28575" cap="flat" cmpd="sng">
            <a:solidFill>
              <a:srgbClr val="FF78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73" title="Screenshot 2025-07-22 at 5.58.13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73" title="Screenshot 2025-07-18 at 12.07.47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7100" y="1109450"/>
            <a:ext cx="5593776" cy="3835725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3"/>
          <p:cNvSpPr txBox="1">
            <a:spLocks noGrp="1"/>
          </p:cNvSpPr>
          <p:nvPr>
            <p:ph type="title"/>
          </p:nvPr>
        </p:nvSpPr>
        <p:spPr>
          <a:xfrm>
            <a:off x="1720050" y="158300"/>
            <a:ext cx="57039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>
                <a:latin typeface="Inter"/>
                <a:ea typeface="Inter"/>
                <a:cs typeface="Inter"/>
                <a:sym typeface="Inter"/>
              </a:rPr>
              <a:t>Zooming in for practical insights: The AI Skill Disruption Matrix: </a:t>
            </a:r>
            <a:endParaRPr sz="2720" b="1"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720" b="1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74" title="Screenshot 2025-07-16 at 11.49.1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1050" y="-96325"/>
            <a:ext cx="9326100" cy="533615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49" name="Google Shape;549;p74"/>
          <p:cNvSpPr txBox="1">
            <a:spLocks noGrp="1"/>
          </p:cNvSpPr>
          <p:nvPr>
            <p:ph type="title"/>
          </p:nvPr>
        </p:nvSpPr>
        <p:spPr>
          <a:xfrm>
            <a:off x="1565100" y="295725"/>
            <a:ext cx="57039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>
                <a:latin typeface="Inter"/>
                <a:ea typeface="Inter"/>
                <a:cs typeface="Inter"/>
                <a:sym typeface="Inter"/>
              </a:rPr>
              <a:t>The AI Skill Disruption Matrix: </a:t>
            </a:r>
            <a:endParaRPr sz="2720" b="1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>
                <a:latin typeface="Inter"/>
                <a:ea typeface="Inter"/>
                <a:cs typeface="Inter"/>
                <a:sym typeface="Inter"/>
              </a:rPr>
              <a:t>A Deep Dive into 5 Career Areas</a:t>
            </a:r>
            <a:endParaRPr sz="2720"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50" name="Google Shape;550;p74"/>
          <p:cNvSpPr txBox="1"/>
          <p:nvPr/>
        </p:nvSpPr>
        <p:spPr>
          <a:xfrm>
            <a:off x="1412700" y="1398900"/>
            <a:ext cx="5129400" cy="28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05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61FF"/>
              </a:buClr>
              <a:buSzPts val="1920"/>
              <a:buFont typeface="Inter Medium"/>
              <a:buChar char="●"/>
            </a:pPr>
            <a:r>
              <a:rPr lang="en" sz="1920">
                <a:solidFill>
                  <a:srgbClr val="CA61FF"/>
                </a:solidFill>
                <a:latin typeface="Inter Medium"/>
                <a:ea typeface="Inter Medium"/>
                <a:cs typeface="Inter Medium"/>
                <a:sym typeface="Inter Medium"/>
              </a:rPr>
              <a:t>Marketing &amp; PR        </a:t>
            </a:r>
            <a:endParaRPr sz="1920">
              <a:solidFill>
                <a:srgbClr val="CA61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rgbClr val="CA61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457200" lvl="0" indent="-3505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61FF"/>
              </a:buClr>
              <a:buSzPts val="1920"/>
              <a:buFont typeface="Inter Medium"/>
              <a:buChar char="●"/>
            </a:pPr>
            <a:r>
              <a:rPr lang="en" sz="1920">
                <a:solidFill>
                  <a:srgbClr val="CA61FF"/>
                </a:solidFill>
                <a:latin typeface="Inter Medium"/>
                <a:ea typeface="Inter Medium"/>
                <a:cs typeface="Inter Medium"/>
                <a:sym typeface="Inter Medium"/>
              </a:rPr>
              <a:t>Human Resources </a:t>
            </a:r>
            <a:br>
              <a:rPr lang="en" sz="1920">
                <a:solidFill>
                  <a:srgbClr val="CA61FF"/>
                </a:solidFill>
                <a:latin typeface="Inter Medium"/>
                <a:ea typeface="Inter Medium"/>
                <a:cs typeface="Inter Medium"/>
                <a:sym typeface="Inter Medium"/>
              </a:rPr>
            </a:br>
            <a:r>
              <a:rPr lang="en" sz="1920">
                <a:solidFill>
                  <a:srgbClr val="CA61FF"/>
                </a:solidFill>
                <a:latin typeface="Inter Medium"/>
                <a:ea typeface="Inter Medium"/>
                <a:cs typeface="Inter Medium"/>
                <a:sym typeface="Inter Medium"/>
              </a:rPr>
              <a:t>          </a:t>
            </a:r>
            <a:endParaRPr sz="1920">
              <a:solidFill>
                <a:srgbClr val="CA61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457200" lvl="0" indent="-3505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61FF"/>
              </a:buClr>
              <a:buSzPts val="1920"/>
              <a:buFont typeface="Inter Medium"/>
              <a:buChar char="●"/>
            </a:pPr>
            <a:r>
              <a:rPr lang="en" sz="1920">
                <a:solidFill>
                  <a:srgbClr val="CA61FF"/>
                </a:solidFill>
                <a:latin typeface="Inter Medium"/>
                <a:ea typeface="Inter Medium"/>
                <a:cs typeface="Inter Medium"/>
                <a:sym typeface="Inter Medium"/>
              </a:rPr>
              <a:t>Finance              </a:t>
            </a:r>
            <a:endParaRPr sz="1920">
              <a:solidFill>
                <a:srgbClr val="CA61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rgbClr val="CA61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457200" lvl="0" indent="-3505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61FF"/>
              </a:buClr>
              <a:buSzPts val="1920"/>
              <a:buFont typeface="Inter Medium"/>
              <a:buChar char="●"/>
            </a:pPr>
            <a:r>
              <a:rPr lang="en" sz="1920">
                <a:solidFill>
                  <a:srgbClr val="CA61FF"/>
                </a:solidFill>
                <a:latin typeface="Inter Medium"/>
                <a:ea typeface="Inter Medium"/>
                <a:cs typeface="Inter Medium"/>
                <a:sym typeface="Inter Medium"/>
              </a:rPr>
              <a:t>Science &amp; Research                </a:t>
            </a:r>
            <a:endParaRPr sz="1920">
              <a:solidFill>
                <a:srgbClr val="CA61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rgbClr val="CA61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457200" lvl="0" indent="-3505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61FF"/>
              </a:buClr>
              <a:buSzPts val="1920"/>
              <a:buFont typeface="Inter Medium"/>
              <a:buChar char="●"/>
            </a:pPr>
            <a:r>
              <a:rPr lang="en" sz="1920">
                <a:solidFill>
                  <a:srgbClr val="CA61FF"/>
                </a:solidFill>
                <a:latin typeface="Inter Medium"/>
                <a:ea typeface="Inter Medium"/>
                <a:cs typeface="Inter Medium"/>
                <a:sym typeface="Inter Medium"/>
              </a:rPr>
              <a:t> Education &amp; Training</a:t>
            </a:r>
            <a:endParaRPr sz="55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75" title="Screenshot 2025-07-18 at 1.57.0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250"/>
            <a:ext cx="9144000" cy="516975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75"/>
          <p:cNvSpPr txBox="1">
            <a:spLocks noGrp="1"/>
          </p:cNvSpPr>
          <p:nvPr>
            <p:ph type="title"/>
          </p:nvPr>
        </p:nvSpPr>
        <p:spPr>
          <a:xfrm>
            <a:off x="457200" y="278550"/>
            <a:ext cx="84375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Zooming in for practical insights</a:t>
            </a:r>
            <a:endParaRPr sz="3100" b="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57" name="Google Shape;557;p75"/>
          <p:cNvSpPr txBox="1">
            <a:spLocks noGrp="1"/>
          </p:cNvSpPr>
          <p:nvPr>
            <p:ph type="subTitle" idx="2"/>
          </p:nvPr>
        </p:nvSpPr>
        <p:spPr>
          <a:xfrm>
            <a:off x="440825" y="860550"/>
            <a:ext cx="81534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CA61FF"/>
                </a:solidFill>
              </a:rPr>
              <a:t>Marketing and PR</a:t>
            </a:r>
            <a:endParaRPr>
              <a:solidFill>
                <a:srgbClr val="CA61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58" name="Google Shape;558;p75" title="Screenshot 2025-07-18 at 11.48.2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4375" y="1549434"/>
            <a:ext cx="5215151" cy="316069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75"/>
          <p:cNvSpPr txBox="1"/>
          <p:nvPr/>
        </p:nvSpPr>
        <p:spPr>
          <a:xfrm>
            <a:off x="339825" y="1652625"/>
            <a:ext cx="3252300" cy="21678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Examples of AI applications:</a:t>
            </a:r>
            <a:endParaRPr sz="17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Automating campaign optimization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Content creation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Predicting customer lifetime value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Audience segmentation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76" title="Screenshot 2025-07-16 at 11.49.1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457200" y="278550"/>
            <a:ext cx="84375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Zooming in for practical insights</a:t>
            </a:r>
            <a:endParaRPr sz="3100" b="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66" name="Google Shape;566;p76"/>
          <p:cNvSpPr txBox="1">
            <a:spLocks noGrp="1"/>
          </p:cNvSpPr>
          <p:nvPr>
            <p:ph type="subTitle" idx="2"/>
          </p:nvPr>
        </p:nvSpPr>
        <p:spPr>
          <a:xfrm>
            <a:off x="440825" y="1012950"/>
            <a:ext cx="31158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CA61FF"/>
                </a:solidFill>
              </a:rPr>
              <a:t>The AI skill disruption matrix for Marketing and PR</a:t>
            </a:r>
            <a:endParaRPr>
              <a:solidFill>
                <a:srgbClr val="CA61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7" name="Google Shape;567;p76"/>
          <p:cNvSpPr txBox="1"/>
          <p:nvPr/>
        </p:nvSpPr>
        <p:spPr>
          <a:xfrm>
            <a:off x="370950" y="1799575"/>
            <a:ext cx="3336000" cy="5541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Immediate focus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Comprehensive AI training for SEO specialists and product managers.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8" name="Google Shape;568;p76"/>
          <p:cNvSpPr txBox="1"/>
          <p:nvPr/>
        </p:nvSpPr>
        <p:spPr>
          <a:xfrm>
            <a:off x="370950" y="3447675"/>
            <a:ext cx="3336000" cy="11082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Strategic balance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Combine AI technical training with enhanced human capabilities like communication, leadership, and decision-making that maintain high salary value but low AI exposure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9" name="Google Shape;569;p76"/>
          <p:cNvSpPr txBox="1"/>
          <p:nvPr/>
        </p:nvSpPr>
        <p:spPr>
          <a:xfrm>
            <a:off x="370950" y="2597025"/>
            <a:ext cx="3336000" cy="5541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Universal requirement: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Generative AI literacy for all marketing roles.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0" name="Google Shape;570;p76" title="Screenshot 2025-07-19 at 11.03.46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0348" y="936750"/>
            <a:ext cx="4849201" cy="417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"/>
          <p:cNvSpPr txBox="1">
            <a:spLocks noGrp="1"/>
          </p:cNvSpPr>
          <p:nvPr>
            <p:ph type="body" idx="1"/>
          </p:nvPr>
        </p:nvSpPr>
        <p:spPr>
          <a:xfrm>
            <a:off x="5087205" y="1892050"/>
            <a:ext cx="3827100" cy="230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</a:rPr>
              <a:t>Lightcast combines 18B+ data points from job postings, profiles, and pay into clear labor market insights - powered by 25 years of expertise, machine learning, and skills taxonomies.</a:t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</a:rPr>
              <a:t>Cuts through fragmented data to give clear signals</a:t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</a:rPr>
              <a:t>Helps employers build workforce strategies</a:t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</a:rPr>
              <a:t>Supports educators design future-ready programs</a:t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</a:rPr>
              <a:t>Informs policymakers on economic and skills trends</a:t>
            </a:r>
            <a:br>
              <a:rPr lang="en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endParaRPr sz="1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2" name="Google Shape;372;p59"/>
          <p:cNvSpPr txBox="1">
            <a:spLocks noGrp="1"/>
          </p:cNvSpPr>
          <p:nvPr>
            <p:ph type="title"/>
          </p:nvPr>
        </p:nvSpPr>
        <p:spPr>
          <a:xfrm>
            <a:off x="5043800" y="620650"/>
            <a:ext cx="4013400" cy="77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Lightcast </a:t>
            </a:r>
            <a:r>
              <a:rPr lang="en" b="1">
                <a:solidFill>
                  <a:schemeClr val="lt2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Data</a:t>
            </a:r>
            <a:r>
              <a:rPr lang="en"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2100" b="1"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Comprehensive, Contextualized, Actionable.</a:t>
            </a:r>
            <a:endParaRPr sz="2100" b="1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73" name="Google Shape;373;p59" title="group-10123181-3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550" y="570875"/>
            <a:ext cx="4451799" cy="367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77" title="Screenshot 2025-07-24 at 12.47.3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77"/>
          <p:cNvSpPr txBox="1">
            <a:spLocks noGrp="1"/>
          </p:cNvSpPr>
          <p:nvPr>
            <p:ph type="title"/>
          </p:nvPr>
        </p:nvSpPr>
        <p:spPr>
          <a:xfrm>
            <a:off x="457200" y="278550"/>
            <a:ext cx="84375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Zooming in for practical insights</a:t>
            </a:r>
            <a:endParaRPr sz="3100" b="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77" name="Google Shape;577;p77"/>
          <p:cNvSpPr txBox="1">
            <a:spLocks noGrp="1"/>
          </p:cNvSpPr>
          <p:nvPr>
            <p:ph type="subTitle" idx="2"/>
          </p:nvPr>
        </p:nvSpPr>
        <p:spPr>
          <a:xfrm>
            <a:off x="457200" y="809675"/>
            <a:ext cx="31158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CA61FF"/>
                </a:solidFill>
              </a:rPr>
              <a:t>Human Resources</a:t>
            </a:r>
            <a:endParaRPr>
              <a:solidFill>
                <a:srgbClr val="CA61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8" name="Google Shape;578;p77"/>
          <p:cNvSpPr txBox="1"/>
          <p:nvPr/>
        </p:nvSpPr>
        <p:spPr>
          <a:xfrm>
            <a:off x="339825" y="1652625"/>
            <a:ext cx="3252300" cy="26679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Examples of AI applications:</a:t>
            </a:r>
            <a:endParaRPr sz="17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Automate resume screening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Conduct initial candidate assessments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Provide employees with self-service chatbots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Identify high potential candidates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Predictive analytics on employee retention.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79" name="Google Shape;579;p77" title="Screenshot 2025-07-21 at 10.52.5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7750" y="1404400"/>
            <a:ext cx="5086399" cy="32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78" title="Screenshot 2025-07-24 at 12.47.3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78"/>
          <p:cNvSpPr txBox="1">
            <a:spLocks noGrp="1"/>
          </p:cNvSpPr>
          <p:nvPr>
            <p:ph type="title"/>
          </p:nvPr>
        </p:nvSpPr>
        <p:spPr>
          <a:xfrm>
            <a:off x="457200" y="278550"/>
            <a:ext cx="84375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Zooming in for practical insights</a:t>
            </a:r>
            <a:endParaRPr sz="3100" b="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86" name="Google Shape;586;p78"/>
          <p:cNvSpPr txBox="1">
            <a:spLocks noGrp="1"/>
          </p:cNvSpPr>
          <p:nvPr>
            <p:ph type="subTitle" idx="2"/>
          </p:nvPr>
        </p:nvSpPr>
        <p:spPr>
          <a:xfrm>
            <a:off x="440825" y="1012950"/>
            <a:ext cx="31158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CA61FF"/>
                </a:solidFill>
              </a:rPr>
              <a:t>The AI skill disruption matrix for Human Resources</a:t>
            </a:r>
            <a:endParaRPr>
              <a:solidFill>
                <a:srgbClr val="CA61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7" name="Google Shape;587;p78"/>
          <p:cNvSpPr txBox="1"/>
          <p:nvPr/>
        </p:nvSpPr>
        <p:spPr>
          <a:xfrm>
            <a:off x="370950" y="1799575"/>
            <a:ext cx="3336000" cy="5541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Immediate focus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Comprehensive AI training for talent acquisition and training specialists.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8" name="Google Shape;588;p78"/>
          <p:cNvSpPr txBox="1"/>
          <p:nvPr/>
        </p:nvSpPr>
        <p:spPr>
          <a:xfrm>
            <a:off x="370950" y="3629025"/>
            <a:ext cx="3336000" cy="7389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Strategic balance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Combine AI technical capabilities with enhanced human skills like decision-making and change management.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9" name="Google Shape;589;p78"/>
          <p:cNvSpPr txBox="1"/>
          <p:nvPr/>
        </p:nvSpPr>
        <p:spPr>
          <a:xfrm>
            <a:off x="370950" y="2597025"/>
            <a:ext cx="3336000" cy="9234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Universal requirement: 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Build AI literacy around candidate screening, employee analytics, and workflow automation for frontline HR roles. 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90" name="Google Shape;590;p78" title="Screenshot 2025-07-22 at 17.36.1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9975" y="793277"/>
            <a:ext cx="5050550" cy="435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79" title="Screenshot 2025-07-24 at 12.47.3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79"/>
          <p:cNvSpPr txBox="1">
            <a:spLocks noGrp="1"/>
          </p:cNvSpPr>
          <p:nvPr>
            <p:ph type="title"/>
          </p:nvPr>
        </p:nvSpPr>
        <p:spPr>
          <a:xfrm>
            <a:off x="457200" y="278550"/>
            <a:ext cx="84375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Zooming in for practical insights</a:t>
            </a:r>
            <a:endParaRPr sz="3100" b="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97" name="Google Shape;597;p79"/>
          <p:cNvSpPr txBox="1">
            <a:spLocks noGrp="1"/>
          </p:cNvSpPr>
          <p:nvPr>
            <p:ph type="subTitle" idx="2"/>
          </p:nvPr>
        </p:nvSpPr>
        <p:spPr>
          <a:xfrm>
            <a:off x="457200" y="809675"/>
            <a:ext cx="31158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CA61FF"/>
                </a:solidFill>
              </a:rPr>
              <a:t>Finance</a:t>
            </a:r>
            <a:endParaRPr>
              <a:solidFill>
                <a:srgbClr val="CA61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98" name="Google Shape;598;p79"/>
          <p:cNvSpPr txBox="1"/>
          <p:nvPr/>
        </p:nvSpPr>
        <p:spPr>
          <a:xfrm>
            <a:off x="339825" y="1652625"/>
            <a:ext cx="3252300" cy="21678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Examples of AI applications:</a:t>
            </a:r>
            <a:endParaRPr sz="17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Automated financial reporting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Regulatory compliance monitoring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Credit default predictions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Real-time transaction processing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Algorithmic trading strategies 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99" name="Google Shape;599;p79" title="Screenshot 2025-07-21 at 10.56.4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4895" y="1434925"/>
            <a:ext cx="5111554" cy="30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80" title="Screenshot 2025-07-24 at 12.47.3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80"/>
          <p:cNvSpPr txBox="1">
            <a:spLocks noGrp="1"/>
          </p:cNvSpPr>
          <p:nvPr>
            <p:ph type="title"/>
          </p:nvPr>
        </p:nvSpPr>
        <p:spPr>
          <a:xfrm>
            <a:off x="457200" y="278550"/>
            <a:ext cx="84375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Zooming in for practical insights</a:t>
            </a:r>
            <a:endParaRPr sz="3100" b="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606" name="Google Shape;606;p80"/>
          <p:cNvSpPr txBox="1">
            <a:spLocks noGrp="1"/>
          </p:cNvSpPr>
          <p:nvPr>
            <p:ph type="subTitle" idx="2"/>
          </p:nvPr>
        </p:nvSpPr>
        <p:spPr>
          <a:xfrm>
            <a:off x="440825" y="1012950"/>
            <a:ext cx="31158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CA61FF"/>
                </a:solidFill>
              </a:rPr>
              <a:t>The AI skill disruption matrix for Finance</a:t>
            </a:r>
            <a:endParaRPr>
              <a:solidFill>
                <a:srgbClr val="CA61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07" name="Google Shape;607;p80"/>
          <p:cNvSpPr txBox="1"/>
          <p:nvPr/>
        </p:nvSpPr>
        <p:spPr>
          <a:xfrm>
            <a:off x="370950" y="1799575"/>
            <a:ext cx="3336000" cy="7389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Immediate focus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Financial analysts and risk managers need comprehensive AI training in machine learning and predictive modeling.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8" name="Google Shape;608;p80"/>
          <p:cNvSpPr txBox="1"/>
          <p:nvPr/>
        </p:nvSpPr>
        <p:spPr>
          <a:xfrm>
            <a:off x="370950" y="3447675"/>
            <a:ext cx="3336000" cy="9234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Strategic balance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Combine technical AI capabilities with high-value consulting and governance skills that maintain low AI exposure.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9" name="Google Shape;609;p80"/>
          <p:cNvSpPr txBox="1"/>
          <p:nvPr/>
        </p:nvSpPr>
        <p:spPr>
          <a:xfrm>
            <a:off x="370950" y="2716025"/>
            <a:ext cx="3336000" cy="5541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Universal requirement: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Build foundational AI literacy across analytical roles.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0" name="Google Shape;610;p80" title="Screenshot 2025-07-22 at 17.37.3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1650" y="1058650"/>
            <a:ext cx="5131575" cy="40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81" title="Screenshot 2025-07-24 at 12.47.3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81"/>
          <p:cNvSpPr txBox="1">
            <a:spLocks noGrp="1"/>
          </p:cNvSpPr>
          <p:nvPr>
            <p:ph type="title"/>
          </p:nvPr>
        </p:nvSpPr>
        <p:spPr>
          <a:xfrm>
            <a:off x="457200" y="278550"/>
            <a:ext cx="84375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Zooming in for practical insights</a:t>
            </a:r>
            <a:endParaRPr sz="3100" b="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617" name="Google Shape;617;p81"/>
          <p:cNvSpPr txBox="1">
            <a:spLocks noGrp="1"/>
          </p:cNvSpPr>
          <p:nvPr>
            <p:ph type="subTitle" idx="2"/>
          </p:nvPr>
        </p:nvSpPr>
        <p:spPr>
          <a:xfrm>
            <a:off x="457200" y="809675"/>
            <a:ext cx="31158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CA61FF"/>
                </a:solidFill>
              </a:rPr>
              <a:t>Science and research</a:t>
            </a:r>
            <a:endParaRPr>
              <a:solidFill>
                <a:srgbClr val="CA61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18" name="Google Shape;618;p81"/>
          <p:cNvSpPr txBox="1"/>
          <p:nvPr/>
        </p:nvSpPr>
        <p:spPr>
          <a:xfrm>
            <a:off x="339825" y="1652625"/>
            <a:ext cx="3252300" cy="24180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Examples of AI applications:</a:t>
            </a:r>
            <a:endParaRPr sz="17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Pattern recognition in large datasets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Research proposal optimization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Image analysis in medical research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Experimental model prototyping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Survey automation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19" name="Google Shape;619;p81" title="Screenshot 2025-07-21 at 11.00.0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4225" y="1590000"/>
            <a:ext cx="5043500" cy="308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82" title="Screenshot 2025-07-24 at 12.47.3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82"/>
          <p:cNvSpPr txBox="1">
            <a:spLocks noGrp="1"/>
          </p:cNvSpPr>
          <p:nvPr>
            <p:ph type="title"/>
          </p:nvPr>
        </p:nvSpPr>
        <p:spPr>
          <a:xfrm>
            <a:off x="457200" y="278550"/>
            <a:ext cx="84375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Zooming in for practical insights</a:t>
            </a:r>
            <a:endParaRPr sz="3100" b="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626" name="Google Shape;626;p82"/>
          <p:cNvSpPr txBox="1">
            <a:spLocks noGrp="1"/>
          </p:cNvSpPr>
          <p:nvPr>
            <p:ph type="subTitle" idx="2"/>
          </p:nvPr>
        </p:nvSpPr>
        <p:spPr>
          <a:xfrm>
            <a:off x="440825" y="1012950"/>
            <a:ext cx="31158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CA61FF"/>
                </a:solidFill>
              </a:rPr>
              <a:t>The AI skill disruption matrix for Science and research</a:t>
            </a:r>
            <a:endParaRPr>
              <a:solidFill>
                <a:srgbClr val="CA61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27" name="Google Shape;627;p82"/>
          <p:cNvSpPr txBox="1"/>
          <p:nvPr/>
        </p:nvSpPr>
        <p:spPr>
          <a:xfrm>
            <a:off x="370950" y="1799575"/>
            <a:ext cx="3336000" cy="7389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Immediate focus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Researchers need deep competency in machine learning libraries like PyTorch and TensorFlow.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8" name="Google Shape;628;p82"/>
          <p:cNvSpPr txBox="1"/>
          <p:nvPr/>
        </p:nvSpPr>
        <p:spPr>
          <a:xfrm>
            <a:off x="370950" y="3447675"/>
            <a:ext cx="3336000" cy="9234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Strategic balance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Combine cutting-edge AI capabilities with enhanced leadership and decision-making skills for research direction and team management.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9" name="Google Shape;629;p82"/>
          <p:cNvSpPr txBox="1"/>
          <p:nvPr/>
        </p:nvSpPr>
        <p:spPr>
          <a:xfrm>
            <a:off x="370950" y="2716025"/>
            <a:ext cx="3336000" cy="5541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Universal requirement: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Build specialized AI training around domain expertise.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30" name="Google Shape;630;p82" title="Screenshot 2025-07-22 at 17.38.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8424" y="840100"/>
            <a:ext cx="4845249" cy="43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83" title="Screenshot 2025-07-24 at 12.47.3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83"/>
          <p:cNvSpPr txBox="1">
            <a:spLocks noGrp="1"/>
          </p:cNvSpPr>
          <p:nvPr>
            <p:ph type="title"/>
          </p:nvPr>
        </p:nvSpPr>
        <p:spPr>
          <a:xfrm>
            <a:off x="457200" y="278550"/>
            <a:ext cx="84375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Zooming in for practical insights</a:t>
            </a:r>
            <a:endParaRPr sz="3100" b="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637" name="Google Shape;637;p83"/>
          <p:cNvSpPr txBox="1">
            <a:spLocks noGrp="1"/>
          </p:cNvSpPr>
          <p:nvPr>
            <p:ph type="subTitle" idx="2"/>
          </p:nvPr>
        </p:nvSpPr>
        <p:spPr>
          <a:xfrm>
            <a:off x="457200" y="809675"/>
            <a:ext cx="31158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CA61FF"/>
                </a:solidFill>
              </a:rPr>
              <a:t>Education and training</a:t>
            </a:r>
            <a:endParaRPr>
              <a:solidFill>
                <a:srgbClr val="CA61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38" name="Google Shape;638;p83"/>
          <p:cNvSpPr txBox="1"/>
          <p:nvPr/>
        </p:nvSpPr>
        <p:spPr>
          <a:xfrm>
            <a:off x="339825" y="1652625"/>
            <a:ext cx="3252300" cy="21678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Examples of AI applications:</a:t>
            </a:r>
            <a:endParaRPr sz="17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Personalized learning path creation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Adaptive curriculum design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Educational material creation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Lesson plan creation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Automated assessment feedback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39" name="Google Shape;639;p83" title="Screenshot 2025-07-21 at 12.21.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1397" y="1335750"/>
            <a:ext cx="4933300" cy="337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84" title="Screenshot 2025-07-24 at 12.47.3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84"/>
          <p:cNvSpPr txBox="1">
            <a:spLocks noGrp="1"/>
          </p:cNvSpPr>
          <p:nvPr>
            <p:ph type="title"/>
          </p:nvPr>
        </p:nvSpPr>
        <p:spPr>
          <a:xfrm>
            <a:off x="457200" y="278550"/>
            <a:ext cx="84375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Zooming in for practical insights</a:t>
            </a:r>
            <a:endParaRPr sz="3100" b="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646" name="Google Shape;646;p84"/>
          <p:cNvSpPr txBox="1">
            <a:spLocks noGrp="1"/>
          </p:cNvSpPr>
          <p:nvPr>
            <p:ph type="subTitle" idx="2"/>
          </p:nvPr>
        </p:nvSpPr>
        <p:spPr>
          <a:xfrm>
            <a:off x="440825" y="1012950"/>
            <a:ext cx="31158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CA61FF"/>
                </a:solidFill>
              </a:rPr>
              <a:t>The AI skill disruption matrix for Education and training</a:t>
            </a:r>
            <a:endParaRPr>
              <a:solidFill>
                <a:srgbClr val="CA61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47" name="Google Shape;647;p84"/>
          <p:cNvSpPr txBox="1"/>
          <p:nvPr/>
        </p:nvSpPr>
        <p:spPr>
          <a:xfrm>
            <a:off x="370950" y="1799575"/>
            <a:ext cx="3336000" cy="9234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Immediate focus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Prioritize AI training for curriculum developers and instructional designers who can integrate AI into educational delivery systems.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8" name="Google Shape;648;p84"/>
          <p:cNvSpPr txBox="1"/>
          <p:nvPr/>
        </p:nvSpPr>
        <p:spPr>
          <a:xfrm>
            <a:off x="370950" y="3987575"/>
            <a:ext cx="3336000" cy="7389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Strategic balance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 Strengthen pedagogical and mentorship capabilities that maintain high value despite low AI exposure.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9" name="Google Shape;649;p84"/>
          <p:cNvSpPr txBox="1"/>
          <p:nvPr/>
        </p:nvSpPr>
        <p:spPr>
          <a:xfrm>
            <a:off x="370950" y="2893575"/>
            <a:ext cx="3336000" cy="9234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Universal requirement: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Build comprehensive generative AI capabilities for content creation, assessment development, and personalized learning materials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0" name="Google Shape;650;p84" title="Screenshot 2025-07-22 at 17.38.2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9500" y="812775"/>
            <a:ext cx="5087001" cy="426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85" title="Screenshot 2025-07-16 at 11.49.1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1050" y="-96325"/>
            <a:ext cx="9326100" cy="533615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56" name="Google Shape;656;p85"/>
          <p:cNvSpPr txBox="1">
            <a:spLocks noGrp="1"/>
          </p:cNvSpPr>
          <p:nvPr>
            <p:ph type="title"/>
          </p:nvPr>
        </p:nvSpPr>
        <p:spPr>
          <a:xfrm>
            <a:off x="457200" y="1545200"/>
            <a:ext cx="82296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Inter"/>
                <a:ea typeface="Inter"/>
                <a:cs typeface="Inter"/>
                <a:sym typeface="Inter"/>
              </a:rPr>
              <a:t>Now what?</a:t>
            </a:r>
            <a:endParaRPr sz="4800"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57" name="Google Shape;657;p85"/>
          <p:cNvSpPr txBox="1">
            <a:spLocks noGrp="1"/>
          </p:cNvSpPr>
          <p:nvPr>
            <p:ph type="title"/>
          </p:nvPr>
        </p:nvSpPr>
        <p:spPr>
          <a:xfrm>
            <a:off x="0" y="2562275"/>
            <a:ext cx="91440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CA61FF"/>
                </a:solidFill>
                <a:latin typeface="Inter"/>
                <a:ea typeface="Inter"/>
                <a:cs typeface="Inter"/>
                <a:sym typeface="Inter"/>
              </a:rPr>
              <a:t>Moving from research to impacting outcomes</a:t>
            </a:r>
            <a:endParaRPr sz="2820">
              <a:solidFill>
                <a:srgbClr val="CA61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6"/>
          <p:cNvSpPr/>
          <p:nvPr/>
        </p:nvSpPr>
        <p:spPr>
          <a:xfrm>
            <a:off x="285250" y="4619100"/>
            <a:ext cx="8712000" cy="51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63" name="Google Shape;663;p86"/>
          <p:cNvSpPr txBox="1">
            <a:spLocks noGrp="1"/>
          </p:cNvSpPr>
          <p:nvPr>
            <p:ph type="title"/>
          </p:nvPr>
        </p:nvSpPr>
        <p:spPr>
          <a:xfrm>
            <a:off x="457200" y="507150"/>
            <a:ext cx="85272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nter"/>
                <a:ea typeface="Inter"/>
                <a:cs typeface="Inter"/>
                <a:sym typeface="Inter"/>
              </a:rPr>
              <a:t>What does this all mean in practice? 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64" name="Google Shape;664;p86"/>
          <p:cNvSpPr txBox="1">
            <a:spLocks noGrp="1"/>
          </p:cNvSpPr>
          <p:nvPr>
            <p:ph type="subTitle" idx="4294967295"/>
          </p:nvPr>
        </p:nvSpPr>
        <p:spPr>
          <a:xfrm>
            <a:off x="457200" y="1115725"/>
            <a:ext cx="77358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F44562"/>
                </a:solidFill>
                <a:latin typeface="Inter Medium"/>
                <a:ea typeface="Inter Medium"/>
                <a:cs typeface="Inter Medium"/>
                <a:sym typeface="Inter Medium"/>
              </a:rPr>
              <a:t>Decisions about how and where to invest in AI training should require data-based evidence, not guesswork and luck.</a:t>
            </a:r>
            <a:endParaRPr sz="1600">
              <a:solidFill>
                <a:srgbClr val="F44562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cxnSp>
        <p:nvCxnSpPr>
          <p:cNvPr id="665" name="Google Shape;665;p86"/>
          <p:cNvCxnSpPr/>
          <p:nvPr/>
        </p:nvCxnSpPr>
        <p:spPr>
          <a:xfrm>
            <a:off x="2709338" y="1819443"/>
            <a:ext cx="0" cy="432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6" name="Google Shape;666;p86"/>
          <p:cNvSpPr txBox="1"/>
          <p:nvPr/>
        </p:nvSpPr>
        <p:spPr>
          <a:xfrm>
            <a:off x="406250" y="3178350"/>
            <a:ext cx="16611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The global leader in linking skills supply and demand to help organizations thrive in rapidly changing labor-market conditions</a:t>
            </a:r>
            <a:endParaRPr sz="11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67" name="Google Shape;667;p86"/>
          <p:cNvSpPr/>
          <p:nvPr/>
        </p:nvSpPr>
        <p:spPr>
          <a:xfrm>
            <a:off x="2215475" y="2526201"/>
            <a:ext cx="2047500" cy="2279700"/>
          </a:xfrm>
          <a:prstGeom prst="rect">
            <a:avLst/>
          </a:prstGeom>
          <a:solidFill>
            <a:srgbClr val="45454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86"/>
          <p:cNvSpPr txBox="1"/>
          <p:nvPr/>
        </p:nvSpPr>
        <p:spPr>
          <a:xfrm>
            <a:off x="2846688" y="2700489"/>
            <a:ext cx="995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PRIVATE</a:t>
            </a:r>
            <a:endParaRPr sz="1500">
              <a:solidFill>
                <a:schemeClr val="lt1"/>
              </a:solidFill>
              <a:latin typeface="IBM Plex Mono Medium"/>
              <a:ea typeface="IBM Plex Mono Medium"/>
              <a:cs typeface="IBM Plex Mono Medium"/>
              <a:sym typeface="IBM Plex Mon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SECTOR</a:t>
            </a:r>
            <a:endParaRPr sz="1500">
              <a:solidFill>
                <a:schemeClr val="lt1"/>
              </a:solidFill>
              <a:latin typeface="IBM Plex Mono Medium"/>
              <a:ea typeface="IBM Plex Mono Medium"/>
              <a:cs typeface="IBM Plex Mono Medium"/>
              <a:sym typeface="IBM Plex Mono Medium"/>
            </a:endParaRPr>
          </a:p>
        </p:txBody>
      </p:sp>
      <p:sp>
        <p:nvSpPr>
          <p:cNvPr id="669" name="Google Shape;669;p86"/>
          <p:cNvSpPr txBox="1"/>
          <p:nvPr/>
        </p:nvSpPr>
        <p:spPr>
          <a:xfrm>
            <a:off x="2366154" y="3245293"/>
            <a:ext cx="16611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Analyze workforce to understand skills needed to drive business.</a:t>
            </a:r>
            <a:endParaRPr sz="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Support targeted recruiting, reskill, upskill, and retention efforts to meet the current and future needs of businesses in the state.</a:t>
            </a:r>
            <a:endParaRPr sz="4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0" name="Google Shape;670;p86"/>
          <p:cNvSpPr/>
          <p:nvPr/>
        </p:nvSpPr>
        <p:spPr>
          <a:xfrm>
            <a:off x="4553596" y="2526201"/>
            <a:ext cx="2047500" cy="2279700"/>
          </a:xfrm>
          <a:prstGeom prst="rect">
            <a:avLst/>
          </a:prstGeom>
          <a:solidFill>
            <a:srgbClr val="45454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86"/>
          <p:cNvSpPr txBox="1"/>
          <p:nvPr/>
        </p:nvSpPr>
        <p:spPr>
          <a:xfrm>
            <a:off x="5203072" y="2700489"/>
            <a:ext cx="995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PUBLIC</a:t>
            </a:r>
            <a:endParaRPr sz="1500">
              <a:solidFill>
                <a:schemeClr val="lt1"/>
              </a:solidFill>
              <a:latin typeface="IBM Plex Mono Medium"/>
              <a:ea typeface="IBM Plex Mono Medium"/>
              <a:cs typeface="IBM Plex Mono Medium"/>
              <a:sym typeface="IBM Plex Mon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SECTOR</a:t>
            </a:r>
            <a:endParaRPr sz="1500">
              <a:solidFill>
                <a:schemeClr val="lt1"/>
              </a:solidFill>
              <a:latin typeface="IBM Plex Mono Medium"/>
              <a:ea typeface="IBM Plex Mono Medium"/>
              <a:cs typeface="IBM Plex Mono Medium"/>
              <a:sym typeface="IBM Plex Mono Medium"/>
            </a:endParaRPr>
          </a:p>
        </p:txBody>
      </p:sp>
      <p:sp>
        <p:nvSpPr>
          <p:cNvPr id="672" name="Google Shape;672;p86"/>
          <p:cNvSpPr txBox="1"/>
          <p:nvPr/>
        </p:nvSpPr>
        <p:spPr>
          <a:xfrm>
            <a:off x="4704284" y="3245293"/>
            <a:ext cx="17289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Take broad view across the continuum of skills supply and demand to drive an economic development strategy for the state. </a:t>
            </a:r>
            <a:endParaRPr sz="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Use appropriator power to leverage higher education apparatus to address skills gaps.</a:t>
            </a:r>
            <a:endParaRPr sz="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3" name="Google Shape;673;p86"/>
          <p:cNvSpPr/>
          <p:nvPr/>
        </p:nvSpPr>
        <p:spPr>
          <a:xfrm>
            <a:off x="6881025" y="2526201"/>
            <a:ext cx="2047500" cy="22797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86"/>
          <p:cNvSpPr txBox="1"/>
          <p:nvPr/>
        </p:nvSpPr>
        <p:spPr>
          <a:xfrm>
            <a:off x="7485602" y="2700493"/>
            <a:ext cx="12558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EDUCATION</a:t>
            </a:r>
            <a:endParaRPr sz="1500">
              <a:solidFill>
                <a:schemeClr val="lt1"/>
              </a:solidFill>
              <a:latin typeface="IBM Plex Mono Medium"/>
              <a:ea typeface="IBM Plex Mono Medium"/>
              <a:cs typeface="IBM Plex Mono Medium"/>
              <a:sym typeface="IBM Plex Mon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SECTOR</a:t>
            </a:r>
            <a:endParaRPr sz="1500">
              <a:solidFill>
                <a:schemeClr val="lt1"/>
              </a:solidFill>
              <a:latin typeface="IBM Plex Mono Medium"/>
              <a:ea typeface="IBM Plex Mono Medium"/>
              <a:cs typeface="IBM Plex Mono Medium"/>
              <a:sym typeface="IBM Plex Mono Medium"/>
            </a:endParaRPr>
          </a:p>
        </p:txBody>
      </p:sp>
      <p:sp>
        <p:nvSpPr>
          <p:cNvPr id="675" name="Google Shape;675;p86"/>
          <p:cNvSpPr txBox="1"/>
          <p:nvPr/>
        </p:nvSpPr>
        <p:spPr>
          <a:xfrm>
            <a:off x="7031704" y="3245293"/>
            <a:ext cx="16611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Map current programs to specific in-demand skills in the labor market, and design programs to address the skills gap. </a:t>
            </a:r>
            <a:endParaRPr sz="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Deploy degrees and reskilling programs that align with growth sectors in the economy.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676" name="Google Shape;67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7500" y="2843972"/>
            <a:ext cx="391276" cy="35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5428" y="2827440"/>
            <a:ext cx="391276" cy="39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4988" y="2835516"/>
            <a:ext cx="391276" cy="3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86" title="Log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2046" y="2648988"/>
            <a:ext cx="1534500" cy="51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0"/>
          <p:cNvSpPr txBox="1">
            <a:spLocks noGrp="1"/>
          </p:cNvSpPr>
          <p:nvPr>
            <p:ph type="title"/>
          </p:nvPr>
        </p:nvSpPr>
        <p:spPr>
          <a:xfrm>
            <a:off x="236300" y="207800"/>
            <a:ext cx="87795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 b="1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Lightcast Research on Artificial Intelligence in 2025</a:t>
            </a:r>
            <a:endParaRPr sz="2620" b="1">
              <a:solidFill>
                <a:schemeClr val="accen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79" name="Google Shape;379;p60" title="Frame 1012432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40124"/>
            <a:ext cx="9143999" cy="361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60" title="Screenshot 2025-07-17 at 11.34.55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4325" y="1162988"/>
            <a:ext cx="1950899" cy="251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60"/>
          <p:cNvPicPr preferRelativeResize="0"/>
          <p:nvPr/>
        </p:nvPicPr>
        <p:blipFill rotWithShape="1">
          <a:blip r:embed="rId5">
            <a:alphaModFix/>
          </a:blip>
          <a:srcRect l="21243" t="9356" r="22853" b="11215"/>
          <a:stretch/>
        </p:blipFill>
        <p:spPr>
          <a:xfrm>
            <a:off x="390525" y="1191188"/>
            <a:ext cx="1871599" cy="24138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2" name="Google Shape;382;p60"/>
          <p:cNvPicPr preferRelativeResize="0"/>
          <p:nvPr/>
        </p:nvPicPr>
        <p:blipFill rotWithShape="1">
          <a:blip r:embed="rId6">
            <a:alphaModFix/>
          </a:blip>
          <a:srcRect l="12310" t="3441" r="16651" b="21409"/>
          <a:stretch/>
        </p:blipFill>
        <p:spPr>
          <a:xfrm>
            <a:off x="2548825" y="1191200"/>
            <a:ext cx="1871601" cy="2398073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3" name="Google Shape;38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02025" y="2528625"/>
            <a:ext cx="1262101" cy="3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60"/>
          <p:cNvSpPr txBox="1"/>
          <p:nvPr/>
        </p:nvSpPr>
        <p:spPr>
          <a:xfrm>
            <a:off x="380100" y="839000"/>
            <a:ext cx="1950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IMPACT ON SKILLS</a:t>
            </a:r>
            <a:endParaRPr sz="1000">
              <a:solidFill>
                <a:srgbClr val="595959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385" name="Google Shape;385;p60"/>
          <p:cNvSpPr txBox="1"/>
          <p:nvPr/>
        </p:nvSpPr>
        <p:spPr>
          <a:xfrm>
            <a:off x="6736450" y="851900"/>
            <a:ext cx="1950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AI SKILLS TO CULTIVATE</a:t>
            </a:r>
            <a:endParaRPr sz="1000">
              <a:solidFill>
                <a:srgbClr val="595959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386" name="Google Shape;386;p60"/>
          <p:cNvSpPr txBox="1"/>
          <p:nvPr/>
        </p:nvSpPr>
        <p:spPr>
          <a:xfrm>
            <a:off x="2510239" y="839000"/>
            <a:ext cx="1950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GLOBAL TRENDS</a:t>
            </a:r>
            <a:endParaRPr sz="1000">
              <a:solidFill>
                <a:srgbClr val="595959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387" name="Google Shape;387;p60"/>
          <p:cNvSpPr txBox="1"/>
          <p:nvPr/>
        </p:nvSpPr>
        <p:spPr>
          <a:xfrm>
            <a:off x="4640400" y="839000"/>
            <a:ext cx="1950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US INSIGHTS</a:t>
            </a:r>
            <a:endParaRPr sz="1000">
              <a:solidFill>
                <a:srgbClr val="595959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pic>
        <p:nvPicPr>
          <p:cNvPr id="388" name="Google Shape;388;p6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66958" y="4876596"/>
            <a:ext cx="884726" cy="2013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60"/>
          <p:cNvGrpSpPr/>
          <p:nvPr/>
        </p:nvGrpSpPr>
        <p:grpSpPr>
          <a:xfrm>
            <a:off x="4695391" y="1191200"/>
            <a:ext cx="1840931" cy="3607077"/>
            <a:chOff x="4775753" y="1191200"/>
            <a:chExt cx="1840931" cy="3607077"/>
          </a:xfrm>
        </p:grpSpPr>
        <p:pic>
          <p:nvPicPr>
            <p:cNvPr id="390" name="Google Shape;390;p60" title="Screenshot 2025-04-05 at 1.17.43 PM.png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775753" y="1191200"/>
              <a:ext cx="1840931" cy="2398076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91" name="Google Shape;391;p60"/>
            <p:cNvSpPr/>
            <p:nvPr/>
          </p:nvSpPr>
          <p:spPr>
            <a:xfrm>
              <a:off x="4899850" y="3245477"/>
              <a:ext cx="1592700" cy="1552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1F1F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2" name="Google Shape;392;p60"/>
          <p:cNvSpPr/>
          <p:nvPr/>
        </p:nvSpPr>
        <p:spPr>
          <a:xfrm>
            <a:off x="6951988" y="3262265"/>
            <a:ext cx="1592700" cy="1552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1F1F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3" name="Google Shape;393;p60" title="lightcast.pub_beyond-AI-buzz (1)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19800" y="3193325"/>
            <a:ext cx="1657100" cy="165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0"/>
          <p:cNvSpPr/>
          <p:nvPr/>
        </p:nvSpPr>
        <p:spPr>
          <a:xfrm>
            <a:off x="529963" y="3245477"/>
            <a:ext cx="1592700" cy="1552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1F1F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5" name="Google Shape;395;p60" title="lightcast.pub_speed-of-skill-change-US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9975" y="3242325"/>
            <a:ext cx="1592700" cy="15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60"/>
          <p:cNvSpPr/>
          <p:nvPr/>
        </p:nvSpPr>
        <p:spPr>
          <a:xfrm>
            <a:off x="2719213" y="3245477"/>
            <a:ext cx="1592700" cy="1552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1F1F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7" name="Google Shape;397;p60" title="lightcast.pub_ai-skills-outlook.jpe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82755" y="3281162"/>
            <a:ext cx="1465615" cy="146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0" title="undefined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828875" y="3237575"/>
            <a:ext cx="1552800" cy="15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87"/>
          <p:cNvSpPr/>
          <p:nvPr/>
        </p:nvSpPr>
        <p:spPr>
          <a:xfrm>
            <a:off x="209050" y="4695300"/>
            <a:ext cx="8694300" cy="44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85" name="Google Shape;685;p87"/>
          <p:cNvSpPr txBox="1">
            <a:spLocks noGrp="1"/>
          </p:cNvSpPr>
          <p:nvPr>
            <p:ph type="title"/>
          </p:nvPr>
        </p:nvSpPr>
        <p:spPr>
          <a:xfrm>
            <a:off x="381000" y="278550"/>
            <a:ext cx="85272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nter"/>
                <a:ea typeface="Inter"/>
                <a:cs typeface="Inter"/>
                <a:sym typeface="Inter"/>
              </a:rPr>
              <a:t>This is not just another </a:t>
            </a:r>
            <a:r>
              <a:rPr lang="en" i="1"/>
              <a:t>‘interesting’</a:t>
            </a:r>
            <a:r>
              <a:rPr lang="en" b="1">
                <a:latin typeface="Inter"/>
                <a:ea typeface="Inter"/>
                <a:cs typeface="Inter"/>
                <a:sym typeface="Inter"/>
              </a:rPr>
              <a:t> report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86" name="Google Shape;686;p87"/>
          <p:cNvSpPr txBox="1">
            <a:spLocks noGrp="1"/>
          </p:cNvSpPr>
          <p:nvPr>
            <p:ph type="subTitle" idx="4294967295"/>
          </p:nvPr>
        </p:nvSpPr>
        <p:spPr>
          <a:xfrm>
            <a:off x="381000" y="878800"/>
            <a:ext cx="80928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>
                <a:solidFill>
                  <a:srgbClr val="CA61FF"/>
                </a:solidFill>
              </a:rPr>
              <a:t>We have already collaborated with, and continue assisting, real customers better understand what AI means for their work   </a:t>
            </a:r>
            <a:endParaRPr sz="1600" b="1">
              <a:solidFill>
                <a:srgbClr val="CA61FF"/>
              </a:solidFill>
            </a:endParaRPr>
          </a:p>
        </p:txBody>
      </p:sp>
      <p:sp>
        <p:nvSpPr>
          <p:cNvPr id="687" name="Google Shape;687;p87"/>
          <p:cNvSpPr txBox="1"/>
          <p:nvPr/>
        </p:nvSpPr>
        <p:spPr>
          <a:xfrm>
            <a:off x="457200" y="3528450"/>
            <a:ext cx="3691500" cy="10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Leveraging labor market data for strategic AI workforce planning </a:t>
            </a:r>
            <a:endParaRPr sz="1600" b="1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 deep dive into cybersecurity roles. 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88" name="Google Shape;688;p87"/>
          <p:cNvSpPr txBox="1"/>
          <p:nvPr/>
        </p:nvSpPr>
        <p:spPr>
          <a:xfrm>
            <a:off x="4800600" y="3528450"/>
            <a:ext cx="3691500" cy="10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Driving value by identifying which skills matter </a:t>
            </a:r>
            <a:endParaRPr sz="1600" b="1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Assessing AI demand in education programs.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89" name="Google Shape;689;p87" title="screenshot_2024-11-10_at_2-34-31_pm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3775" y="2230701"/>
            <a:ext cx="1885950" cy="81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87" title="Cisco-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0775" y="2097763"/>
            <a:ext cx="1799352" cy="94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88"/>
          <p:cNvSpPr txBox="1">
            <a:spLocks noGrp="1"/>
          </p:cNvSpPr>
          <p:nvPr>
            <p:ph type="body" idx="3"/>
          </p:nvPr>
        </p:nvSpPr>
        <p:spPr>
          <a:xfrm>
            <a:off x="3315063" y="2876550"/>
            <a:ext cx="25140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Create a dynamic skill architecture to navigate disruption</a:t>
            </a:r>
            <a:br>
              <a:rPr lang="en"/>
            </a:b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New Skill Agent™ automatically updates skill demand for roles</a:t>
            </a:r>
            <a:endParaRPr/>
          </a:p>
        </p:txBody>
      </p:sp>
      <p:sp>
        <p:nvSpPr>
          <p:cNvPr id="696" name="Google Shape;696;p88"/>
          <p:cNvSpPr txBox="1">
            <a:spLocks noGrp="1"/>
          </p:cNvSpPr>
          <p:nvPr>
            <p:ph type="body" idx="1"/>
          </p:nvPr>
        </p:nvSpPr>
        <p:spPr>
          <a:xfrm>
            <a:off x="304938" y="2876550"/>
            <a:ext cx="25140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Measure how well an institution’s academic programs map to labor market realities</a:t>
            </a:r>
            <a:br>
              <a:rPr lang="en"/>
            </a:b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Identify training priorities and ways to update programs</a:t>
            </a:r>
            <a:endParaRPr/>
          </a:p>
        </p:txBody>
      </p:sp>
      <p:sp>
        <p:nvSpPr>
          <p:cNvPr id="697" name="Google Shape;697;p88"/>
          <p:cNvSpPr txBox="1">
            <a:spLocks noGrp="1"/>
          </p:cNvSpPr>
          <p:nvPr>
            <p:ph type="subTitle" idx="2"/>
          </p:nvPr>
        </p:nvSpPr>
        <p:spPr>
          <a:xfrm>
            <a:off x="304800" y="1789650"/>
            <a:ext cx="25140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Lightcast Skillabi™</a:t>
            </a:r>
            <a:endParaRPr sz="1800"/>
          </a:p>
        </p:txBody>
      </p:sp>
      <p:sp>
        <p:nvSpPr>
          <p:cNvPr id="698" name="Google Shape;698;p88"/>
          <p:cNvSpPr txBox="1">
            <a:spLocks noGrp="1"/>
          </p:cNvSpPr>
          <p:nvPr>
            <p:ph type="subTitle" idx="4"/>
          </p:nvPr>
        </p:nvSpPr>
        <p:spPr>
          <a:xfrm>
            <a:off x="3314925" y="1789650"/>
            <a:ext cx="25140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Lightcast Talent Transform™</a:t>
            </a:r>
            <a:endParaRPr sz="1800"/>
          </a:p>
        </p:txBody>
      </p:sp>
      <p:sp>
        <p:nvSpPr>
          <p:cNvPr id="699" name="Google Shape;699;p88"/>
          <p:cNvSpPr txBox="1">
            <a:spLocks noGrp="1"/>
          </p:cNvSpPr>
          <p:nvPr>
            <p:ph type="body" idx="5"/>
          </p:nvPr>
        </p:nvSpPr>
        <p:spPr>
          <a:xfrm>
            <a:off x="6325188" y="2876550"/>
            <a:ext cx="2514000" cy="18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Tailored insights on the AI Skill Disruption Matrix for specific occupations and roles</a:t>
            </a:r>
            <a:br>
              <a:rPr lang="en"/>
            </a:b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Further intelligence into risk and AI adoption</a:t>
            </a:r>
            <a:endParaRPr/>
          </a:p>
        </p:txBody>
      </p:sp>
      <p:sp>
        <p:nvSpPr>
          <p:cNvPr id="700" name="Google Shape;700;p88"/>
          <p:cNvSpPr txBox="1">
            <a:spLocks noGrp="1"/>
          </p:cNvSpPr>
          <p:nvPr>
            <p:ph type="subTitle" idx="6"/>
          </p:nvPr>
        </p:nvSpPr>
        <p:spPr>
          <a:xfrm>
            <a:off x="6409550" y="1789650"/>
            <a:ext cx="25140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Professional Services</a:t>
            </a:r>
            <a:endParaRPr sz="1800"/>
          </a:p>
        </p:txBody>
      </p:sp>
      <p:sp>
        <p:nvSpPr>
          <p:cNvPr id="701" name="Google Shape;701;p88"/>
          <p:cNvSpPr txBox="1">
            <a:spLocks noGrp="1"/>
          </p:cNvSpPr>
          <p:nvPr>
            <p:ph type="title"/>
          </p:nvPr>
        </p:nvSpPr>
        <p:spPr>
          <a:xfrm>
            <a:off x="457200" y="278550"/>
            <a:ext cx="8527200" cy="10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nter"/>
                <a:ea typeface="Inter"/>
                <a:cs typeface="Inter"/>
                <a:sym typeface="Inter"/>
              </a:rPr>
              <a:t>How Lightcast can help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02" name="Google Shape;702;p88"/>
          <p:cNvSpPr txBox="1">
            <a:spLocks noGrp="1"/>
          </p:cNvSpPr>
          <p:nvPr>
            <p:ph type="subTitle" idx="2"/>
          </p:nvPr>
        </p:nvSpPr>
        <p:spPr>
          <a:xfrm>
            <a:off x="457200" y="810925"/>
            <a:ext cx="8092800" cy="4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>
                <a:solidFill>
                  <a:srgbClr val="CA61FF"/>
                </a:solidFill>
              </a:rPr>
              <a:t>Three </a:t>
            </a:r>
            <a:r>
              <a:rPr lang="en">
                <a:solidFill>
                  <a:srgbClr val="CA61FF"/>
                </a:solidFill>
              </a:rPr>
              <a:t>ways:</a:t>
            </a:r>
            <a:endParaRPr sz="1600" b="1">
              <a:solidFill>
                <a:srgbClr val="CA61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89"/>
          <p:cNvSpPr txBox="1">
            <a:spLocks noGrp="1"/>
          </p:cNvSpPr>
          <p:nvPr>
            <p:ph type="ctrTitle"/>
          </p:nvPr>
        </p:nvSpPr>
        <p:spPr>
          <a:xfrm>
            <a:off x="457200" y="164825"/>
            <a:ext cx="7259100" cy="1513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Three Takeaways:</a:t>
            </a:r>
            <a:endParaRPr sz="4000"/>
          </a:p>
        </p:txBody>
      </p:sp>
      <p:sp>
        <p:nvSpPr>
          <p:cNvPr id="708" name="Google Shape;708;p89"/>
          <p:cNvSpPr txBox="1">
            <a:spLocks noGrp="1"/>
          </p:cNvSpPr>
          <p:nvPr>
            <p:ph type="sldNum" idx="12"/>
          </p:nvPr>
        </p:nvSpPr>
        <p:spPr>
          <a:xfrm>
            <a:off x="8124525" y="4754775"/>
            <a:ext cx="548700" cy="33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709" name="Google Shape;709;p89"/>
          <p:cNvSpPr txBox="1"/>
          <p:nvPr/>
        </p:nvSpPr>
        <p:spPr>
          <a:xfrm>
            <a:off x="457200" y="1393200"/>
            <a:ext cx="66726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nter"/>
              <a:buAutoNum type="arabicPeriod"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Broadband Access</a:t>
            </a:r>
            <a:b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nter"/>
              <a:buAutoNum type="arabicPeriod"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Track Your Skills</a:t>
            </a:r>
            <a:b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nter"/>
              <a:buAutoNum type="arabicPeriod"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Talk to Each Other 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90" title="Screenshot 2025-07-16 at 11.49.1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90"/>
          <p:cNvSpPr txBox="1"/>
          <p:nvPr/>
        </p:nvSpPr>
        <p:spPr>
          <a:xfrm>
            <a:off x="352300" y="2448450"/>
            <a:ext cx="448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Beyond The Buzz: Translating AI trends in the labor market into actionable training and strategy</a:t>
            </a:r>
            <a:endParaRPr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716" name="Google Shape;716;p90"/>
          <p:cNvSpPr txBox="1">
            <a:spLocks noGrp="1"/>
          </p:cNvSpPr>
          <p:nvPr>
            <p:ph type="ctrTitle"/>
          </p:nvPr>
        </p:nvSpPr>
        <p:spPr>
          <a:xfrm>
            <a:off x="352300" y="671250"/>
            <a:ext cx="4559100" cy="88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CA61FF"/>
                </a:solidFill>
              </a:rPr>
              <a:t>Thank you.</a:t>
            </a:r>
            <a:endParaRPr sz="4200">
              <a:solidFill>
                <a:srgbClr val="CA61FF"/>
              </a:solidFill>
            </a:endParaRPr>
          </a:p>
        </p:txBody>
      </p:sp>
      <p:sp>
        <p:nvSpPr>
          <p:cNvPr id="717" name="Google Shape;717;p90"/>
          <p:cNvSpPr txBox="1"/>
          <p:nvPr/>
        </p:nvSpPr>
        <p:spPr>
          <a:xfrm>
            <a:off x="1782600" y="3445050"/>
            <a:ext cx="2484600" cy="9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← </a:t>
            </a:r>
            <a:r>
              <a:rPr lang="en" sz="1200">
                <a:solidFill>
                  <a:srgbClr val="CA61FF"/>
                </a:solidFill>
                <a:latin typeface="Inter Medium"/>
                <a:ea typeface="Inter Medium"/>
                <a:cs typeface="Inter Medium"/>
                <a:sym typeface="Inter Medium"/>
              </a:rPr>
              <a:t>View the Report</a:t>
            </a:r>
            <a:endParaRPr sz="1200">
              <a:solidFill>
                <a:srgbClr val="CA61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718" name="Google Shape;718;p90" title="Screenshot 2025-07-17 at 11.34.55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6675" y="251250"/>
            <a:ext cx="3613775" cy="4658573"/>
          </a:xfrm>
          <a:prstGeom prst="rect">
            <a:avLst/>
          </a:prstGeom>
          <a:noFill/>
          <a:ln>
            <a:noFill/>
          </a:ln>
          <a:effectLst>
            <a:outerShdw blurRad="57150" dist="161925" dir="846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19" name="Google Shape;719;p90" title="lightcast.pub_beyond-AI-buzz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550" y="3163700"/>
            <a:ext cx="1494400" cy="14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61" title="Frame 10124323.png"/>
          <p:cNvPicPr preferRelativeResize="0"/>
          <p:nvPr/>
        </p:nvPicPr>
        <p:blipFill rotWithShape="1">
          <a:blip r:embed="rId3">
            <a:alphaModFix/>
          </a:blip>
          <a:srcRect l="-612" t="690" r="29387" b="-690"/>
          <a:stretch/>
        </p:blipFill>
        <p:spPr>
          <a:xfrm>
            <a:off x="-124450" y="1183900"/>
            <a:ext cx="9268450" cy="4008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61"/>
          <p:cNvSpPr txBox="1">
            <a:spLocks noGrp="1"/>
          </p:cNvSpPr>
          <p:nvPr>
            <p:ph type="title"/>
          </p:nvPr>
        </p:nvSpPr>
        <p:spPr>
          <a:xfrm>
            <a:off x="236300" y="207800"/>
            <a:ext cx="87795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 SemiBold"/>
                <a:ea typeface="Inter SemiBold"/>
                <a:cs typeface="Inter SemiBold"/>
                <a:sym typeface="Inter SemiBold"/>
              </a:rPr>
              <a:t>Also - Academics, Think Tanks, and Policymakers use Lightcast data to track AI trends and their impact</a:t>
            </a:r>
            <a:endParaRPr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405" name="Google Shape;405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3158" y="4800396"/>
            <a:ext cx="884726" cy="201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61" title="Screenshot 2025-07-18 at 10.34.4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0286" y="1183896"/>
            <a:ext cx="1985538" cy="270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61" title="Screenshot 2025-07-18 at 10.33.07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9050" y="1269050"/>
            <a:ext cx="2182876" cy="251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61" title="Screenshot 2025-07-18 at 10.32.27.png"/>
          <p:cNvPicPr preferRelativeResize="0"/>
          <p:nvPr/>
        </p:nvPicPr>
        <p:blipFill rotWithShape="1">
          <a:blip r:embed="rId7">
            <a:alphaModFix/>
          </a:blip>
          <a:srcRect r="4223"/>
          <a:stretch/>
        </p:blipFill>
        <p:spPr>
          <a:xfrm>
            <a:off x="7013050" y="1821325"/>
            <a:ext cx="1901626" cy="25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61" title="Screenshot 2025-07-18 at 10.31.48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3400" y="2143975"/>
            <a:ext cx="2106958" cy="277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61" title="Screenshot 2025-07-18 at 10.31.27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44738" y="2464925"/>
            <a:ext cx="1654526" cy="235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1" title="Screenshot 2025-07-18 at 10.31.08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79051" y="3199013"/>
            <a:ext cx="2520498" cy="1820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61" title="Screenshot 2025-07-18 at 10.30.43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12301" y="2682925"/>
            <a:ext cx="1901614" cy="239497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61"/>
          <p:cNvSpPr txBox="1">
            <a:spLocks noGrp="1"/>
          </p:cNvSpPr>
          <p:nvPr>
            <p:ph type="title"/>
          </p:nvPr>
        </p:nvSpPr>
        <p:spPr>
          <a:xfrm>
            <a:off x="236300" y="207800"/>
            <a:ext cx="87795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 b="1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Our 2025 partner releases so far</a:t>
            </a:r>
            <a:endParaRPr sz="2620" b="1">
              <a:solidFill>
                <a:schemeClr val="accen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4" name="Google Shape;414;p61"/>
          <p:cNvSpPr txBox="1"/>
          <p:nvPr/>
        </p:nvSpPr>
        <p:spPr>
          <a:xfrm>
            <a:off x="300250" y="792450"/>
            <a:ext cx="8627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>
                <a:solidFill>
                  <a:srgbClr val="CA61FF"/>
                </a:solidFill>
                <a:latin typeface="Inter"/>
                <a:ea typeface="Inter"/>
                <a:cs typeface="Inter"/>
                <a:sym typeface="Inter"/>
              </a:rPr>
              <a:t>The Lightcast AI methodology sets the standard and is used in academia and policy</a:t>
            </a:r>
            <a:endParaRPr sz="1600" b="1">
              <a:solidFill>
                <a:srgbClr val="CA61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62" title="Screenshot 2025-07-16 at 11.49.1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62"/>
          <p:cNvSpPr txBox="1">
            <a:spLocks noGrp="1"/>
          </p:cNvSpPr>
          <p:nvPr>
            <p:ph type="ctrTitle"/>
          </p:nvPr>
        </p:nvSpPr>
        <p:spPr>
          <a:xfrm>
            <a:off x="317050" y="214050"/>
            <a:ext cx="4559100" cy="88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CA61FF"/>
                </a:solidFill>
              </a:rPr>
              <a:t>Beyond The Buzz</a:t>
            </a:r>
            <a:endParaRPr sz="4200">
              <a:solidFill>
                <a:srgbClr val="CA61FF"/>
              </a:solidFill>
            </a:endParaRPr>
          </a:p>
        </p:txBody>
      </p:sp>
      <p:pic>
        <p:nvPicPr>
          <p:cNvPr id="421" name="Google Shape;421;p62" title="Screenshot 2025-07-17 at 11.34.55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6675" y="251250"/>
            <a:ext cx="3613775" cy="4658573"/>
          </a:xfrm>
          <a:prstGeom prst="rect">
            <a:avLst/>
          </a:prstGeom>
          <a:noFill/>
          <a:ln>
            <a:noFill/>
          </a:ln>
          <a:effectLst>
            <a:outerShdw blurRad="57150" dist="161925" dir="846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22" name="Google Shape;422;p62" title="Screenshot 2025-07-16 at 11.49.09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998" y="1344377"/>
            <a:ext cx="3507149" cy="169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2" title="lightcast.pub_beyond-AI-buzz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7550" y="3379750"/>
            <a:ext cx="1494400" cy="14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63" title="Screenshot 2025-07-16 at 11.49.1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63"/>
          <p:cNvSpPr txBox="1">
            <a:spLocks noGrp="1"/>
          </p:cNvSpPr>
          <p:nvPr>
            <p:ph type="ctrTitle"/>
          </p:nvPr>
        </p:nvSpPr>
        <p:spPr>
          <a:xfrm>
            <a:off x="317050" y="214050"/>
            <a:ext cx="4559100" cy="88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CA61FF"/>
                </a:solidFill>
              </a:rPr>
              <a:t>Beyond The Buzz</a:t>
            </a:r>
            <a:endParaRPr sz="4200">
              <a:solidFill>
                <a:srgbClr val="CA61FF"/>
              </a:solidFill>
            </a:endParaRPr>
          </a:p>
        </p:txBody>
      </p:sp>
      <p:pic>
        <p:nvPicPr>
          <p:cNvPr id="430" name="Google Shape;430;p63" title="Screenshot 2025-07-17 at 11.34.55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6675" y="251250"/>
            <a:ext cx="3613775" cy="4658573"/>
          </a:xfrm>
          <a:prstGeom prst="rect">
            <a:avLst/>
          </a:prstGeom>
          <a:noFill/>
          <a:ln>
            <a:noFill/>
          </a:ln>
          <a:effectLst>
            <a:outerShdw blurRad="57150" dist="161925" dir="84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31" name="Google Shape;431;p63"/>
          <p:cNvSpPr txBox="1"/>
          <p:nvPr/>
        </p:nvSpPr>
        <p:spPr>
          <a:xfrm>
            <a:off x="287550" y="1922475"/>
            <a:ext cx="448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We have the answers.</a:t>
            </a:r>
            <a:endParaRPr sz="30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432" name="Google Shape;432;p63" title="lightcast.pub_beyond-AI-buzz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550" y="3379750"/>
            <a:ext cx="1494400" cy="14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64" title="Screenshot 2025-07-18 at 1.11.5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64"/>
          <p:cNvSpPr txBox="1">
            <a:spLocks noGrp="1"/>
          </p:cNvSpPr>
          <p:nvPr>
            <p:ph type="title"/>
          </p:nvPr>
        </p:nvSpPr>
        <p:spPr>
          <a:xfrm>
            <a:off x="457200" y="282825"/>
            <a:ext cx="82296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20">
                <a:latin typeface="Inter SemiBold"/>
                <a:ea typeface="Inter SemiBold"/>
                <a:cs typeface="Inter SemiBold"/>
                <a:sym typeface="Inter SemiBold"/>
              </a:rPr>
              <a:t>Beyond The Buzz - Three Key Findings:</a:t>
            </a:r>
            <a:endParaRPr sz="402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439" name="Google Shape;439;p64" title="Screenshot 2025-07-18 at 11.21.5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2000" y="1760150"/>
            <a:ext cx="1059000" cy="139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4" title="Screenshot 2025-07-18 at 11.21.5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7800" y="1804900"/>
            <a:ext cx="910775" cy="125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4" title="Screenshot 2025-07-18 at 11.21.56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60494" y="1797225"/>
            <a:ext cx="910776" cy="127507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64"/>
          <p:cNvSpPr txBox="1"/>
          <p:nvPr/>
        </p:nvSpPr>
        <p:spPr>
          <a:xfrm>
            <a:off x="551950" y="3331000"/>
            <a:ext cx="2457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“AI job” does not mean “tech job”</a:t>
            </a:r>
            <a:endParaRPr sz="18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43" name="Google Shape;443;p64"/>
          <p:cNvSpPr txBox="1"/>
          <p:nvPr/>
        </p:nvSpPr>
        <p:spPr>
          <a:xfrm>
            <a:off x="3553319" y="3389525"/>
            <a:ext cx="2260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44" name="Google Shape;444;p64"/>
          <p:cNvSpPr txBox="1"/>
          <p:nvPr/>
        </p:nvSpPr>
        <p:spPr>
          <a:xfrm>
            <a:off x="6450775" y="3389525"/>
            <a:ext cx="2457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65" title="Screenshot 2025-07-18 at 1.15.4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200"/>
            <a:ext cx="9144000" cy="515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65"/>
          <p:cNvSpPr txBox="1">
            <a:spLocks noGrp="1"/>
          </p:cNvSpPr>
          <p:nvPr>
            <p:ph type="title"/>
          </p:nvPr>
        </p:nvSpPr>
        <p:spPr>
          <a:xfrm>
            <a:off x="287550" y="278550"/>
            <a:ext cx="8568900" cy="10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AI is no longer just a “tech thing”</a:t>
            </a:r>
            <a:endParaRPr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51" name="Google Shape;451;p65"/>
          <p:cNvSpPr txBox="1"/>
          <p:nvPr/>
        </p:nvSpPr>
        <p:spPr>
          <a:xfrm>
            <a:off x="300250" y="792450"/>
            <a:ext cx="76134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>
                <a:solidFill>
                  <a:srgbClr val="CA61FF"/>
                </a:solidFill>
                <a:latin typeface="Inter"/>
                <a:ea typeface="Inter"/>
                <a:cs typeface="Inter"/>
                <a:sym typeface="Inter"/>
              </a:rPr>
              <a:t>Demand for AI is growing across all career areas</a:t>
            </a:r>
            <a:endParaRPr sz="1600" b="1">
              <a:solidFill>
                <a:srgbClr val="CA61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52" name="Google Shape;452;p65"/>
          <p:cNvSpPr txBox="1"/>
          <p:nvPr/>
        </p:nvSpPr>
        <p:spPr>
          <a:xfrm>
            <a:off x="540450" y="1974400"/>
            <a:ext cx="234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5454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53" name="Google Shape;453;p65"/>
          <p:cNvSpPr/>
          <p:nvPr/>
        </p:nvSpPr>
        <p:spPr>
          <a:xfrm>
            <a:off x="445650" y="3906950"/>
            <a:ext cx="2536500" cy="8484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latin typeface="Inter"/>
                <a:ea typeface="Inter"/>
                <a:cs typeface="Inter"/>
                <a:sym typeface="Inter"/>
              </a:rPr>
              <a:t>2019: 39%</a:t>
            </a:r>
            <a:endParaRPr sz="2300" b="1"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Inter"/>
                <a:ea typeface="Inter"/>
                <a:cs typeface="Inter"/>
                <a:sym typeface="Inter"/>
              </a:rPr>
              <a:t>of AI job postings were outside IT &amp; computer science</a:t>
            </a:r>
            <a:endParaRPr sz="12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54" name="Google Shape;454;p65"/>
          <p:cNvSpPr/>
          <p:nvPr/>
        </p:nvSpPr>
        <p:spPr>
          <a:xfrm rot="10800000">
            <a:off x="1439400" y="2621625"/>
            <a:ext cx="671700" cy="1007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5"/>
          <p:cNvSpPr/>
          <p:nvPr/>
        </p:nvSpPr>
        <p:spPr>
          <a:xfrm>
            <a:off x="507000" y="1452975"/>
            <a:ext cx="2536500" cy="848400"/>
          </a:xfrm>
          <a:prstGeom prst="rect">
            <a:avLst/>
          </a:prstGeom>
          <a:solidFill>
            <a:srgbClr val="CA6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2024: 51%</a:t>
            </a:r>
            <a:endParaRPr sz="23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of AI job postings were outside IT &amp; computer science</a:t>
            </a:r>
            <a:r>
              <a:rPr lang="en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56" name="Google Shape;456;p65" title="Screenshot 2025-07-18 at 1.15.03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8374" y="1128013"/>
            <a:ext cx="5342100" cy="399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66" title="Screenshot 2025-07-18 at 1.11.5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66"/>
          <p:cNvSpPr txBox="1">
            <a:spLocks noGrp="1"/>
          </p:cNvSpPr>
          <p:nvPr>
            <p:ph type="title"/>
          </p:nvPr>
        </p:nvSpPr>
        <p:spPr>
          <a:xfrm>
            <a:off x="457200" y="282825"/>
            <a:ext cx="82296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20">
                <a:latin typeface="Inter SemiBold"/>
                <a:ea typeface="Inter SemiBold"/>
                <a:cs typeface="Inter SemiBold"/>
                <a:sym typeface="Inter SemiBold"/>
              </a:rPr>
              <a:t>Beyond The Buzz - Three Key Findings:</a:t>
            </a:r>
            <a:endParaRPr sz="402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463" name="Google Shape;463;p66" title="Screenshot 2025-07-18 at 11.21.5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2000" y="1760150"/>
            <a:ext cx="1059000" cy="139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66" title="Screenshot 2025-07-18 at 11.21.5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7800" y="1804900"/>
            <a:ext cx="910775" cy="125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6" title="Screenshot 2025-07-18 at 11.21.56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60494" y="1797225"/>
            <a:ext cx="910776" cy="127507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66"/>
          <p:cNvSpPr txBox="1"/>
          <p:nvPr/>
        </p:nvSpPr>
        <p:spPr>
          <a:xfrm>
            <a:off x="551950" y="3331000"/>
            <a:ext cx="2457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“AI job” does not mean “tech job”</a:t>
            </a:r>
            <a:endParaRPr sz="18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67" name="Google Shape;467;p66"/>
          <p:cNvSpPr txBox="1"/>
          <p:nvPr/>
        </p:nvSpPr>
        <p:spPr>
          <a:xfrm>
            <a:off x="3553319" y="3389525"/>
            <a:ext cx="2260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AI skills mean higher salaries</a:t>
            </a:r>
            <a:endParaRPr sz="18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68" name="Google Shape;468;p66"/>
          <p:cNvSpPr txBox="1"/>
          <p:nvPr/>
        </p:nvSpPr>
        <p:spPr>
          <a:xfrm>
            <a:off x="6450775" y="3389525"/>
            <a:ext cx="2457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ightcast ">
  <a:themeElements>
    <a:clrScheme name="Focus">
      <a:dk1>
        <a:srgbClr val="000000"/>
      </a:dk1>
      <a:lt1>
        <a:srgbClr val="FFFFFF"/>
      </a:lt1>
      <a:dk2>
        <a:srgbClr val="454545"/>
      </a:dk2>
      <a:lt2>
        <a:srgbClr val="F54562"/>
      </a:lt2>
      <a:accent1>
        <a:srgbClr val="F7F7F7"/>
      </a:accent1>
      <a:accent2>
        <a:srgbClr val="FFF1E8"/>
      </a:accent2>
      <a:accent3>
        <a:srgbClr val="E7FDFE"/>
      </a:accent3>
      <a:accent4>
        <a:srgbClr val="FAEFFF"/>
      </a:accent4>
      <a:accent5>
        <a:srgbClr val="ACACAC"/>
      </a:accent5>
      <a:accent6>
        <a:srgbClr val="C4374E"/>
      </a:accent6>
      <a:hlink>
        <a:srgbClr val="4D88FF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1770</Words>
  <Application>Microsoft Macintosh PowerPoint</Application>
  <PresentationFormat>On-screen Show (16:9)</PresentationFormat>
  <Paragraphs>212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Inter Medium</vt:lpstr>
      <vt:lpstr>Gothic A1</vt:lpstr>
      <vt:lpstr>Inter SemiBold</vt:lpstr>
      <vt:lpstr>Inter</vt:lpstr>
      <vt:lpstr>IBM Plex Mono</vt:lpstr>
      <vt:lpstr>Inter Light</vt:lpstr>
      <vt:lpstr>IBM Plex Mono Medium</vt:lpstr>
      <vt:lpstr>Arial</vt:lpstr>
      <vt:lpstr>IBM Plex Mono Light</vt:lpstr>
      <vt:lpstr>Roboto</vt:lpstr>
      <vt:lpstr>Lightcast </vt:lpstr>
      <vt:lpstr>Simple Light</vt:lpstr>
      <vt:lpstr>Trusted by:</vt:lpstr>
      <vt:lpstr>Lightcast Data Comprehensive, Contextualized, Actionable.</vt:lpstr>
      <vt:lpstr>Lightcast Research on Artificial Intelligence in 2025</vt:lpstr>
      <vt:lpstr>Also - Academics, Think Tanks, and Policymakers use Lightcast data to track AI trends and their impact</vt:lpstr>
      <vt:lpstr>Beyond The Buzz</vt:lpstr>
      <vt:lpstr>Beyond The Buzz</vt:lpstr>
      <vt:lpstr>Beyond The Buzz - Three Key Findings:</vt:lpstr>
      <vt:lpstr>AI is no longer just a “tech thing”</vt:lpstr>
      <vt:lpstr>Beyond The Buzz - Three Key Findings:</vt:lpstr>
      <vt:lpstr>AI skills carry a real salary premium</vt:lpstr>
      <vt:lpstr>Beyond The Buzz - Three Key Findings:</vt:lpstr>
      <vt:lpstr>But… different jobs = different journeys with AI</vt:lpstr>
      <vt:lpstr>Which skills should you  teach right now?</vt:lpstr>
      <vt:lpstr>The Common Foundation</vt:lpstr>
      <vt:lpstr>Specific AI skills needed vary</vt:lpstr>
      <vt:lpstr>Zooming in for practical insights: The AI Skill Disruption Matrix:  </vt:lpstr>
      <vt:lpstr>The AI Skill Disruption Matrix:  A Deep Dive into 5 Career Areas</vt:lpstr>
      <vt:lpstr>Zooming in for practical insights</vt:lpstr>
      <vt:lpstr>Zooming in for practical insights</vt:lpstr>
      <vt:lpstr>Zooming in for practical insights</vt:lpstr>
      <vt:lpstr>Zooming in for practical insights</vt:lpstr>
      <vt:lpstr>Zooming in for practical insights</vt:lpstr>
      <vt:lpstr>Zooming in for practical insights</vt:lpstr>
      <vt:lpstr>Zooming in for practical insights</vt:lpstr>
      <vt:lpstr>Zooming in for practical insights</vt:lpstr>
      <vt:lpstr>Zooming in for practical insights</vt:lpstr>
      <vt:lpstr>Zooming in for practical insights</vt:lpstr>
      <vt:lpstr>Now what?</vt:lpstr>
      <vt:lpstr>What does this all mean in practice? </vt:lpstr>
      <vt:lpstr>This is not just another ‘interesting’ report</vt:lpstr>
      <vt:lpstr>How Lightcast can help</vt:lpstr>
      <vt:lpstr>Three Takeaways: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info inwp.org</cp:lastModifiedBy>
  <cp:revision>1</cp:revision>
  <dcterms:modified xsi:type="dcterms:W3CDTF">2025-10-14T19:35:54Z</dcterms:modified>
</cp:coreProperties>
</file>