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  <p:sldMasterId id="2147483896" r:id="rId2"/>
    <p:sldMasterId id="2147483909" r:id="rId3"/>
    <p:sldMasterId id="2147483948" r:id="rId4"/>
    <p:sldMasterId id="2147483961" r:id="rId5"/>
  </p:sldMasterIdLst>
  <p:notesMasterIdLst>
    <p:notesMasterId r:id="rId79"/>
  </p:notesMasterIdLst>
  <p:handoutMasterIdLst>
    <p:handoutMasterId r:id="rId80"/>
  </p:handoutMasterIdLst>
  <p:sldIdLst>
    <p:sldId id="2145706232" r:id="rId6"/>
    <p:sldId id="2145706222" r:id="rId7"/>
    <p:sldId id="2145706229" r:id="rId8"/>
    <p:sldId id="2145706153" r:id="rId9"/>
    <p:sldId id="1464" r:id="rId10"/>
    <p:sldId id="2145706154" r:id="rId11"/>
    <p:sldId id="995707293" r:id="rId12"/>
    <p:sldId id="995707599" r:id="rId13"/>
    <p:sldId id="2145706225" r:id="rId14"/>
    <p:sldId id="2145706155" r:id="rId15"/>
    <p:sldId id="2145706242" r:id="rId16"/>
    <p:sldId id="2145706243" r:id="rId17"/>
    <p:sldId id="2145706156" r:id="rId18"/>
    <p:sldId id="2145706244" r:id="rId19"/>
    <p:sldId id="2145706160" r:id="rId20"/>
    <p:sldId id="2145706187" r:id="rId21"/>
    <p:sldId id="995707635" r:id="rId22"/>
    <p:sldId id="2145706188" r:id="rId23"/>
    <p:sldId id="2145706136" r:id="rId24"/>
    <p:sldId id="995707292" r:id="rId25"/>
    <p:sldId id="995707515" r:id="rId26"/>
    <p:sldId id="2145706245" r:id="rId27"/>
    <p:sldId id="2145706221" r:id="rId28"/>
    <p:sldId id="2145706233" r:id="rId29"/>
    <p:sldId id="2145706114" r:id="rId30"/>
    <p:sldId id="995707359" r:id="rId31"/>
    <p:sldId id="2145706189" r:id="rId32"/>
    <p:sldId id="2145706236" r:id="rId33"/>
    <p:sldId id="995707471" r:id="rId34"/>
    <p:sldId id="2145706190" r:id="rId35"/>
    <p:sldId id="2145706088" r:id="rId36"/>
    <p:sldId id="2145706086" r:id="rId37"/>
    <p:sldId id="2145706234" r:id="rId38"/>
    <p:sldId id="2145706224" r:id="rId39"/>
    <p:sldId id="995707958" r:id="rId40"/>
    <p:sldId id="2145706209" r:id="rId41"/>
    <p:sldId id="995707323" r:id="rId42"/>
    <p:sldId id="995707360" r:id="rId43"/>
    <p:sldId id="995707463" r:id="rId44"/>
    <p:sldId id="995707464" r:id="rId45"/>
    <p:sldId id="995707341" r:id="rId46"/>
    <p:sldId id="2145706206" r:id="rId47"/>
    <p:sldId id="2145706205" r:id="rId48"/>
    <p:sldId id="2145706235" r:id="rId49"/>
    <p:sldId id="2145706191" r:id="rId50"/>
    <p:sldId id="2145706226" r:id="rId51"/>
    <p:sldId id="2145706228" r:id="rId52"/>
    <p:sldId id="2145706087" r:id="rId53"/>
    <p:sldId id="2145706169" r:id="rId54"/>
    <p:sldId id="2145706217" r:id="rId55"/>
    <p:sldId id="2145706218" r:id="rId56"/>
    <p:sldId id="2145706200" r:id="rId57"/>
    <p:sldId id="2145706227" r:id="rId58"/>
    <p:sldId id="995707467" r:id="rId59"/>
    <p:sldId id="995707562" r:id="rId60"/>
    <p:sldId id="2145706219" r:id="rId61"/>
    <p:sldId id="2145706237" r:id="rId62"/>
    <p:sldId id="2145706238" r:id="rId63"/>
    <p:sldId id="988" r:id="rId64"/>
    <p:sldId id="2145706216" r:id="rId65"/>
    <p:sldId id="2145706246" r:id="rId66"/>
    <p:sldId id="2145706247" r:id="rId67"/>
    <p:sldId id="995707605" r:id="rId68"/>
    <p:sldId id="2145706121" r:id="rId69"/>
    <p:sldId id="2145706194" r:id="rId70"/>
    <p:sldId id="2145706248" r:id="rId71"/>
    <p:sldId id="995707466" r:id="rId72"/>
    <p:sldId id="2145706239" r:id="rId73"/>
    <p:sldId id="995707957" r:id="rId74"/>
    <p:sldId id="2145706240" r:id="rId75"/>
    <p:sldId id="995707468" r:id="rId76"/>
    <p:sldId id="995707566" r:id="rId77"/>
    <p:sldId id="2145706207" r:id="rId78"/>
  </p:sldIdLst>
  <p:sldSz cx="9144000" cy="5143500" type="screen16x9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k Dunn" initials="RD" lastIdx="1" clrIdx="0">
    <p:extLst>
      <p:ext uri="{19B8F6BF-5375-455C-9EA6-DF929625EA0E}">
        <p15:presenceInfo xmlns:p15="http://schemas.microsoft.com/office/powerpoint/2012/main" userId="S::dunnr@bentonpud.org::2661d745-b542-4f0a-8bee-099ec07130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36699"/>
    <a:srgbClr val="0066CC"/>
    <a:srgbClr val="3366CC"/>
    <a:srgbClr val="00339A"/>
    <a:srgbClr val="4F8AFF"/>
    <a:srgbClr val="659A2A"/>
    <a:srgbClr val="60D2FF"/>
    <a:srgbClr val="FF99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23" autoAdjust="0"/>
    <p:restoredTop sz="94249" autoAdjust="0"/>
  </p:normalViewPr>
  <p:slideViewPr>
    <p:cSldViewPr>
      <p:cViewPr varScale="1">
        <p:scale>
          <a:sx n="150" d="100"/>
          <a:sy n="150" d="100"/>
        </p:scale>
        <p:origin x="504" y="168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200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theme" Target="theme/theme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2" tIns="46242" rIns="92482" bIns="4624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2" tIns="46242" rIns="92482" bIns="46242" rtlCol="0"/>
          <a:lstStyle>
            <a:lvl1pPr algn="r">
              <a:defRPr sz="1200"/>
            </a:lvl1pPr>
          </a:lstStyle>
          <a:p>
            <a:fld id="{0F898FE6-617F-4949-AF62-5DC35BC4C276}" type="datetimeFigureOut">
              <a:rPr lang="en-US" smtClean="0"/>
              <a:t>10/27/24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2" tIns="46242" rIns="92482" bIns="4624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82" tIns="46242" rIns="92482" bIns="46242" rtlCol="0" anchor="b"/>
          <a:lstStyle>
            <a:lvl1pPr algn="r">
              <a:defRPr sz="1200"/>
            </a:lvl1pPr>
          </a:lstStyle>
          <a:p>
            <a:fld id="{9A28A7AA-AE18-42AC-B041-EC3A062CB4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203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2" tIns="46242" rIns="92482" bIns="4624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2" tIns="46242" rIns="92482" bIns="46242" rtlCol="0"/>
          <a:lstStyle>
            <a:lvl1pPr algn="r">
              <a:defRPr sz="1200"/>
            </a:lvl1pPr>
          </a:lstStyle>
          <a:p>
            <a:fld id="{950D2829-170B-40F3-82C3-9E3A0898C1A5}" type="datetimeFigureOut">
              <a:rPr lang="en-US" smtClean="0"/>
              <a:t>10/27/24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2" tIns="46242" rIns="92482" bIns="4624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2" tIns="46242" rIns="92482" bIns="4624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2" tIns="46242" rIns="92482" bIns="4624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82" tIns="46242" rIns="92482" bIns="46242" rtlCol="0" anchor="b"/>
          <a:lstStyle>
            <a:lvl1pPr algn="r">
              <a:defRPr sz="1200"/>
            </a:lvl1pPr>
          </a:lstStyle>
          <a:p>
            <a:fld id="{4FEC5A66-E6A9-40E3-800D-C30CC4826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287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315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CCF8B-72A2-485D-8DA5-BFB818399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5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638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665163"/>
            <a:ext cx="5921375" cy="3332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4,000 MW OF FIRM GENERATION IS BEING RETIRED IN THE NWPP. THERE IS NO ORGANIZATION IN THE NORTHWESTERN UNITED STATES RESPONSIBLE FOR RESOURCE ADEQUACY PLANNING</a:t>
            </a:r>
          </a:p>
          <a:p>
            <a:r>
              <a:rPr lang="en-US" dirty="0">
                <a:solidFill>
                  <a:srgbClr val="FF0000"/>
                </a:solidFill>
              </a:rPr>
              <a:t>ONLY RELIABILITY REQUIREMENTS ARE OPERATIONAL</a:t>
            </a:r>
          </a:p>
          <a:p>
            <a:r>
              <a:rPr lang="en-US" dirty="0">
                <a:solidFill>
                  <a:srgbClr val="FF0000"/>
                </a:solidFill>
              </a:rPr>
              <a:t>ANTI FOSSIL FUEL AND ANTI NUCLEAR SENTIMENT COMBINED WITH STRONG WIND AND SOLAR POWER ADVOCACY HAS PUSHED UTILITIES INTO A GAME OF CHICKEN.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37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C5A66-E6A9-40E3-800D-C30CC4826C1A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370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710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74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FD8E96-BF56-4FC1-A91A-22501E1AE40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748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112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FD8E96-BF56-4FC1-A91A-22501E1AE4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337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8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FD8E96-BF56-4FC1-A91A-22501E1AE4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48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230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6775" y="1211263"/>
            <a:ext cx="5818188" cy="3273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037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DAA2D8-E459-4BAD-ACFB-A5139FCA50F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0037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10037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531AB6-797A-4B10-BE22-1BB4F773636A}" type="datetime1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0037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10/27/24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213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36065-6F65-4FB6-909C-DF318E9722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823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9866443-89AD-41BC-A99D-87FE9C648EFF}" type="datetime1">
              <a:rPr lang="en-US" smtClean="0"/>
              <a:pPr/>
              <a:t>10/27/24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5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6481B-4A8A-42C4-AF8E-0DA672E2FCF5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8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2"/>
            <a:ext cx="5562600" cy="413742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4686303"/>
            <a:ext cx="2209800" cy="273844"/>
          </a:xfrm>
        </p:spPr>
        <p:txBody>
          <a:bodyPr/>
          <a:lstStyle/>
          <a:p>
            <a:fld id="{AC47D0CA-1C6C-42AB-B598-DCBF074E2654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21" y="4686156"/>
            <a:ext cx="5573483" cy="273844"/>
          </a:xfrm>
        </p:spPr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7"/>
            <a:ext cx="400050" cy="244476"/>
          </a:xfrm>
        </p:spPr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949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4C82-C587-488E-9E37-81537291C802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4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76102-DA7A-4CA6-9764-4A623B01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7BF5B9-DEC6-4E21-B367-E2F12EDE4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BB3E-69C8-454E-928D-6565EBD28593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1C6733-5D7E-4519-A35C-9BE8EAB54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C01D7-4DA8-42C2-ADD7-F266E82A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3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</p:spPr>
        <p:txBody>
          <a:bodyPr anchor="ctr">
            <a:normAutofit/>
          </a:bodyPr>
          <a:lstStyle>
            <a:lvl1pPr marL="0" indent="0" algn="l">
              <a:buNone/>
              <a:defRPr sz="195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1500">
                <a:solidFill>
                  <a:srgbClr val="FFFFFF"/>
                </a:solidFill>
              </a:defRPr>
            </a:lvl1pPr>
          </a:lstStyle>
          <a:p>
            <a:fld id="{89866443-89AD-41BC-A99D-87FE9C648EFF}" type="datetime1">
              <a:rPr lang="en-US" smtClean="0"/>
              <a:t>10/27/24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5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6481B-4A8A-42C4-AF8E-0DA672E2FCF5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22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3191-5A8F-4EDE-983B-78A14F922040}" type="datetime1">
              <a:rPr lang="en-US" smtClean="0">
                <a:solidFill>
                  <a:srgbClr val="1F497D"/>
                </a:solidFill>
              </a:rPr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45966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057400"/>
            <a:ext cx="7123113" cy="1254919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6D0-7CDC-4DE4-9E9C-7AD64CF36781}" type="datetime1">
              <a:rPr lang="en-US" smtClean="0">
                <a:solidFill>
                  <a:srgbClr val="1F497D"/>
                </a:solidFill>
              </a:rPr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03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94AED78-A9B5-4A93-B595-EFF851271F22}" type="datetime1">
              <a:rPr lang="en-US" smtClean="0">
                <a:solidFill>
                  <a:srgbClr val="1F497D"/>
                </a:solidFill>
              </a:rPr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01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4787"/>
            <a:ext cx="815340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377A30D-9016-40DA-AAEE-167290E8C619}" type="datetime1">
              <a:rPr lang="en-US" smtClean="0">
                <a:solidFill>
                  <a:srgbClr val="1F497D"/>
                </a:solidFill>
              </a:rPr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4657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D310-9A2A-41ED-AF1B-5A81C7E91930}" type="datetime1">
              <a:rPr lang="en-US" smtClean="0">
                <a:solidFill>
                  <a:srgbClr val="1F497D"/>
                </a:solidFill>
              </a:rPr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749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0F83-3460-46AB-9898-DAE2D562985E}" type="datetime1">
              <a:rPr lang="en-US" smtClean="0">
                <a:solidFill>
                  <a:srgbClr val="1F497D"/>
                </a:solidFill>
              </a:rPr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6481B-4A8A-42C4-AF8E-0DA672E2FCF5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23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3191-5A8F-4EDE-983B-78A14F922040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80977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787"/>
            <a:ext cx="8077200" cy="652463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A660-1F1A-4490-8587-113CA1CB56A2}" type="datetime1">
              <a:rPr lang="en-US" smtClean="0">
                <a:solidFill>
                  <a:srgbClr val="1F497D"/>
                </a:solidFill>
              </a:rPr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00298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98664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1"/>
            <a:ext cx="2667000" cy="273844"/>
          </a:xfrm>
        </p:spPr>
        <p:txBody>
          <a:bodyPr rtlCol="0"/>
          <a:lstStyle/>
          <a:p>
            <a:fld id="{68C9E6FA-4CEF-4D9F-916F-573551A8CB0D}" type="datetime1">
              <a:rPr lang="en-US" smtClean="0">
                <a:solidFill>
                  <a:srgbClr val="1F497D"/>
                </a:solidFill>
              </a:rPr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100"/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6"/>
            <a:ext cx="4572000" cy="273844"/>
          </a:xfrm>
        </p:spPr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2850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4C82-C587-488E-9E37-81537291C802}" type="datetime1">
              <a:rPr lang="en-US" smtClean="0">
                <a:solidFill>
                  <a:srgbClr val="1F497D"/>
                </a:solidFill>
              </a:rPr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702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5562600" cy="413742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4686303"/>
            <a:ext cx="2209800" cy="273844"/>
          </a:xfrm>
        </p:spPr>
        <p:txBody>
          <a:bodyPr/>
          <a:lstStyle/>
          <a:p>
            <a:fld id="{AC47D0CA-1C6C-42AB-B598-DCBF074E2654}" type="datetime1">
              <a:rPr lang="en-US" smtClean="0">
                <a:solidFill>
                  <a:srgbClr val="1F497D"/>
                </a:solidFill>
              </a:rPr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4686156"/>
            <a:ext cx="5573483" cy="273844"/>
          </a:xfrm>
        </p:spPr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7"/>
            <a:ext cx="400050" cy="244476"/>
          </a:xfrm>
        </p:spPr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46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A47BC6-A563-A248-BE86-A92CD47AA840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3680" y="712852"/>
            <a:ext cx="0" cy="3733793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160830BB-A866-2F42-8AEA-19E227C1D8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4612906" cy="3755073"/>
          </a:xfrm>
          <a:prstGeom prst="rect">
            <a:avLst/>
          </a:prstGeom>
        </p:spPr>
        <p:txBody>
          <a:bodyPr anchor="ctr"/>
          <a:lstStyle>
            <a:lvl1pPr algn="r">
              <a:defRPr sz="54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05180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737014F-2D1B-A34C-A9E8-94615FC52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 anchor="t"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Biographical Sketch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D7B2821-1921-C846-A157-C44A0C0F4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067" y="1578088"/>
            <a:ext cx="8018858" cy="2868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020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A1C4144-88D7-B142-A316-635765234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Presentation Purpose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97C964A-4269-9342-B663-1665EB627F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067" y="1578088"/>
            <a:ext cx="8018858" cy="2868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479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27CFB56-A8CC-4C46-952F-1C180BCAC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AB7A5B7-004A-F04F-94CF-7A9AE19FE9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067" y="1578088"/>
            <a:ext cx="8018858" cy="2868557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Bulleted text</a:t>
            </a:r>
          </a:p>
        </p:txBody>
      </p:sp>
    </p:spTree>
    <p:extLst>
      <p:ext uri="{BB962C8B-B14F-4D97-AF65-F5344CB8AC3E}">
        <p14:creationId xmlns:p14="http://schemas.microsoft.com/office/powerpoint/2010/main" val="1312284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BB58E6-F2AB-FA4B-AC4C-435D8DD4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41E4DE-6ADA-A14F-B11C-20B46F0A6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067" y="1578088"/>
            <a:ext cx="2495720" cy="2868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EE4139-DBD9-BA49-A27F-3CD021D52F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6840" y="1578088"/>
            <a:ext cx="2495720" cy="2868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F5D7B26-ABB3-5746-B45D-2D5B479F44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48205" y="1578088"/>
            <a:ext cx="2495720" cy="2868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6031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D285204-1132-3242-9883-DAC835229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3439102B-5626-9744-968F-4C164190F0FE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25476" y="1577579"/>
            <a:ext cx="8018449" cy="28694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6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057439"/>
            <a:ext cx="7123113" cy="1254919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6D0-7CDC-4DE4-9E9C-7AD64CF36781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1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657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D285204-1132-3242-9883-DAC835229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814D816-A54D-E04F-8D97-049724CB98B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5066" y="1656160"/>
            <a:ext cx="5129213" cy="27991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E77CE8-14E9-CE44-BA23-1E34A15024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3600" y="1656160"/>
            <a:ext cx="2600325" cy="2790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763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36887D9-34D0-C142-9AD6-CCC08DE3B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martArt Placeholder 2">
            <a:extLst>
              <a:ext uri="{FF2B5EF4-FFF2-40B4-BE49-F238E27FC236}">
                <a16:creationId xmlns:a16="http://schemas.microsoft.com/office/drawing/2014/main" id="{71B6DEBE-15B7-4843-B03E-80843969EBF1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525477" y="1565672"/>
            <a:ext cx="8018449" cy="29241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477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C86888D-4AAC-314C-9263-87D7B76D9F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2BF4D0F-C9BD-2D47-BA7A-8BEDE1436A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53113" y="1578430"/>
            <a:ext cx="2790825" cy="287331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D909E5B8-C4C7-6941-BF3B-B0633C1AD22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25066" y="1578768"/>
            <a:ext cx="5004466" cy="287297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714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33FB74E-2BFA-AF41-B1C6-4C8020362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E494169-857A-2246-9561-32C3C7F8CA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067" y="1578088"/>
            <a:ext cx="2495720" cy="12195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6B88938-82CB-144F-AC7B-A3132C9403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59200" y="1563168"/>
            <a:ext cx="2495720" cy="12195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53FD162-4EED-8848-A30B-1F6FEA996F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86840" y="1578088"/>
            <a:ext cx="2495720" cy="12195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SmartArt Placeholder 21">
            <a:extLst>
              <a:ext uri="{FF2B5EF4-FFF2-40B4-BE49-F238E27FC236}">
                <a16:creationId xmlns:a16="http://schemas.microsoft.com/office/drawing/2014/main" id="{674FDD06-C75B-664B-BBB6-D731F886FB82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525066" y="2932510"/>
            <a:ext cx="8029575" cy="15442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68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FCC1F34-E324-DC40-86B1-BA1CBD0D1B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B90B5D5-4051-634E-AC88-BD056C6BD2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067" y="1578088"/>
            <a:ext cx="2495720" cy="2868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9F9690C9-31FE-8044-BE19-7C1704E2FE01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357817" y="1577579"/>
            <a:ext cx="2424539" cy="28694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Chart Placeholder 2">
            <a:extLst>
              <a:ext uri="{FF2B5EF4-FFF2-40B4-BE49-F238E27FC236}">
                <a16:creationId xmlns:a16="http://schemas.microsoft.com/office/drawing/2014/main" id="{9C88459D-4E9B-1744-8C26-9F678A4D68AA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119386" y="1577239"/>
            <a:ext cx="2424539" cy="28694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9298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0A3AD5-5EC1-5542-9519-C9DF803860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7114488-1D23-B54D-8993-632E4FDFA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067" y="1578088"/>
            <a:ext cx="2495720" cy="2868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4073E55-CA56-0E4F-ACD5-A6A0B9631892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204714" y="1577579"/>
            <a:ext cx="5339212" cy="28694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3026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35E7E66-4BB4-3543-8E1C-A0399B51A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251DE604-290D-B84E-A228-76EF690FE8D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25066" y="1577579"/>
            <a:ext cx="8018859" cy="28694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07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5">
            <a:extLst>
              <a:ext uri="{FF2B5EF4-FFF2-40B4-BE49-F238E27FC236}">
                <a16:creationId xmlns:a16="http://schemas.microsoft.com/office/drawing/2014/main" id="{027091A9-3D85-3747-9282-F612944FC4DE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525066" y="691754"/>
            <a:ext cx="8018859" cy="375523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294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93464A4-F7E2-8A43-A34D-87FA531A2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066" y="691754"/>
            <a:ext cx="8018859" cy="375523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672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83CD02B-14B5-8144-B7CC-961047525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068EF9D-0A71-AF48-9211-7101FCF0B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067" y="1578088"/>
            <a:ext cx="3583964" cy="2868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36DE418-73E9-5B47-8BA6-F6483989CE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61298" y="1578429"/>
            <a:ext cx="3882628" cy="286855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9BE199-5670-4C4E-AB52-74599B654D8D}"/>
              </a:ext>
            </a:extLst>
          </p:cNvPr>
          <p:cNvCxnSpPr>
            <a:cxnSpLocks/>
          </p:cNvCxnSpPr>
          <p:nvPr userDrawn="1"/>
        </p:nvCxnSpPr>
        <p:spPr>
          <a:xfrm>
            <a:off x="525066" y="1458686"/>
            <a:ext cx="801885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757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94AED78-A9B5-4A93-B595-EFF851271F22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749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1246FD-D66A-1249-B594-FBC9A3DB39FD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3680" y="712852"/>
            <a:ext cx="0" cy="3733793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44F3CE3-56D1-9947-B48D-4EC59D408722}"/>
              </a:ext>
            </a:extLst>
          </p:cNvPr>
          <p:cNvSpPr txBox="1"/>
          <p:nvPr userDrawn="1"/>
        </p:nvSpPr>
        <p:spPr>
          <a:xfrm>
            <a:off x="527145" y="2129624"/>
            <a:ext cx="4713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0" i="0" dirty="0">
                <a:latin typeface="Franklin Gothic Medium" panose="020B0603020102020204" pitchFamily="34" charset="0"/>
              </a:rPr>
              <a:t>Questions?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A23312-88DF-074B-B2E6-3E378A5B69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2515" y="2197992"/>
            <a:ext cx="2681288" cy="1002506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dirty="0"/>
              <a:t>Questions</a:t>
            </a:r>
          </a:p>
          <a:p>
            <a:pPr lvl="0"/>
            <a:r>
              <a:rPr lang="en-US" dirty="0"/>
              <a:t>Commitment Recap</a:t>
            </a:r>
          </a:p>
          <a:p>
            <a:pPr lvl="0"/>
            <a:r>
              <a:rPr lang="en-US" dirty="0"/>
              <a:t>Presentation Feedback</a:t>
            </a:r>
          </a:p>
        </p:txBody>
      </p:sp>
    </p:spTree>
    <p:extLst>
      <p:ext uri="{BB962C8B-B14F-4D97-AF65-F5344CB8AC3E}">
        <p14:creationId xmlns:p14="http://schemas.microsoft.com/office/powerpoint/2010/main" val="1380601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867CD30-77E9-7745-8FD8-0A2422547AB9}"/>
              </a:ext>
            </a:extLst>
          </p:cNvPr>
          <p:cNvSpPr txBox="1"/>
          <p:nvPr userDrawn="1"/>
        </p:nvSpPr>
        <p:spPr>
          <a:xfrm>
            <a:off x="0" y="2182564"/>
            <a:ext cx="9144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b="0" i="0" dirty="0">
                <a:latin typeface="Franklin Gothic Medium" panose="020B0603020102020204" pitchFamily="34" charset="0"/>
              </a:rPr>
              <a:t>Thank you!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1246FD-D66A-1249-B594-FBC9A3DB39FD}"/>
              </a:ext>
            </a:extLst>
          </p:cNvPr>
          <p:cNvCxnSpPr>
            <a:cxnSpLocks/>
          </p:cNvCxnSpPr>
          <p:nvPr userDrawn="1"/>
        </p:nvCxnSpPr>
        <p:spPr>
          <a:xfrm flipV="1">
            <a:off x="2524349" y="3295115"/>
            <a:ext cx="4026577" cy="1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8C540B-7AFB-9643-BE28-C6DB3BFA7C30}"/>
              </a:ext>
            </a:extLst>
          </p:cNvPr>
          <p:cNvCxnSpPr>
            <a:cxnSpLocks/>
          </p:cNvCxnSpPr>
          <p:nvPr userDrawn="1"/>
        </p:nvCxnSpPr>
        <p:spPr>
          <a:xfrm flipV="1">
            <a:off x="2524348" y="1993344"/>
            <a:ext cx="4026577" cy="1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4984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(earth elem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D948A1-45A2-41D7-B80E-A463C6923B10}"/>
              </a:ext>
            </a:extLst>
          </p:cNvPr>
          <p:cNvSpPr/>
          <p:nvPr userDrawn="1"/>
        </p:nvSpPr>
        <p:spPr>
          <a:xfrm rot="10800000">
            <a:off x="0" y="2819"/>
            <a:ext cx="9144000" cy="56659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0">
                <a:srgbClr val="51A79A">
                  <a:lumMod val="50000"/>
                  <a:lumOff val="50000"/>
                  <a:alpha val="54000"/>
                </a:srgbClr>
              </a:gs>
              <a:gs pos="6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6CB285D-A3D4-4769-830C-478D4FB8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30" y="-1848"/>
            <a:ext cx="8424271" cy="679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195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Google Shape;34;p16">
            <a:extLst>
              <a:ext uri="{FF2B5EF4-FFF2-40B4-BE49-F238E27FC236}">
                <a16:creationId xmlns:a16="http://schemas.microsoft.com/office/drawing/2014/main" id="{D389DD90-14AB-4E4D-B4FC-593A0CAB7698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20807" y="742954"/>
            <a:ext cx="8686800" cy="401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319088" lvl="0" indent="-21431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2pPr>
            <a:lvl3pPr marL="1028700" lvl="2" indent="-2381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500"/>
            </a:lvl3pPr>
            <a:lvl4pPr marL="1371600" lvl="3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4pPr>
            <a:lvl5pPr marL="1714500" lvl="4" indent="-23336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►"/>
              <a:defRPr sz="1500"/>
            </a:lvl5pPr>
            <a:lvl6pPr marL="2057400" lvl="5" indent="-257175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6pPr>
            <a:lvl7pPr marL="2400300" lvl="6" indent="-25717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2743200" lvl="7" indent="-25717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3086100" lvl="8" indent="-257175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r>
              <a:rPr lang="en-US" sz="1350">
                <a:latin typeface="+mn-lt"/>
              </a:rPr>
              <a:t>Testing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09988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161" y="1006881"/>
            <a:ext cx="8054639" cy="810704"/>
          </a:xfrm>
        </p:spPr>
        <p:txBody>
          <a:bodyPr/>
          <a:lstStyle>
            <a:lvl1pPr>
              <a:defRPr>
                <a:solidFill>
                  <a:srgbClr val="11699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61" y="2194615"/>
            <a:ext cx="8054639" cy="2699487"/>
          </a:xfrm>
        </p:spPr>
        <p:txBody>
          <a:bodyPr/>
          <a:lstStyle>
            <a:lvl1pPr>
              <a:defRPr>
                <a:solidFill>
                  <a:srgbClr val="E5702A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3849" y="4772202"/>
            <a:ext cx="357769" cy="372340"/>
          </a:xfrm>
        </p:spPr>
        <p:txBody>
          <a:bodyPr/>
          <a:lstStyle>
            <a:lvl1pPr algn="r">
              <a:defRPr sz="1050">
                <a:solidFill>
                  <a:srgbClr val="00B0F0"/>
                </a:solidFill>
              </a:defRPr>
            </a:lvl1pPr>
          </a:lstStyle>
          <a:p>
            <a:pPr defTabSz="685800">
              <a:defRPr/>
            </a:pPr>
            <a:fld id="{6D22F896-40B5-4ADD-8801-0D06FADFA095}" type="slidenum">
              <a:rPr lang="en-US" smtClean="0"/>
              <a:pPr defTabSz="685800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6159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E34A6-F73E-4E88-8942-8C70BE782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E386C-7BBA-4DD9-87AD-229FC8443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E9524-69D1-4941-A886-83A2BCE8B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62E-FAF4-44BC-88B5-85A7CBFB6D30}" type="datetime1">
              <a:rPr lang="en-US" smtClean="0"/>
              <a:pPr/>
              <a:t>10/27/24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D789C-8C3E-422C-8FA6-AE71FAF80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E035C-89E9-45CB-BFAD-71918EF9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04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C58207-1067-40ED-99C9-8B6309217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386" y="0"/>
            <a:ext cx="7709378" cy="6720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D86BD-47B8-4837-B8D6-BDC1AC39FB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472" y="960120"/>
            <a:ext cx="8449056" cy="37033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6488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635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33867" y="4902697"/>
            <a:ext cx="1110134" cy="2366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6" b="1">
                <a:solidFill>
                  <a:srgbClr val="FFFFFF"/>
                </a:solidFill>
                <a:latin typeface="+mn-lt"/>
              </a:defRPr>
            </a:lvl1pPr>
          </a:lstStyle>
          <a:p>
            <a:pPr defTabSz="685800">
              <a:defRPr/>
            </a:pPr>
            <a:fld id="{484D02E4-ED87-8144-8323-1770D77C8F84}" type="slidenum">
              <a:rPr lang="en-US" smtClean="0"/>
              <a:pPr defTabSz="685800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989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F_Title Slide"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1a.png"/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8600" y="171450"/>
            <a:ext cx="548640" cy="548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F58FC3-353E-406C-BBD8-D3B97DEF82EB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34277" r="5471" b="38688"/>
          <a:stretch/>
        </p:blipFill>
        <p:spPr>
          <a:xfrm>
            <a:off x="777240" y="293600"/>
            <a:ext cx="2537460" cy="2674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D7E-2240-429A-BA06-A11043698286}"/>
              </a:ext>
            </a:extLst>
          </p:cNvPr>
          <p:cNvSpPr/>
          <p:nvPr userDrawn="1"/>
        </p:nvSpPr>
        <p:spPr>
          <a:xfrm>
            <a:off x="0" y="1600201"/>
            <a:ext cx="9144000" cy="942875"/>
          </a:xfrm>
          <a:prstGeom prst="rect">
            <a:avLst/>
          </a:prstGeom>
          <a:solidFill>
            <a:srgbClr val="034E6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34705FC-8C6E-4836-8FFC-A6363AB2BB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2054" y="2571750"/>
            <a:ext cx="6858000" cy="28575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500" b="0" i="0">
                <a:solidFill>
                  <a:srgbClr val="034E6E"/>
                </a:solidFill>
                <a:latin typeface="+mn-lt"/>
                <a:cs typeface="Arial Black" panose="020B0604020202020204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D78B0B07-7D61-4AAB-BE1A-1918B3BF91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522054" y="2857500"/>
            <a:ext cx="4038600" cy="285750"/>
          </a:xfrm>
        </p:spPr>
        <p:txBody>
          <a:bodyPr>
            <a:normAutofit/>
          </a:bodyPr>
          <a:lstStyle>
            <a:lvl1pPr marL="0" indent="0">
              <a:buNone/>
              <a:defRPr sz="1050" b="0"/>
            </a:lvl1pPr>
            <a:lvl5pPr marL="1371600" indent="0" algn="l">
              <a:buNone/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1A183AE-BA1C-4F97-833D-B4790E1E5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054" y="1600201"/>
            <a:ext cx="6858000" cy="942875"/>
          </a:xfrm>
        </p:spPr>
        <p:txBody>
          <a:bodyPr anchor="ctr">
            <a:normAutofit/>
          </a:bodyPr>
          <a:lstStyle>
            <a:lvl1pPr algn="l">
              <a:defRPr sz="2400" b="0" i="0" cap="none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Line 1</a:t>
            </a:r>
            <a:br>
              <a:rPr lang="en-US"/>
            </a:br>
            <a:r>
              <a:rPr lang="en-US"/>
              <a:t>Title Line 2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1AA1513-E389-4D10-BD42-AA76E4C0EA60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760554" y="4637868"/>
            <a:ext cx="3926246" cy="285750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Tx/>
              <a:buNone/>
              <a:defRPr sz="1200" b="0" i="0">
                <a:solidFill>
                  <a:srgbClr val="034E6E"/>
                </a:solidFill>
                <a:latin typeface="+mn-lt"/>
                <a:cs typeface="Arial Black" panose="020B0604020202020204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1</a:t>
            </a:r>
          </a:p>
          <a:p>
            <a:pPr lvl="0"/>
            <a:r>
              <a:rPr lang="en-US"/>
              <a:t>Presenter 2</a:t>
            </a:r>
          </a:p>
          <a:p>
            <a:pPr lvl="0"/>
            <a:r>
              <a:rPr lang="en-US"/>
              <a:t>Presenter 3</a:t>
            </a:r>
          </a:p>
          <a:p>
            <a:pPr lvl="0"/>
            <a:r>
              <a:rPr lang="en-US"/>
              <a:t>Presenter 4</a:t>
            </a:r>
          </a:p>
        </p:txBody>
      </p:sp>
    </p:spTree>
    <p:extLst>
      <p:ext uri="{BB962C8B-B14F-4D97-AF65-F5344CB8AC3E}">
        <p14:creationId xmlns:p14="http://schemas.microsoft.com/office/powerpoint/2010/main" val="2959661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9866443-89AD-41BC-A99D-87FE9C648EFF}" type="datetime1">
              <a:rPr lang="en-US" smtClean="0"/>
              <a:pPr/>
              <a:t>10/27/24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5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6481B-4A8A-42C4-AF8E-0DA672E2FCF5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13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4816"/>
            <a:ext cx="815340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377A30D-9016-40DA-AAEE-167290E8C619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27720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3191-5A8F-4EDE-983B-78A14F922040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465964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057440"/>
            <a:ext cx="7123113" cy="1254919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6D0-7CDC-4DE4-9E9C-7AD64CF36781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1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780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94AED78-A9B5-4A93-B595-EFF851271F22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626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4817"/>
            <a:ext cx="815340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377A30D-9016-40DA-AAEE-167290E8C619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1466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D310-9A2A-41ED-AF1B-5A81C7E91930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443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0F83-3460-46AB-9898-DAE2D562985E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6481B-4A8A-42C4-AF8E-0DA672E2FCF5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655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817"/>
            <a:ext cx="8077200" cy="652463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A660-1F1A-4490-8587-113CA1CB56A2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042241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98664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68C9E6FA-4CEF-4D9F-916F-573551A8CB0D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6"/>
            <a:ext cx="4572000" cy="273844"/>
          </a:xfrm>
        </p:spPr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181304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2"/>
            <a:ext cx="5562600" cy="413742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4686303"/>
            <a:ext cx="2209800" cy="273844"/>
          </a:xfrm>
        </p:spPr>
        <p:txBody>
          <a:bodyPr/>
          <a:lstStyle/>
          <a:p>
            <a:fld id="{AC47D0CA-1C6C-42AB-B598-DCBF074E2654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22" y="4686156"/>
            <a:ext cx="5573483" cy="273844"/>
          </a:xfrm>
        </p:spPr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7"/>
            <a:ext cx="400050" cy="244476"/>
          </a:xfrm>
        </p:spPr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715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4C82-C587-488E-9E37-81537291C802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86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D310-9A2A-41ED-AF1B-5A81C7E91930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0942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76102-DA7A-4CA6-9764-4A623B01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7BF5B9-DEC6-4E21-B367-E2F12EDE4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BB3E-69C8-454E-928D-6565EBD28593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1C6733-5D7E-4519-A35C-9BE8EAB54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C01D7-4DA8-42C2-ADD7-F266E82A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147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9866443-89AD-41BC-A99D-87FE9C648EFF}" type="datetime1">
              <a:rPr lang="en-US" smtClean="0"/>
              <a:pPr/>
              <a:t>10/27/24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5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6481B-4A8A-42C4-AF8E-0DA672E2FCF5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6489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3191-5A8F-4EDE-983B-78A14F922040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654473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057439"/>
            <a:ext cx="7123113" cy="1254919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6D0-7CDC-4DE4-9E9C-7AD64CF36781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1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2063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94AED78-A9B5-4A93-B595-EFF851271F22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266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4816"/>
            <a:ext cx="815340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377A30D-9016-40DA-AAEE-167290E8C619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3152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D310-9A2A-41ED-AF1B-5A81C7E91930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643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0F83-3460-46AB-9898-DAE2D562985E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6481B-4A8A-42C4-AF8E-0DA672E2FCF5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515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816"/>
            <a:ext cx="8077200" cy="652463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A660-1F1A-4490-8587-113CA1CB56A2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119051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98664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68C9E6FA-4CEF-4D9F-916F-573551A8CB0D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6"/>
            <a:ext cx="4572000" cy="273844"/>
          </a:xfrm>
        </p:spPr>
        <p:txBody>
          <a:bodyPr rtlCol="0"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222597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0F83-3460-46AB-9898-DAE2D562985E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6481B-4A8A-42C4-AF8E-0DA672E2FCF5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33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4C82-C587-488E-9E37-81537291C802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735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2"/>
            <a:ext cx="5562600" cy="413742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4686303"/>
            <a:ext cx="2209800" cy="273844"/>
          </a:xfrm>
        </p:spPr>
        <p:txBody>
          <a:bodyPr/>
          <a:lstStyle/>
          <a:p>
            <a:fld id="{AC47D0CA-1C6C-42AB-B598-DCBF074E2654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21" y="4686156"/>
            <a:ext cx="5573483" cy="273844"/>
          </a:xfrm>
        </p:spPr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7"/>
            <a:ext cx="400050" cy="244476"/>
          </a:xfrm>
        </p:spPr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025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57150"/>
            <a:ext cx="9525000" cy="531494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9200" y="2057400"/>
            <a:ext cx="6781800" cy="1085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723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816"/>
            <a:ext cx="8077200" cy="652463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A660-1F1A-4490-8587-113CA1CB56A2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6922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98664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68C9E6FA-4CEF-4D9F-916F-573551A8CB0D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6"/>
            <a:ext cx="4572000" cy="273844"/>
          </a:xfrm>
        </p:spPr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55059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200150"/>
            <a:ext cx="8153400" cy="33947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73BBB3E-69C8-454E-928D-6565EBD28593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11" y="4686156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92583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6012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96012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800" b="1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52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6" r:id="rId10"/>
    <p:sldLayoutId id="2147483755" r:id="rId11"/>
    <p:sldLayoutId id="2147483757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200150"/>
            <a:ext cx="8153400" cy="33947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1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fld id="{D73BBB3E-69C8-454E-928D-6565EBD28593}" type="datetime1">
              <a:rPr lang="en-US" smtClean="0">
                <a:solidFill>
                  <a:srgbClr val="1F497D"/>
                </a:solidFill>
              </a:rPr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6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92583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6012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96012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050" b="1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87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chemeClr val="accent2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ts val="413"/>
        </a:spcBef>
        <a:buClr>
          <a:schemeClr val="accent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rtl="0" eaLnBrk="1" latinLnBrk="0" hangingPunct="1">
        <a:spcBef>
          <a:spcPts val="375"/>
        </a:spcBef>
        <a:buClr>
          <a:schemeClr val="accent2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171450" algn="l" rtl="0" eaLnBrk="1" latinLnBrk="0" hangingPunct="1">
        <a:spcBef>
          <a:spcPts val="300"/>
        </a:spcBef>
        <a:buClr>
          <a:schemeClr val="accent3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71450" algn="l" rtl="0" eaLnBrk="1" latinLnBrk="0" hangingPunct="1">
        <a:spcBef>
          <a:spcPts val="300"/>
        </a:spcBef>
        <a:buClr>
          <a:schemeClr val="accent4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0FFB60-73E5-A449-B67F-C7B6D24DEB6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F8691A-F63B-8246-ACF1-0CDAFA0BC40F}"/>
              </a:ext>
            </a:extLst>
          </p:cNvPr>
          <p:cNvSpPr txBox="1"/>
          <p:nvPr userDrawn="1"/>
        </p:nvSpPr>
        <p:spPr>
          <a:xfrm>
            <a:off x="73643" y="4728001"/>
            <a:ext cx="787059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Notice: This document is a public record and </a:t>
            </a:r>
            <a:r>
              <a:rPr lang="en-US" altLang="en-US" sz="750" b="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</a:t>
            </a:r>
            <a:r>
              <a:rPr lang="en-US" altLang="en-US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released to the public. Therefore it </a:t>
            </a:r>
            <a:r>
              <a:rPr lang="en-US" altLang="en-US" sz="750" b="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not</a:t>
            </a:r>
            <a:r>
              <a:rPr lang="en-US" altLang="en-US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contain Confidential/Proprietary/Trade Secret Information </a:t>
            </a:r>
            <a:br>
              <a:rPr lang="en-US" altLang="en-US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en-US" sz="75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ja-JP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Information</a:t>
            </a:r>
            <a:r>
              <a:rPr lang="ja-JP" altLang="en-US" sz="75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ja-JP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of organizations such as the Institute of Nuclear Power Operations, the Utilities Service Alliance, Inc., or the World Association of Nuclear Operators.</a:t>
            </a:r>
            <a:endParaRPr lang="en-US" sz="75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75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BE77BE-3DA2-8B40-8CEC-E497E1088815}"/>
              </a:ext>
            </a:extLst>
          </p:cNvPr>
          <p:cNvSpPr txBox="1"/>
          <p:nvPr userDrawn="1"/>
        </p:nvSpPr>
        <p:spPr>
          <a:xfrm>
            <a:off x="8482747" y="4766812"/>
            <a:ext cx="5983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D67DFE-96E4-F343-A1E1-5CACD38BF307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91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  <p:sldLayoutId id="2147483931" r:id="rId22"/>
    <p:sldLayoutId id="2147483932" r:id="rId23"/>
    <p:sldLayoutId id="2147483933" r:id="rId24"/>
    <p:sldLayoutId id="2147483934" r:id="rId25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200150"/>
            <a:ext cx="8153400" cy="33947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73BBB3E-69C8-454E-928D-6565EBD28593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12" y="4686156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92583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6012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96012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800" b="1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4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32" indent="-320032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64" indent="-274313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indent="-228594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indent="-228594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-228594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068" indent="-228594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381" indent="-228594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694" indent="-228594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07" indent="-228594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200150"/>
            <a:ext cx="8153400" cy="33947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73BBB3E-69C8-454E-928D-6565EBD28593}" type="datetime1">
              <a:rPr lang="en-US" smtClean="0">
                <a:solidFill>
                  <a:srgbClr val="1F497D"/>
                </a:solidFill>
              </a:rPr>
              <a:pPr/>
              <a:t>10/27/24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11" y="4686156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92583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6012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96012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5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ghgemissions/inventory-us-greenhouse-gas-emissions-and-sinks-1990-2022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ickdunn.substack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ickdunn.substack.com/p/northwest-hydro-flexes-its-polar" TargetMode="Externa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egrid/data-explorer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cology.wa.gov/air-climate/reducing-greenhouse-gas-emissions/tracking-greenhouse-gases/ghg-inventories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energy-production-consumption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a.gov/energyexplained/electricity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6.png"/><Relationship Id="rId7" Type="http://schemas.openxmlformats.org/officeDocument/2006/relationships/hyperlink" Target="https://robertbryce.substack.com/p/tally-of-us-wind-and-solar-rejections?r=kv2hx&amp;utm_medium=ios&amp;triedRedirect=true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hyperlink" Target="https://www.americanexperiment.org/reports/not-in-our-backyard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hyperlink" Target="https://rickdunn.substack.com/p/bold-action-or-green-tyranny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ucc.org/system-planning/northwest-regional-forecast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www.nwcouncil.org/energy/energy-topics/power-suppl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pa.gov/energy-and-services/power/resource-planning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mericanexperiment.org/reports/not-in-our-backyard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hyperlink" Target="https://rickdunn.substack.com/p/wind-and-solar-green-industry-fantasyland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ea.org/countries/germany" TargetMode="External"/><Relationship Id="rId4" Type="http://schemas.openxmlformats.org/officeDocument/2006/relationships/image" Target="../media/image1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OEGKDVvsg" TargetMode="Externa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04949" y="1171398"/>
            <a:ext cx="6134100" cy="819150"/>
          </a:xfrm>
        </p:spPr>
        <p:txBody>
          <a:bodyPr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Carbon-Free Electricity Policies</a:t>
            </a:r>
            <a:b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Impacts &amp; Perspectives </a:t>
            </a:r>
            <a:endParaRPr lang="en-US" sz="2000" cap="all" dirty="0">
              <a:solidFill>
                <a:srgbClr val="FFC000"/>
              </a:solidFill>
            </a:endParaRPr>
          </a:p>
        </p:txBody>
      </p:sp>
      <p:pic>
        <p:nvPicPr>
          <p:cNvPr id="8" name="Picture 2" descr="Z:\Users\millerk\AppData\Local\Microsoft\Windows\Temporary Internet Files\Content.Outlook\U0XRQAJ3\logo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83195"/>
            <a:ext cx="1689286" cy="86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4705537"/>
            <a:ext cx="18199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Your Trusted Energy Partner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9DDBCA-7F48-40E0-A11E-923D8308D91B}"/>
              </a:ext>
            </a:extLst>
          </p:cNvPr>
          <p:cNvSpPr txBox="1"/>
          <p:nvPr/>
        </p:nvSpPr>
        <p:spPr>
          <a:xfrm>
            <a:off x="2666999" y="4055825"/>
            <a:ext cx="3810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Rick Dunn, General Manager/CEO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October 29</a:t>
            </a:r>
            <a:r>
              <a:rPr lang="en-US" sz="1350" b="1" dirty="0">
                <a:solidFill>
                  <a:srgbClr val="002060"/>
                </a:solidFill>
                <a:latin typeface="Tw Cen MT"/>
              </a:rPr>
              <a:t>,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EBBE38-AEA4-D449-3F49-088678810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349" y="2190750"/>
            <a:ext cx="2987299" cy="11278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A365FD-C44A-15EB-3890-52C05454B49C}"/>
              </a:ext>
            </a:extLst>
          </p:cNvPr>
          <p:cNvSpPr txBox="1"/>
          <p:nvPr/>
        </p:nvSpPr>
        <p:spPr>
          <a:xfrm>
            <a:off x="2933697" y="3482827"/>
            <a:ext cx="32766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i="1" dirty="0">
                <a:solidFill>
                  <a:srgbClr val="92D050"/>
                </a:solidFill>
                <a:latin typeface="Tw Cen MT"/>
              </a:rPr>
              <a:t>Fall Economic Forecast Meeting</a:t>
            </a:r>
          </a:p>
        </p:txBody>
      </p:sp>
    </p:spTree>
    <p:extLst>
      <p:ext uri="{BB962C8B-B14F-4D97-AF65-F5344CB8AC3E}">
        <p14:creationId xmlns:p14="http://schemas.microsoft.com/office/powerpoint/2010/main" val="1341211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Controllable Supply:</a:t>
            </a:r>
            <a:r>
              <a:rPr lang="en-US" sz="3200" dirty="0">
                <a:solidFill>
                  <a:srgbClr val="009900"/>
                </a:solidFill>
              </a:rPr>
              <a:t> Blackout Insurance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CD0E0E-618F-4BE6-86FE-889CA0822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100" y="1514260"/>
            <a:ext cx="2328758" cy="2526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867F94-26FA-492D-8FAB-2376B1225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798" y="1623470"/>
            <a:ext cx="4727879" cy="3427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13BC2A-9FA1-429B-868D-6A93894CA37F}"/>
              </a:ext>
            </a:extLst>
          </p:cNvPr>
          <p:cNvSpPr txBox="1"/>
          <p:nvPr/>
        </p:nvSpPr>
        <p:spPr>
          <a:xfrm>
            <a:off x="-34331" y="3623901"/>
            <a:ext cx="12249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Uncontrollable  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Effective Capacity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D6D65B-41B4-63B8-5C6C-3489EE30E4E2}"/>
              </a:ext>
            </a:extLst>
          </p:cNvPr>
          <p:cNvSpPr txBox="1"/>
          <p:nvPr/>
        </p:nvSpPr>
        <p:spPr>
          <a:xfrm>
            <a:off x="-45066" y="3030008"/>
            <a:ext cx="11807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Controllable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High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Effective Capacity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FC42AD-2693-ABF8-A654-482D04750D0B}"/>
              </a:ext>
            </a:extLst>
          </p:cNvPr>
          <p:cNvSpPr txBox="1"/>
          <p:nvPr/>
        </p:nvSpPr>
        <p:spPr>
          <a:xfrm>
            <a:off x="573578" y="1219517"/>
            <a:ext cx="8302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Effective Capacity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=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% of Installed Nameplate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Generation that can be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Counted on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During Hours of Maximum Demand 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E5176ACE-99EB-395E-4DC9-C0594514BD1F}"/>
              </a:ext>
            </a:extLst>
          </p:cNvPr>
          <p:cNvSpPr/>
          <p:nvPr/>
        </p:nvSpPr>
        <p:spPr>
          <a:xfrm>
            <a:off x="1066799" y="3014308"/>
            <a:ext cx="113999" cy="62658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96A2E75B-918E-64F7-1202-1FC771C8AFA1}"/>
              </a:ext>
            </a:extLst>
          </p:cNvPr>
          <p:cNvSpPr/>
          <p:nvPr/>
        </p:nvSpPr>
        <p:spPr>
          <a:xfrm>
            <a:off x="1071281" y="3656589"/>
            <a:ext cx="113998" cy="253285"/>
          </a:xfrm>
          <a:prstGeom prst="leftBrace">
            <a:avLst/>
          </a:prstGeom>
          <a:noFill/>
          <a:ln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A38AC6-0C97-5A4A-D29D-607A14058627}"/>
              </a:ext>
            </a:extLst>
          </p:cNvPr>
          <p:cNvSpPr/>
          <p:nvPr/>
        </p:nvSpPr>
        <p:spPr>
          <a:xfrm>
            <a:off x="6096000" y="4058955"/>
            <a:ext cx="2209800" cy="992208"/>
          </a:xfrm>
          <a:prstGeom prst="roundRect">
            <a:avLst/>
          </a:prstGeom>
          <a:noFill/>
          <a:ln w="38100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B571C3-77CE-A5D2-032F-20C44DB95E6A}"/>
              </a:ext>
            </a:extLst>
          </p:cNvPr>
          <p:cNvSpPr txBox="1"/>
          <p:nvPr/>
        </p:nvSpPr>
        <p:spPr>
          <a:xfrm>
            <a:off x="6224400" y="4041211"/>
            <a:ext cx="2328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Coal &amp; Natural Gas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50% of Effective Capacity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Hydro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40% of Effective Capacity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029F8F-4D09-762D-3C5C-12F426B05000}"/>
              </a:ext>
            </a:extLst>
          </p:cNvPr>
          <p:cNvSpPr/>
          <p:nvPr/>
        </p:nvSpPr>
        <p:spPr>
          <a:xfrm>
            <a:off x="1237797" y="3670698"/>
            <a:ext cx="1962603" cy="253285"/>
          </a:xfrm>
          <a:prstGeom prst="roundRect">
            <a:avLst/>
          </a:prstGeom>
          <a:noFill/>
          <a:ln w="19050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947D9D7-9013-B649-0B93-DC506B581310}"/>
              </a:ext>
            </a:extLst>
          </p:cNvPr>
          <p:cNvSpPr/>
          <p:nvPr/>
        </p:nvSpPr>
        <p:spPr>
          <a:xfrm rot="10800000">
            <a:off x="5641977" y="3611541"/>
            <a:ext cx="533400" cy="225259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97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2" grpId="0" animBg="1"/>
      <p:bldP spid="17" grpId="0" animBg="1"/>
      <p:bldP spid="5" grpId="0" animBg="1"/>
      <p:bldP spid="9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04F367CC-FC85-C4E8-AF99-D139EA400F90}"/>
              </a:ext>
            </a:extLst>
          </p:cNvPr>
          <p:cNvSpPr txBox="1"/>
          <p:nvPr/>
        </p:nvSpPr>
        <p:spPr>
          <a:xfrm>
            <a:off x="-27746" y="1217205"/>
            <a:ext cx="19049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NW Coal Plant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Closures</a:t>
            </a:r>
          </a:p>
          <a:p>
            <a:pPr marL="28575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3147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Colstrip(1) 716 MW in 2019</a:t>
            </a:r>
          </a:p>
          <a:p>
            <a:pPr marL="33147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3147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Centralia(1) 730 MW in 2020</a:t>
            </a:r>
          </a:p>
          <a:p>
            <a:pPr marL="33147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3147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Boardman 600 MW in 2020</a:t>
            </a:r>
          </a:p>
          <a:p>
            <a:pPr marL="33147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3147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Centralia(2) 730 MW in 2025</a:t>
            </a:r>
          </a:p>
          <a:p>
            <a:pPr marL="28575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2,776 MW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by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2025</a:t>
            </a:r>
          </a:p>
          <a:p>
            <a:pPr marL="28575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+3,000 MW more in ?</a:t>
            </a:r>
          </a:p>
          <a:p>
            <a:pPr marL="33147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Coal = 16% of U.S. Electricity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B63381-724B-DBB0-A4D7-0829E1BF6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828" y="1311911"/>
            <a:ext cx="7138772" cy="3780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2BC54A-2E0F-4C3F-9CA7-DF215270ABCD}"/>
              </a:ext>
            </a:extLst>
          </p:cNvPr>
          <p:cNvSpPr txBox="1"/>
          <p:nvPr/>
        </p:nvSpPr>
        <p:spPr>
          <a:xfrm>
            <a:off x="2022525" y="4882740"/>
            <a:ext cx="4167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Source:  epa.gov/egrid/data-explorer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CA33BF-F834-D691-0E43-AE32031D8675}"/>
              </a:ext>
            </a:extLst>
          </p:cNvPr>
          <p:cNvSpPr txBox="1"/>
          <p:nvPr/>
        </p:nvSpPr>
        <p:spPr>
          <a:xfrm>
            <a:off x="7467600" y="3867150"/>
            <a:ext cx="15890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Total generation (MWh)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by plant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95B2CA-FE41-77E9-2614-D702D717DA0D}"/>
              </a:ext>
            </a:extLst>
          </p:cNvPr>
          <p:cNvSpPr txBox="1"/>
          <p:nvPr/>
        </p:nvSpPr>
        <p:spPr>
          <a:xfrm>
            <a:off x="2330824" y="1388119"/>
            <a:ext cx="2382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Coal =12% of PNW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FAB1CF-1075-6648-3F61-5F5861D29B2B}"/>
              </a:ext>
            </a:extLst>
          </p:cNvPr>
          <p:cNvSpPr/>
          <p:nvPr/>
        </p:nvSpPr>
        <p:spPr>
          <a:xfrm>
            <a:off x="2362200" y="1428750"/>
            <a:ext cx="2007214" cy="288070"/>
          </a:xfrm>
          <a:prstGeom prst="roundRect">
            <a:avLst/>
          </a:prstGeom>
          <a:noFill/>
          <a:ln w="19050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54660B-DA7C-5DB4-D59F-C02C7156E923}"/>
              </a:ext>
            </a:extLst>
          </p:cNvPr>
          <p:cNvCxnSpPr>
            <a:cxnSpLocks/>
          </p:cNvCxnSpPr>
          <p:nvPr/>
        </p:nvCxnSpPr>
        <p:spPr>
          <a:xfrm flipV="1">
            <a:off x="1852828" y="1757451"/>
            <a:ext cx="226939" cy="571456"/>
          </a:xfrm>
          <a:prstGeom prst="straightConnector1">
            <a:avLst/>
          </a:prstGeom>
          <a:ln w="12700">
            <a:solidFill>
              <a:srgbClr val="0099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4C74C9-D832-386D-632F-5A5BCEDDAD96}"/>
              </a:ext>
            </a:extLst>
          </p:cNvPr>
          <p:cNvSpPr/>
          <p:nvPr/>
        </p:nvSpPr>
        <p:spPr>
          <a:xfrm>
            <a:off x="76200" y="2328907"/>
            <a:ext cx="1776628" cy="308205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02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Natural Gas = 43% of U.S. Electricity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73D0FA-E7B0-0D0E-042D-BBC1148D8439}"/>
              </a:ext>
            </a:extLst>
          </p:cNvPr>
          <p:cNvGrpSpPr/>
          <p:nvPr/>
        </p:nvGrpSpPr>
        <p:grpSpPr>
          <a:xfrm>
            <a:off x="1541274" y="1228304"/>
            <a:ext cx="7224774" cy="3747556"/>
            <a:chOff x="612648" y="1165112"/>
            <a:chExt cx="7224774" cy="37475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4CCD16-E76C-23AD-4DD6-A43F53F85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648" y="1165112"/>
              <a:ext cx="7183626" cy="374755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2BC54A-2E0F-4C3F-9CA7-DF215270ABCD}"/>
                </a:ext>
              </a:extLst>
            </p:cNvPr>
            <p:cNvSpPr txBox="1"/>
            <p:nvPr/>
          </p:nvSpPr>
          <p:spPr>
            <a:xfrm>
              <a:off x="643355" y="4681836"/>
              <a:ext cx="41675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Source:  epa.gov/egrid/data-explorer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7CA33BF-F834-D691-0E43-AE32031D8675}"/>
                </a:ext>
              </a:extLst>
            </p:cNvPr>
            <p:cNvSpPr txBox="1"/>
            <p:nvPr/>
          </p:nvSpPr>
          <p:spPr>
            <a:xfrm>
              <a:off x="6248400" y="3638550"/>
              <a:ext cx="158902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Total generation (MWh)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 by plant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0D8E1CD-1B1A-ECB0-9325-557BFCEAC9F3}"/>
              </a:ext>
            </a:extLst>
          </p:cNvPr>
          <p:cNvSpPr txBox="1"/>
          <p:nvPr/>
        </p:nvSpPr>
        <p:spPr>
          <a:xfrm>
            <a:off x="2438400" y="1158664"/>
            <a:ext cx="1529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Natural Gas 23% of PNW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1BDABBE-C537-E293-7B2F-E1494D93B55C}"/>
              </a:ext>
            </a:extLst>
          </p:cNvPr>
          <p:cNvSpPr/>
          <p:nvPr/>
        </p:nvSpPr>
        <p:spPr>
          <a:xfrm>
            <a:off x="2526537" y="1202657"/>
            <a:ext cx="1353394" cy="605700"/>
          </a:xfrm>
          <a:prstGeom prst="roundRect">
            <a:avLst/>
          </a:prstGeom>
          <a:noFill/>
          <a:ln w="19050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6678F7-C34D-9867-E142-67534C71AF7D}"/>
              </a:ext>
            </a:extLst>
          </p:cNvPr>
          <p:cNvSpPr/>
          <p:nvPr/>
        </p:nvSpPr>
        <p:spPr>
          <a:xfrm>
            <a:off x="1607593" y="1180220"/>
            <a:ext cx="373607" cy="1010529"/>
          </a:xfrm>
          <a:prstGeom prst="roundRect">
            <a:avLst/>
          </a:prstGeom>
          <a:noFill/>
          <a:ln w="19050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194B3-E8BC-F467-2651-87FFF657885A}"/>
              </a:ext>
            </a:extLst>
          </p:cNvPr>
          <p:cNvSpPr txBox="1"/>
          <p:nvPr/>
        </p:nvSpPr>
        <p:spPr>
          <a:xfrm>
            <a:off x="149780" y="1232254"/>
            <a:ext cx="1391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5,000 MW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Interstate-5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Population Centers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100% CO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-Free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Policy Impacts?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6F70F7-AC1E-4397-CA7A-52CCD3AEE1A0}"/>
              </a:ext>
            </a:extLst>
          </p:cNvPr>
          <p:cNvSpPr txBox="1"/>
          <p:nvPr/>
        </p:nvSpPr>
        <p:spPr>
          <a:xfrm>
            <a:off x="-97026" y="2710918"/>
            <a:ext cx="1638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Controllable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Power/Energy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Dense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High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MW/MWh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Per Acre</a:t>
            </a:r>
          </a:p>
        </p:txBody>
      </p:sp>
    </p:spTree>
    <p:extLst>
      <p:ext uri="{BB962C8B-B14F-4D97-AF65-F5344CB8AC3E}">
        <p14:creationId xmlns:p14="http://schemas.microsoft.com/office/powerpoint/2010/main" val="843012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673AD7-D3F9-4BA4-8C66-B45FFD6AA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7D9EC5-A834-485A-8D48-3F16CBCBB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171450"/>
            <a:ext cx="8153400" cy="74295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U.S. Electricity: Coal to Natural Gas </a:t>
            </a:r>
            <a:r>
              <a:rPr lang="en-US" sz="3200" dirty="0">
                <a:solidFill>
                  <a:srgbClr val="009900"/>
                </a:solidFill>
              </a:rPr>
              <a:t>Fuel Switching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9772CD-742F-F4A1-F523-5680327F8AEE}"/>
              </a:ext>
            </a:extLst>
          </p:cNvPr>
          <p:cNvSpPr txBox="1"/>
          <p:nvPr/>
        </p:nvSpPr>
        <p:spPr>
          <a:xfrm>
            <a:off x="6324600" y="2282964"/>
            <a:ext cx="2743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9900"/>
                </a:solidFill>
                <a:latin typeface="Tw Cen MT"/>
              </a:rPr>
              <a:t>36% CO</a:t>
            </a:r>
            <a:r>
              <a:rPr lang="en-US" sz="2000" b="1" i="1" baseline="-25000" dirty="0">
                <a:solidFill>
                  <a:srgbClr val="009900"/>
                </a:solidFill>
                <a:latin typeface="Tw Cen MT"/>
              </a:rPr>
              <a:t>2 </a:t>
            </a:r>
            <a:r>
              <a:rPr lang="en-US" sz="2000" b="1" i="1" dirty="0">
                <a:solidFill>
                  <a:srgbClr val="009900"/>
                </a:solidFill>
                <a:latin typeface="Tw Cen MT"/>
              </a:rPr>
              <a:t> Reduction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solidFill>
                <a:schemeClr val="tx2"/>
              </a:solidFill>
              <a:latin typeface="Tw Cen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tx2"/>
                </a:solidFill>
                <a:latin typeface="Tw Cen MT"/>
              </a:rPr>
              <a:t>Down </a:t>
            </a:r>
            <a:r>
              <a:rPr lang="en-US" sz="1600" b="1" dirty="0">
                <a:solidFill>
                  <a:srgbClr val="009900"/>
                </a:solidFill>
                <a:latin typeface="Tw Cen MT"/>
              </a:rPr>
              <a:t>869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</a:rPr>
              <a:t> MMT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</a:rPr>
              <a:t>since 2005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Natural Gas</a:t>
            </a:r>
          </a:p>
          <a:p>
            <a:pPr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     50 to 60% less CO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than Coal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Plus, Wind &amp; Solar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E267E720-08C0-A4D1-C8D0-64A89F1101E1}"/>
              </a:ext>
            </a:extLst>
          </p:cNvPr>
          <p:cNvSpPr/>
          <p:nvPr/>
        </p:nvSpPr>
        <p:spPr>
          <a:xfrm>
            <a:off x="6057901" y="2571750"/>
            <a:ext cx="183776" cy="838200"/>
          </a:xfrm>
          <a:prstGeom prst="righ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DC4F75-B64C-0B8A-976A-DB7F9E448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37" y="1165539"/>
            <a:ext cx="5378863" cy="3813162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4BAC73D9-03EC-6E5D-FD61-D3682BCDC5F6}"/>
              </a:ext>
            </a:extLst>
          </p:cNvPr>
          <p:cNvSpPr/>
          <p:nvPr/>
        </p:nvSpPr>
        <p:spPr>
          <a:xfrm rot="17664516">
            <a:off x="4287891" y="2842323"/>
            <a:ext cx="99602" cy="533400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0BD278-F985-53DB-27F0-530F4A8118DF}"/>
              </a:ext>
            </a:extLst>
          </p:cNvPr>
          <p:cNvSpPr txBox="1"/>
          <p:nvPr/>
        </p:nvSpPr>
        <p:spPr>
          <a:xfrm rot="1468303">
            <a:off x="3778332" y="32866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9900"/>
                </a:solidFill>
              </a:rPr>
              <a:t>Emissions Trending Downward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C10D9D-AF9B-BECC-B992-CEEC0A03A18D}"/>
              </a:ext>
            </a:extLst>
          </p:cNvPr>
          <p:cNvSpPr txBox="1"/>
          <p:nvPr/>
        </p:nvSpPr>
        <p:spPr>
          <a:xfrm>
            <a:off x="990600" y="4944785"/>
            <a:ext cx="4191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3"/>
              </a:rPr>
              <a:t>https://www.epa.gov/ghgemissions/inventory-us-greenhouse-gas-emissions-and-sinks-1990-2022</a:t>
            </a:r>
            <a:endParaRPr 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00057F-2C43-35A0-ADD1-80B64E0B30BA}"/>
              </a:ext>
            </a:extLst>
          </p:cNvPr>
          <p:cNvSpPr txBox="1"/>
          <p:nvPr/>
        </p:nvSpPr>
        <p:spPr>
          <a:xfrm>
            <a:off x="3549696" y="1727512"/>
            <a:ext cx="2102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tx2"/>
                </a:solidFill>
              </a:rPr>
              <a:t>Electricity Generation Flattened</a:t>
            </a:r>
          </a:p>
        </p:txBody>
      </p:sp>
    </p:spTree>
    <p:extLst>
      <p:ext uri="{BB962C8B-B14F-4D97-AF65-F5344CB8AC3E}">
        <p14:creationId xmlns:p14="http://schemas.microsoft.com/office/powerpoint/2010/main" val="144440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Hydropower = 5.7% of U.S. Electricity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018A60-0725-1A84-09A2-95049360A9C3}"/>
              </a:ext>
            </a:extLst>
          </p:cNvPr>
          <p:cNvGrpSpPr/>
          <p:nvPr/>
        </p:nvGrpSpPr>
        <p:grpSpPr>
          <a:xfrm>
            <a:off x="1783382" y="1178278"/>
            <a:ext cx="7304022" cy="3965222"/>
            <a:chOff x="1066800" y="1178278"/>
            <a:chExt cx="7304022" cy="39652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4DFA69-C37E-9489-E637-C94DD8638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9491" y="1178278"/>
              <a:ext cx="7119714" cy="376202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2BC54A-2E0F-4C3F-9CA7-DF215270ABCD}"/>
                </a:ext>
              </a:extLst>
            </p:cNvPr>
            <p:cNvSpPr txBox="1"/>
            <p:nvPr/>
          </p:nvSpPr>
          <p:spPr>
            <a:xfrm>
              <a:off x="1066800" y="4912668"/>
              <a:ext cx="41675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Source:  epa.gov/egrid/data-explorer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44135D-4DEF-52A8-0809-378398EBAB14}"/>
                </a:ext>
              </a:extLst>
            </p:cNvPr>
            <p:cNvSpPr txBox="1"/>
            <p:nvPr/>
          </p:nvSpPr>
          <p:spPr>
            <a:xfrm>
              <a:off x="6781800" y="3714750"/>
              <a:ext cx="158902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Total generation (MWh)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 by plant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7EFE9A6-8B18-5AA4-B5C1-2E41C22B44F1}"/>
              </a:ext>
            </a:extLst>
          </p:cNvPr>
          <p:cNvSpPr txBox="1"/>
          <p:nvPr/>
        </p:nvSpPr>
        <p:spPr>
          <a:xfrm>
            <a:off x="56595" y="1276350"/>
            <a:ext cx="1789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Northwest Hydropower Like Nowhere Else: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Electricity Provided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50%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of PNW Region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60%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of Washington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A4EE59-3FA3-4ED9-790F-8C4615423A4B}"/>
              </a:ext>
            </a:extLst>
          </p:cNvPr>
          <p:cNvSpPr/>
          <p:nvPr/>
        </p:nvSpPr>
        <p:spPr>
          <a:xfrm>
            <a:off x="56594" y="3147584"/>
            <a:ext cx="1667862" cy="1458230"/>
          </a:xfrm>
          <a:prstGeom prst="roundRect">
            <a:avLst/>
          </a:prstGeom>
          <a:noFill/>
          <a:ln w="19050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B20E1C-DFE3-6316-B652-738DE305B61B}"/>
              </a:ext>
            </a:extLst>
          </p:cNvPr>
          <p:cNvSpPr txBox="1"/>
          <p:nvPr/>
        </p:nvSpPr>
        <p:spPr>
          <a:xfrm>
            <a:off x="56595" y="3128486"/>
            <a:ext cx="17894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Hydro-Based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100% CO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-Free Electricity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does not scale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to the rest of the U.S. </a:t>
            </a:r>
          </a:p>
        </p:txBody>
      </p:sp>
    </p:spTree>
    <p:extLst>
      <p:ext uri="{BB962C8B-B14F-4D97-AF65-F5344CB8AC3E}">
        <p14:creationId xmlns:p14="http://schemas.microsoft.com/office/powerpoint/2010/main" val="2532842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Nuclear = 18.6% of U.S. Electricity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CA33BF-F834-D691-0E43-AE32031D8675}"/>
              </a:ext>
            </a:extLst>
          </p:cNvPr>
          <p:cNvSpPr txBox="1"/>
          <p:nvPr/>
        </p:nvSpPr>
        <p:spPr>
          <a:xfrm>
            <a:off x="6248400" y="3638550"/>
            <a:ext cx="15890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Total generation (MWh)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by plant, 2022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6CFDFC-1E2D-6F23-24C9-9C8FF7DF38F6}"/>
              </a:ext>
            </a:extLst>
          </p:cNvPr>
          <p:cNvGrpSpPr/>
          <p:nvPr/>
        </p:nvGrpSpPr>
        <p:grpSpPr>
          <a:xfrm>
            <a:off x="1524000" y="1230511"/>
            <a:ext cx="7189722" cy="3762022"/>
            <a:chOff x="628523" y="1352550"/>
            <a:chExt cx="7189722" cy="37620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D787CE-1FA7-3062-53E1-7B953A5C5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523" y="1352550"/>
              <a:ext cx="7086600" cy="376202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44135D-4DEF-52A8-0809-378398EBAB14}"/>
                </a:ext>
              </a:extLst>
            </p:cNvPr>
            <p:cNvSpPr txBox="1"/>
            <p:nvPr/>
          </p:nvSpPr>
          <p:spPr>
            <a:xfrm>
              <a:off x="6229223" y="3853993"/>
              <a:ext cx="158902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Total generation (MWh)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 by plant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2BC54A-2E0F-4C3F-9CA7-DF215270ABCD}"/>
                </a:ext>
              </a:extLst>
            </p:cNvPr>
            <p:cNvSpPr txBox="1"/>
            <p:nvPr/>
          </p:nvSpPr>
          <p:spPr>
            <a:xfrm>
              <a:off x="628523" y="4856634"/>
              <a:ext cx="41675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Source:  epa.gov/egrid/data-explorer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E787070-7770-71ED-CA61-AD4DF918DACF}"/>
              </a:ext>
            </a:extLst>
          </p:cNvPr>
          <p:cNvSpPr txBox="1"/>
          <p:nvPr/>
        </p:nvSpPr>
        <p:spPr>
          <a:xfrm>
            <a:off x="190500" y="12630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Nuclear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3% of PNW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C53ED1-66FB-9924-CD18-24B09D12C30B}"/>
              </a:ext>
            </a:extLst>
          </p:cNvPr>
          <p:cNvSpPr/>
          <p:nvPr/>
        </p:nvSpPr>
        <p:spPr>
          <a:xfrm>
            <a:off x="234189" y="1302544"/>
            <a:ext cx="1284222" cy="567242"/>
          </a:xfrm>
          <a:prstGeom prst="roundRect">
            <a:avLst/>
          </a:prstGeom>
          <a:noFill/>
          <a:ln w="190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44D258-07F5-A398-81AC-AFDC70092F26}"/>
              </a:ext>
            </a:extLst>
          </p:cNvPr>
          <p:cNvSpPr txBox="1"/>
          <p:nvPr/>
        </p:nvSpPr>
        <p:spPr>
          <a:xfrm>
            <a:off x="-97026" y="2710918"/>
            <a:ext cx="1638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9900"/>
                </a:solidFill>
              </a:rPr>
              <a:t>Controllable</a:t>
            </a:r>
          </a:p>
          <a:p>
            <a:pPr algn="ctr"/>
            <a:r>
              <a:rPr lang="en-US" sz="1600" i="1" dirty="0">
                <a:solidFill>
                  <a:schemeClr val="tx2"/>
                </a:solidFill>
              </a:rPr>
              <a:t>&amp;</a:t>
            </a:r>
          </a:p>
          <a:p>
            <a:pPr algn="ctr"/>
            <a:r>
              <a:rPr lang="en-US" sz="1600" b="1" i="1" dirty="0">
                <a:solidFill>
                  <a:schemeClr val="tx2"/>
                </a:solidFill>
              </a:rPr>
              <a:t>Power/Energy</a:t>
            </a:r>
          </a:p>
          <a:p>
            <a:pPr algn="ctr"/>
            <a:r>
              <a:rPr lang="en-US" sz="1600" b="1" i="1" dirty="0">
                <a:solidFill>
                  <a:srgbClr val="009900"/>
                </a:solidFill>
              </a:rPr>
              <a:t>Dense</a:t>
            </a:r>
          </a:p>
          <a:p>
            <a:pPr algn="ctr"/>
            <a:endParaRPr lang="en-US" sz="1600" b="1" i="1" dirty="0">
              <a:solidFill>
                <a:srgbClr val="009900"/>
              </a:solidFill>
            </a:endParaRPr>
          </a:p>
          <a:p>
            <a:pPr algn="ctr"/>
            <a:r>
              <a:rPr lang="en-US" sz="1600" b="1" i="1" dirty="0">
                <a:solidFill>
                  <a:srgbClr val="009900"/>
                </a:solidFill>
              </a:rPr>
              <a:t>High</a:t>
            </a:r>
            <a:r>
              <a:rPr lang="en-US" sz="1600" b="1" i="1" dirty="0">
                <a:solidFill>
                  <a:schemeClr val="tx2"/>
                </a:solidFill>
              </a:rPr>
              <a:t> MW/MWh</a:t>
            </a:r>
          </a:p>
          <a:p>
            <a:pPr algn="ctr"/>
            <a:r>
              <a:rPr lang="en-US" sz="1600" b="1" i="1" dirty="0">
                <a:solidFill>
                  <a:schemeClr val="tx2"/>
                </a:solidFill>
              </a:rPr>
              <a:t>Per Acre</a:t>
            </a:r>
          </a:p>
        </p:txBody>
      </p:sp>
    </p:spTree>
    <p:extLst>
      <p:ext uri="{BB962C8B-B14F-4D97-AF65-F5344CB8AC3E}">
        <p14:creationId xmlns:p14="http://schemas.microsoft.com/office/powerpoint/2010/main" val="1875615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85B767-104E-4415-AC21-9B96EEA9E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405" y="1247855"/>
            <a:ext cx="7142078" cy="3746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Wind = 10.2% of U.S. Electricity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CA33BF-F834-D691-0E43-AE32031D8675}"/>
              </a:ext>
            </a:extLst>
          </p:cNvPr>
          <p:cNvSpPr txBox="1"/>
          <p:nvPr/>
        </p:nvSpPr>
        <p:spPr>
          <a:xfrm>
            <a:off x="7239000" y="3714750"/>
            <a:ext cx="15890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Total generation (MWh)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by plant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787070-7770-71ED-CA61-AD4DF918DACF}"/>
              </a:ext>
            </a:extLst>
          </p:cNvPr>
          <p:cNvSpPr txBox="1"/>
          <p:nvPr/>
        </p:nvSpPr>
        <p:spPr>
          <a:xfrm>
            <a:off x="-34069" y="1391890"/>
            <a:ext cx="1648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Wind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10.5% of PNW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87F419-44E8-E40B-6A7F-C1B6609B1513}"/>
              </a:ext>
            </a:extLst>
          </p:cNvPr>
          <p:cNvSpPr txBox="1"/>
          <p:nvPr/>
        </p:nvSpPr>
        <p:spPr>
          <a:xfrm>
            <a:off x="1676400" y="4741218"/>
            <a:ext cx="4167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Source:  epa.gov/egrid/data-explorer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B0CF261-7B1E-C2B8-337E-3846AE27B04B}"/>
              </a:ext>
            </a:extLst>
          </p:cNvPr>
          <p:cNvSpPr/>
          <p:nvPr/>
        </p:nvSpPr>
        <p:spPr>
          <a:xfrm>
            <a:off x="76200" y="1371600"/>
            <a:ext cx="1508205" cy="742950"/>
          </a:xfrm>
          <a:prstGeom prst="roundRect">
            <a:avLst/>
          </a:prstGeom>
          <a:noFill/>
          <a:ln w="190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C8E3F-2103-F5AB-15F6-F7497276ADEA}"/>
              </a:ext>
            </a:extLst>
          </p:cNvPr>
          <p:cNvSpPr txBox="1"/>
          <p:nvPr/>
        </p:nvSpPr>
        <p:spPr>
          <a:xfrm>
            <a:off x="-97026" y="2710918"/>
            <a:ext cx="1638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9900"/>
                </a:solidFill>
              </a:rPr>
              <a:t>Uncontrollable</a:t>
            </a:r>
          </a:p>
          <a:p>
            <a:pPr algn="ctr"/>
            <a:r>
              <a:rPr lang="en-US" sz="1600" i="1" dirty="0">
                <a:solidFill>
                  <a:schemeClr val="tx2"/>
                </a:solidFill>
              </a:rPr>
              <a:t>&amp;</a:t>
            </a:r>
          </a:p>
          <a:p>
            <a:pPr algn="ctr"/>
            <a:r>
              <a:rPr lang="en-US" sz="1600" b="1" i="1" dirty="0">
                <a:solidFill>
                  <a:schemeClr val="tx2"/>
                </a:solidFill>
              </a:rPr>
              <a:t>Power/Energy</a:t>
            </a:r>
          </a:p>
          <a:p>
            <a:pPr algn="ctr"/>
            <a:r>
              <a:rPr lang="en-US" sz="1600" b="1" i="1" dirty="0">
                <a:solidFill>
                  <a:srgbClr val="009900"/>
                </a:solidFill>
              </a:rPr>
              <a:t>Dilute</a:t>
            </a:r>
          </a:p>
          <a:p>
            <a:pPr algn="ctr"/>
            <a:endParaRPr lang="en-US" sz="1600" b="1" i="1" dirty="0">
              <a:solidFill>
                <a:srgbClr val="009900"/>
              </a:solidFill>
            </a:endParaRPr>
          </a:p>
          <a:p>
            <a:pPr algn="ctr"/>
            <a:r>
              <a:rPr lang="en-US" sz="1600" b="1" i="1" dirty="0">
                <a:solidFill>
                  <a:srgbClr val="009900"/>
                </a:solidFill>
              </a:rPr>
              <a:t>Low</a:t>
            </a:r>
            <a:r>
              <a:rPr lang="en-US" sz="1600" b="1" i="1" dirty="0">
                <a:solidFill>
                  <a:schemeClr val="tx2"/>
                </a:solidFill>
              </a:rPr>
              <a:t> MW/MWh</a:t>
            </a:r>
          </a:p>
          <a:p>
            <a:pPr algn="ctr"/>
            <a:r>
              <a:rPr lang="en-US" sz="1600" b="1" i="1" dirty="0">
                <a:solidFill>
                  <a:schemeClr val="tx2"/>
                </a:solidFill>
              </a:rPr>
              <a:t>Per Acre</a:t>
            </a:r>
          </a:p>
        </p:txBody>
      </p:sp>
    </p:spTree>
    <p:extLst>
      <p:ext uri="{BB962C8B-B14F-4D97-AF65-F5344CB8AC3E}">
        <p14:creationId xmlns:p14="http://schemas.microsoft.com/office/powerpoint/2010/main" val="132825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92E87B-EF68-2A14-C8B7-ECF52760E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1200150"/>
            <a:ext cx="6934435" cy="35135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E513-A39D-41A2-9BD8-95B535D47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Northwest Wind Power </a:t>
            </a:r>
            <a:r>
              <a:rPr lang="en-US" sz="2800" dirty="0">
                <a:solidFill>
                  <a:srgbClr val="009900"/>
                </a:solidFill>
              </a:rPr>
              <a:t>Effective Capacity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27FEFB-5D68-4243-826A-DA465E286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CEAC805-31E0-D351-8122-53FE5D6E1CBA}"/>
              </a:ext>
            </a:extLst>
          </p:cNvPr>
          <p:cNvSpPr/>
          <p:nvPr/>
        </p:nvSpPr>
        <p:spPr>
          <a:xfrm rot="10800000">
            <a:off x="1771673" y="3714750"/>
            <a:ext cx="407216" cy="45719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97BCF9-6DD2-7A41-A102-4F63D43EB903}"/>
              </a:ext>
            </a:extLst>
          </p:cNvPr>
          <p:cNvSpPr txBox="1"/>
          <p:nvPr/>
        </p:nvSpPr>
        <p:spPr>
          <a:xfrm>
            <a:off x="1828799" y="4758705"/>
            <a:ext cx="2819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9900"/>
                </a:solidFill>
              </a:rPr>
              <a:t>ELCC = Effective Load Carrying Capability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F2E74C8-5A3E-6FE1-C795-1E2D39BD27BB}"/>
              </a:ext>
            </a:extLst>
          </p:cNvPr>
          <p:cNvSpPr/>
          <p:nvPr/>
        </p:nvSpPr>
        <p:spPr>
          <a:xfrm>
            <a:off x="4223182" y="3570503"/>
            <a:ext cx="580905" cy="736072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36BC13-752C-8263-F93C-6D2F59B27F39}"/>
              </a:ext>
            </a:extLst>
          </p:cNvPr>
          <p:cNvSpPr txBox="1"/>
          <p:nvPr/>
        </p:nvSpPr>
        <p:spPr>
          <a:xfrm>
            <a:off x="4076700" y="3507456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9900"/>
                </a:solidFill>
              </a:rPr>
              <a:t>5.5%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5A89D-4A37-9330-F4AE-B6B402EFE0CB}"/>
              </a:ext>
            </a:extLst>
          </p:cNvPr>
          <p:cNvSpPr txBox="1"/>
          <p:nvPr/>
        </p:nvSpPr>
        <p:spPr>
          <a:xfrm>
            <a:off x="3997012" y="2090606"/>
            <a:ext cx="997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Montana</a:t>
            </a:r>
          </a:p>
          <a:p>
            <a:pPr algn="ctr"/>
            <a:r>
              <a:rPr lang="en-US" i="1" dirty="0">
                <a:solidFill>
                  <a:srgbClr val="C00000"/>
                </a:solidFill>
              </a:rPr>
              <a:t>30%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FCC97C-E498-BDB6-4206-5D5B2A41A172}"/>
              </a:ext>
            </a:extLst>
          </p:cNvPr>
          <p:cNvSpPr/>
          <p:nvPr/>
        </p:nvSpPr>
        <p:spPr>
          <a:xfrm>
            <a:off x="4361234" y="2772989"/>
            <a:ext cx="152400" cy="167518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856768-341B-A823-44FD-9D0599FC8A86}"/>
              </a:ext>
            </a:extLst>
          </p:cNvPr>
          <p:cNvSpPr txBox="1"/>
          <p:nvPr/>
        </p:nvSpPr>
        <p:spPr>
          <a:xfrm>
            <a:off x="69103" y="2188785"/>
            <a:ext cx="177446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chemeClr val="tx2"/>
                </a:solidFill>
              </a:rPr>
              <a:t>Overbuild Factor</a:t>
            </a:r>
          </a:p>
          <a:p>
            <a:endParaRPr lang="en-US" sz="1400" b="1" dirty="0">
              <a:solidFill>
                <a:srgbClr val="009900"/>
              </a:solidFill>
            </a:endParaRPr>
          </a:p>
          <a:p>
            <a:pPr algn="ctr"/>
            <a:r>
              <a:rPr lang="en-US" sz="1400" b="1" dirty="0">
                <a:solidFill>
                  <a:srgbClr val="009900"/>
                </a:solidFill>
              </a:rPr>
              <a:t>+18,000 MW </a:t>
            </a:r>
          </a:p>
          <a:p>
            <a:pPr algn="ctr"/>
            <a:r>
              <a:rPr lang="en-US" sz="1400" b="1" dirty="0">
                <a:solidFill>
                  <a:srgbClr val="1F497D"/>
                </a:solidFill>
              </a:rPr>
              <a:t>of Washington Wind</a:t>
            </a:r>
          </a:p>
          <a:p>
            <a:pPr algn="ctr"/>
            <a:endParaRPr lang="en-US" sz="1400" b="1" dirty="0">
              <a:solidFill>
                <a:srgbClr val="1F497D"/>
              </a:solidFill>
            </a:endParaRPr>
          </a:p>
          <a:p>
            <a:pPr algn="ctr"/>
            <a:r>
              <a:rPr lang="en-US" sz="1400" b="1" dirty="0">
                <a:solidFill>
                  <a:srgbClr val="1F497D"/>
                </a:solidFill>
              </a:rPr>
              <a:t>Replaces only</a:t>
            </a:r>
            <a:endParaRPr lang="en-US" sz="1400" b="1" dirty="0">
              <a:solidFill>
                <a:schemeClr val="tx2"/>
              </a:solidFill>
            </a:endParaRPr>
          </a:p>
          <a:p>
            <a:pPr algn="ctr"/>
            <a:r>
              <a:rPr lang="en-US" sz="1400" b="1" dirty="0">
                <a:solidFill>
                  <a:srgbClr val="009900"/>
                </a:solidFill>
              </a:rPr>
              <a:t>1,000 MW </a:t>
            </a:r>
          </a:p>
          <a:p>
            <a:pPr algn="ctr"/>
            <a:r>
              <a:rPr lang="en-US" sz="1400" b="1" dirty="0">
                <a:solidFill>
                  <a:schemeClr val="tx2"/>
                </a:solidFill>
              </a:rPr>
              <a:t>of January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</a:rPr>
              <a:t>100% Effective Capacity</a:t>
            </a:r>
          </a:p>
        </p:txBody>
      </p:sp>
    </p:spTree>
    <p:extLst>
      <p:ext uri="{BB962C8B-B14F-4D97-AF65-F5344CB8AC3E}">
        <p14:creationId xmlns:p14="http://schemas.microsoft.com/office/powerpoint/2010/main" val="5104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6" grpId="0"/>
      <p:bldP spid="7" grpId="0"/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F48255-FA82-4F0C-E056-C9E07585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970" y="1271476"/>
            <a:ext cx="7156078" cy="3746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Solar = 3.9% of U.S. Electricity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CA33BF-F834-D691-0E43-AE32031D8675}"/>
              </a:ext>
            </a:extLst>
          </p:cNvPr>
          <p:cNvSpPr txBox="1"/>
          <p:nvPr/>
        </p:nvSpPr>
        <p:spPr>
          <a:xfrm>
            <a:off x="7315200" y="3656580"/>
            <a:ext cx="15890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Total generation (MWh)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by plant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787070-7770-71ED-CA61-AD4DF918DACF}"/>
              </a:ext>
            </a:extLst>
          </p:cNvPr>
          <p:cNvSpPr txBox="1"/>
          <p:nvPr/>
        </p:nvSpPr>
        <p:spPr>
          <a:xfrm>
            <a:off x="99060" y="1292591"/>
            <a:ext cx="156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Solar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0.9% of PNW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18B261-B1FE-EFDC-3853-8798805828EF}"/>
              </a:ext>
            </a:extLst>
          </p:cNvPr>
          <p:cNvSpPr txBox="1"/>
          <p:nvPr/>
        </p:nvSpPr>
        <p:spPr>
          <a:xfrm>
            <a:off x="1676400" y="4741218"/>
            <a:ext cx="4167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Source:  epa.gov/egrid/data-explorer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EB33AD-2885-830C-B5CF-4E01E2FDC610}"/>
              </a:ext>
            </a:extLst>
          </p:cNvPr>
          <p:cNvSpPr/>
          <p:nvPr/>
        </p:nvSpPr>
        <p:spPr>
          <a:xfrm>
            <a:off x="133350" y="1375490"/>
            <a:ext cx="1457570" cy="567242"/>
          </a:xfrm>
          <a:prstGeom prst="roundRect">
            <a:avLst/>
          </a:prstGeom>
          <a:noFill/>
          <a:ln w="190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88870E-3A7C-6D72-7564-9792DB034580}"/>
              </a:ext>
            </a:extLst>
          </p:cNvPr>
          <p:cNvSpPr txBox="1"/>
          <p:nvPr/>
        </p:nvSpPr>
        <p:spPr>
          <a:xfrm>
            <a:off x="-97026" y="2710918"/>
            <a:ext cx="1638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9900"/>
                </a:solidFill>
              </a:rPr>
              <a:t>Uncontrollable</a:t>
            </a:r>
          </a:p>
          <a:p>
            <a:pPr algn="ctr"/>
            <a:r>
              <a:rPr lang="en-US" sz="1600" i="1" dirty="0">
                <a:solidFill>
                  <a:schemeClr val="tx2"/>
                </a:solidFill>
              </a:rPr>
              <a:t>&amp;</a:t>
            </a:r>
          </a:p>
          <a:p>
            <a:pPr algn="ctr"/>
            <a:r>
              <a:rPr lang="en-US" sz="1600" b="1" i="1" dirty="0">
                <a:solidFill>
                  <a:schemeClr val="tx2"/>
                </a:solidFill>
              </a:rPr>
              <a:t>Power/Energy</a:t>
            </a:r>
          </a:p>
          <a:p>
            <a:pPr algn="ctr"/>
            <a:r>
              <a:rPr lang="en-US" sz="1600" b="1" i="1" dirty="0">
                <a:solidFill>
                  <a:srgbClr val="009900"/>
                </a:solidFill>
              </a:rPr>
              <a:t>Dilute</a:t>
            </a:r>
          </a:p>
          <a:p>
            <a:pPr algn="ctr"/>
            <a:endParaRPr lang="en-US" sz="1600" b="1" i="1" dirty="0">
              <a:solidFill>
                <a:srgbClr val="009900"/>
              </a:solidFill>
            </a:endParaRPr>
          </a:p>
          <a:p>
            <a:pPr algn="ctr"/>
            <a:r>
              <a:rPr lang="en-US" sz="1600" b="1" i="1" dirty="0">
                <a:solidFill>
                  <a:srgbClr val="009900"/>
                </a:solidFill>
              </a:rPr>
              <a:t>Low</a:t>
            </a:r>
            <a:r>
              <a:rPr lang="en-US" sz="1600" b="1" i="1" dirty="0">
                <a:solidFill>
                  <a:schemeClr val="tx2"/>
                </a:solidFill>
              </a:rPr>
              <a:t> MW/MWh</a:t>
            </a:r>
          </a:p>
          <a:p>
            <a:pPr algn="ctr"/>
            <a:r>
              <a:rPr lang="en-US" sz="1600" b="1" i="1" dirty="0">
                <a:solidFill>
                  <a:schemeClr val="tx2"/>
                </a:solidFill>
              </a:rPr>
              <a:t>Per Acre</a:t>
            </a:r>
          </a:p>
        </p:txBody>
      </p:sp>
    </p:spTree>
    <p:extLst>
      <p:ext uri="{BB962C8B-B14F-4D97-AF65-F5344CB8AC3E}">
        <p14:creationId xmlns:p14="http://schemas.microsoft.com/office/powerpoint/2010/main" val="1787725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099E6B-9CCE-BB41-81F7-8AD28C45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00150"/>
            <a:ext cx="7135421" cy="36129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E513-A39D-41A2-9BD8-95B535D47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Northwest Solar Power </a:t>
            </a:r>
            <a:r>
              <a:rPr lang="en-US" sz="2800" dirty="0">
                <a:solidFill>
                  <a:srgbClr val="009900"/>
                </a:solidFill>
              </a:rPr>
              <a:t>Effective Capacity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27FEFB-5D68-4243-826A-DA465E286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8B5598-2812-63B7-CB0A-544CECCF4EF8}"/>
              </a:ext>
            </a:extLst>
          </p:cNvPr>
          <p:cNvSpPr txBox="1"/>
          <p:nvPr/>
        </p:nvSpPr>
        <p:spPr>
          <a:xfrm>
            <a:off x="266700" y="2946993"/>
            <a:ext cx="1607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Northwest Solar </a:t>
            </a:r>
            <a:r>
              <a:rPr lang="en-US" sz="1600" b="1" dirty="0">
                <a:solidFill>
                  <a:srgbClr val="009900"/>
                </a:solidFill>
              </a:rPr>
              <a:t>Extremely Low Effective Capacity </a:t>
            </a:r>
            <a:r>
              <a:rPr lang="en-US" sz="1600" b="1" dirty="0">
                <a:solidFill>
                  <a:schemeClr val="tx2"/>
                </a:solidFill>
              </a:rPr>
              <a:t>in Winter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CEAC805-31E0-D351-8122-53FE5D6E1CBA}"/>
              </a:ext>
            </a:extLst>
          </p:cNvPr>
          <p:cNvSpPr/>
          <p:nvPr/>
        </p:nvSpPr>
        <p:spPr>
          <a:xfrm>
            <a:off x="1402534" y="3867150"/>
            <a:ext cx="407216" cy="45719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BB52A3-973B-A155-6B9E-7CABA6F2C07B}"/>
              </a:ext>
            </a:extLst>
          </p:cNvPr>
          <p:cNvSpPr txBox="1"/>
          <p:nvPr/>
        </p:nvSpPr>
        <p:spPr>
          <a:xfrm>
            <a:off x="1809750" y="4774168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9900"/>
                </a:solidFill>
              </a:rPr>
              <a:t>ELCC = Effective Load Carrying Capability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42CAF-DEC5-3EE5-F6A2-8E6C329F97B4}"/>
              </a:ext>
            </a:extLst>
          </p:cNvPr>
          <p:cNvSpPr txBox="1"/>
          <p:nvPr/>
        </p:nvSpPr>
        <p:spPr>
          <a:xfrm>
            <a:off x="3648075" y="3244103"/>
            <a:ext cx="12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9900"/>
                </a:solidFill>
              </a:rPr>
              <a:t>2% to 3%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BA9673-CDE1-95A8-0DB5-6062935C41C7}"/>
              </a:ext>
            </a:extLst>
          </p:cNvPr>
          <p:cNvSpPr/>
          <p:nvPr/>
        </p:nvSpPr>
        <p:spPr>
          <a:xfrm>
            <a:off x="3124200" y="3562350"/>
            <a:ext cx="2286000" cy="838200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3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E7EC-71ED-A30E-33F3-78F33C24B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rickdunn.substack.com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620BA6-9937-9D82-2045-C7B4856A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FCC3A2-8A4F-392B-E9DC-BD1244504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52" y="1276350"/>
            <a:ext cx="4019048" cy="37523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7359A0-F8A6-0C77-6615-21E3C2D3E9A3}"/>
              </a:ext>
            </a:extLst>
          </p:cNvPr>
          <p:cNvSpPr txBox="1"/>
          <p:nvPr/>
        </p:nvSpPr>
        <p:spPr>
          <a:xfrm>
            <a:off x="4689348" y="2495550"/>
            <a:ext cx="41498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Began Publishing November 2023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Optional &amp; Free to Subscribe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Artistic Collaboration: Marjean Allen-Dunn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4C8408-CBF7-C405-AB3E-5B9C6B469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348" y="1243853"/>
            <a:ext cx="4271619" cy="10142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C788AB-DF4B-E6E4-0037-AF20023A72E7}"/>
              </a:ext>
            </a:extLst>
          </p:cNvPr>
          <p:cNvSpPr txBox="1"/>
          <p:nvPr/>
        </p:nvSpPr>
        <p:spPr>
          <a:xfrm>
            <a:off x="4689348" y="4751732"/>
            <a:ext cx="20668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https://rickdunn.substack.com/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6022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2055A-6366-4609-9476-AA8305C1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NW Supply &amp; Demand Balancing: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 January 2024 Cold Snap</a:t>
            </a:r>
            <a:r>
              <a:rPr lang="en-US" sz="2400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54F173-A3DF-480F-BD3F-35C42F71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1CCDD8-9B84-477B-AB0A-95B9B9E656E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628871" y="1137524"/>
            <a:ext cx="6137177" cy="377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125D7D-C202-4243-98D0-2FF302F40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667250"/>
            <a:ext cx="3438525" cy="30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20E8E6-9D5D-4A83-B53B-43157C03D9D1}"/>
              </a:ext>
            </a:extLst>
          </p:cNvPr>
          <p:cNvSpPr txBox="1"/>
          <p:nvPr/>
        </p:nvSpPr>
        <p:spPr>
          <a:xfrm>
            <a:off x="555812" y="1448365"/>
            <a:ext cx="2130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38</a:t>
            </a:r>
            <a:r>
              <a:rPr kumimoji="0" lang="en-US" sz="1400" b="1" i="0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Balancing Area Authorities </a:t>
            </a:r>
            <a:r>
              <a:rPr kumimoji="0" lang="en-US" sz="1400" b="1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 Western Power Grid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i="0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Maintain </a:t>
            </a:r>
            <a:r>
              <a:rPr kumimoji="0" lang="en-US" sz="1400" b="1" i="0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supply &amp; demand balance </a:t>
            </a:r>
            <a:r>
              <a:rPr kumimoji="0" lang="en-US" sz="1400" b="1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including scheduled generation imports and exports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FAF31-780C-4C09-8D57-635925CBE3DF}"/>
              </a:ext>
            </a:extLst>
          </p:cNvPr>
          <p:cNvSpPr txBox="1"/>
          <p:nvPr/>
        </p:nvSpPr>
        <p:spPr>
          <a:xfrm>
            <a:off x="2729355" y="3958293"/>
            <a:ext cx="914400" cy="646331"/>
          </a:xfrm>
          <a:prstGeom prst="rect">
            <a:avLst/>
          </a:prstGeom>
          <a:noFill/>
          <a:ln w="19050">
            <a:solidFill>
              <a:schemeClr val="tx2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Expanded “Northwest” Footprint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D10261-4B29-4AD8-86B7-A39304D2CE09}"/>
              </a:ext>
            </a:extLst>
          </p:cNvPr>
          <p:cNvCxnSpPr>
            <a:cxnSpLocks/>
          </p:cNvCxnSpPr>
          <p:nvPr/>
        </p:nvCxnSpPr>
        <p:spPr>
          <a:xfrm flipV="1">
            <a:off x="3155377" y="3181350"/>
            <a:ext cx="349823" cy="8093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465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FE7123-2553-70E7-4A52-6B35F9790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66965"/>
            <a:ext cx="6858000" cy="3886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374B67-B935-41DC-B494-34598A95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NW Electricity Demand: </a:t>
            </a:r>
            <a:r>
              <a:rPr lang="en-US" sz="2800" dirty="0">
                <a:solidFill>
                  <a:srgbClr val="009900"/>
                </a:solidFill>
              </a:rPr>
              <a:t>January 2024 Cold Snap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ECB2B5-C245-4D15-B9D7-7891E096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fld id="{B7C6481B-4A8A-42C4-AF8E-0DA672E2FCF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D114CD-5DBD-4DC8-A084-381E2C02FA84}"/>
              </a:ext>
            </a:extLst>
          </p:cNvPr>
          <p:cNvSpPr txBox="1"/>
          <p:nvPr/>
        </p:nvSpPr>
        <p:spPr>
          <a:xfrm>
            <a:off x="2590800" y="3892712"/>
            <a:ext cx="4441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70C0"/>
                </a:solidFill>
              </a:rPr>
              <a:t>Electricity Demand Cold Winter Days January  2024</a:t>
            </a:r>
          </a:p>
          <a:p>
            <a:pPr algn="ctr"/>
            <a:r>
              <a:rPr lang="en-US" sz="1600" b="1" i="1" dirty="0">
                <a:solidFill>
                  <a:srgbClr val="009900"/>
                </a:solidFill>
              </a:rPr>
              <a:t>Daily Rhythm of Life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267370-0EFA-B1BD-3421-35682B3A9F15}"/>
              </a:ext>
            </a:extLst>
          </p:cNvPr>
          <p:cNvSpPr txBox="1"/>
          <p:nvPr/>
        </p:nvSpPr>
        <p:spPr>
          <a:xfrm>
            <a:off x="2593041" y="2571691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rgbClr val="0070C0"/>
                </a:solidFill>
              </a:rPr>
              <a:t>Demand Curve is </a:t>
            </a:r>
            <a:r>
              <a:rPr lang="en-US" sz="1600" b="1" i="1" dirty="0">
                <a:solidFill>
                  <a:srgbClr val="009900"/>
                </a:solidFill>
              </a:rPr>
              <a:t>Power</a:t>
            </a:r>
            <a:r>
              <a:rPr lang="en-US" sz="1600" b="1" i="1" dirty="0">
                <a:solidFill>
                  <a:srgbClr val="0070C0"/>
                </a:solidFill>
              </a:rPr>
              <a:t> &amp; Must be </a:t>
            </a:r>
            <a:r>
              <a:rPr lang="en-US" sz="1600" b="1" i="1" dirty="0">
                <a:solidFill>
                  <a:srgbClr val="009900"/>
                </a:solidFill>
              </a:rPr>
              <a:t>Precisely Matched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70C0"/>
                </a:solidFill>
              </a:rPr>
              <a:t>Controllable </a:t>
            </a:r>
            <a:r>
              <a:rPr lang="en-US" sz="1400" b="1" i="1" dirty="0">
                <a:solidFill>
                  <a:srgbClr val="009900"/>
                </a:solidFill>
              </a:rPr>
              <a:t>Effective Capacity</a:t>
            </a:r>
            <a:endParaRPr lang="en-US" sz="1400" b="1" i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i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rgbClr val="0070C0"/>
                </a:solidFill>
              </a:rPr>
              <a:t>Area Under Curve is </a:t>
            </a:r>
            <a:r>
              <a:rPr lang="en-US" sz="1600" b="1" i="1" dirty="0">
                <a:solidFill>
                  <a:srgbClr val="009900"/>
                </a:solidFill>
              </a:rPr>
              <a:t>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FBFD87-D859-6D34-B029-EBCD13FA75CC}"/>
              </a:ext>
            </a:extLst>
          </p:cNvPr>
          <p:cNvSpPr txBox="1"/>
          <p:nvPr/>
        </p:nvSpPr>
        <p:spPr>
          <a:xfrm>
            <a:off x="3276600" y="4838191"/>
            <a:ext cx="38242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>
                <a:solidFill>
                  <a:schemeClr val="tx2"/>
                </a:solidFill>
              </a:rPr>
              <a:t>Note: y-axis is megawatt-hours (energy) per hour or average megawatts (power)</a:t>
            </a:r>
          </a:p>
        </p:txBody>
      </p:sp>
    </p:spTree>
    <p:extLst>
      <p:ext uri="{BB962C8B-B14F-4D97-AF65-F5344CB8AC3E}">
        <p14:creationId xmlns:p14="http://schemas.microsoft.com/office/powerpoint/2010/main" val="39136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D993-FD2C-4396-99D8-C79D8C928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NW Electricity Supply: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January 2024 Cold Snap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4FFE82-352F-460F-AC4B-55EC160EF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5372DE-F206-452A-9C72-D8BC429C975B}"/>
              </a:ext>
            </a:extLst>
          </p:cNvPr>
          <p:cNvSpPr txBox="1"/>
          <p:nvPr/>
        </p:nvSpPr>
        <p:spPr>
          <a:xfrm>
            <a:off x="7329432" y="1137524"/>
            <a:ext cx="166216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Future Concerns with Shutting Down Coal &amp;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 New Natural Gas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More Dependence on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Drought Susceptible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Hydropower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Ecological &amp; Financial Costs to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Overbuild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Wind &amp; Solar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Increasingly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Risky &amp;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Costly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Probability Game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7EC47D-6787-7E77-D0C0-5C3504660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01313"/>
            <a:ext cx="6796032" cy="3778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4DA1C3-EA51-0507-C4DC-B3CD4910A274}"/>
              </a:ext>
            </a:extLst>
          </p:cNvPr>
          <p:cNvSpPr txBox="1"/>
          <p:nvPr/>
        </p:nvSpPr>
        <p:spPr>
          <a:xfrm>
            <a:off x="2133914" y="1595632"/>
            <a:ext cx="4876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Wind &amp; Solar are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parasitic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to the “reliable grid” – effectively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negative demand 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5AF4B519-5B1B-2640-DB09-F52C369D4489}"/>
              </a:ext>
            </a:extLst>
          </p:cNvPr>
          <p:cNvSpPr/>
          <p:nvPr/>
        </p:nvSpPr>
        <p:spPr>
          <a:xfrm>
            <a:off x="3733800" y="3333750"/>
            <a:ext cx="45719" cy="533400"/>
          </a:xfrm>
          <a:prstGeom prst="downArrow">
            <a:avLst/>
          </a:prstGeom>
          <a:gradFill flip="none" rotWithShape="1">
            <a:gsLst>
              <a:gs pos="0">
                <a:srgbClr val="009900">
                  <a:tint val="66000"/>
                  <a:satMod val="160000"/>
                </a:srgbClr>
              </a:gs>
              <a:gs pos="50000">
                <a:srgbClr val="009900">
                  <a:tint val="44500"/>
                  <a:satMod val="160000"/>
                </a:srgbClr>
              </a:gs>
              <a:gs pos="100000">
                <a:srgbClr val="0099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E4C37C24-9C81-8FF0-2ED8-043A27FCC9C1}"/>
              </a:ext>
            </a:extLst>
          </p:cNvPr>
          <p:cNvSpPr/>
          <p:nvPr/>
        </p:nvSpPr>
        <p:spPr>
          <a:xfrm>
            <a:off x="1447800" y="2277735"/>
            <a:ext cx="45719" cy="533400"/>
          </a:xfrm>
          <a:prstGeom prst="downArrow">
            <a:avLst/>
          </a:prstGeom>
          <a:gradFill flip="none" rotWithShape="1">
            <a:gsLst>
              <a:gs pos="0">
                <a:srgbClr val="009900">
                  <a:tint val="66000"/>
                  <a:satMod val="160000"/>
                </a:srgbClr>
              </a:gs>
              <a:gs pos="50000">
                <a:srgbClr val="009900">
                  <a:tint val="44500"/>
                  <a:satMod val="160000"/>
                </a:srgbClr>
              </a:gs>
              <a:gs pos="100000">
                <a:srgbClr val="0099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4034F01-482E-B6F8-53F3-43E19D560A1E}"/>
              </a:ext>
            </a:extLst>
          </p:cNvPr>
          <p:cNvSpPr/>
          <p:nvPr/>
        </p:nvSpPr>
        <p:spPr>
          <a:xfrm rot="10800000">
            <a:off x="3352799" y="4013107"/>
            <a:ext cx="76200" cy="387443"/>
          </a:xfrm>
          <a:prstGeom prst="down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5F1C52-CBAF-6836-9812-A5F4D38879FF}"/>
              </a:ext>
            </a:extLst>
          </p:cNvPr>
          <p:cNvSpPr/>
          <p:nvPr/>
        </p:nvSpPr>
        <p:spPr>
          <a:xfrm>
            <a:off x="7329432" y="3199417"/>
            <a:ext cx="1662168" cy="1124933"/>
          </a:xfrm>
          <a:prstGeom prst="roundRect">
            <a:avLst/>
          </a:prstGeom>
          <a:noFill/>
          <a:ln w="19050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8011160-6BF7-0A28-01F2-1EF45865F330}"/>
              </a:ext>
            </a:extLst>
          </p:cNvPr>
          <p:cNvSpPr/>
          <p:nvPr/>
        </p:nvSpPr>
        <p:spPr>
          <a:xfrm>
            <a:off x="1708090" y="1691348"/>
            <a:ext cx="381000" cy="85566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F86CC7-6D2C-4102-E897-DA0AA7060D27}"/>
              </a:ext>
            </a:extLst>
          </p:cNvPr>
          <p:cNvSpPr txBox="1"/>
          <p:nvPr/>
        </p:nvSpPr>
        <p:spPr>
          <a:xfrm>
            <a:off x="2514599" y="3024856"/>
            <a:ext cx="1828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Wind Energy Drops by 94%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D31CE9-9412-E339-F046-111B7DCD3CD4}"/>
              </a:ext>
            </a:extLst>
          </p:cNvPr>
          <p:cNvSpPr txBox="1"/>
          <p:nvPr/>
        </p:nvSpPr>
        <p:spPr>
          <a:xfrm>
            <a:off x="3428999" y="4123551"/>
            <a:ext cx="24244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Solar 0% during hours of darkness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1F4244-0A84-3BE2-9971-6C8FE2EB4E7E}"/>
              </a:ext>
            </a:extLst>
          </p:cNvPr>
          <p:cNvSpPr txBox="1"/>
          <p:nvPr/>
        </p:nvSpPr>
        <p:spPr>
          <a:xfrm>
            <a:off x="2659883" y="4800065"/>
            <a:ext cx="38242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Note: y-axis is megawatt-hours (energy) per hour or average megawatts (power)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092C5-5C0E-DA19-5236-3E98EF116B64}"/>
              </a:ext>
            </a:extLst>
          </p:cNvPr>
          <p:cNvSpPr txBox="1"/>
          <p:nvPr/>
        </p:nvSpPr>
        <p:spPr>
          <a:xfrm>
            <a:off x="2065848" y="1808809"/>
            <a:ext cx="501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“Averages are the enemy of reliability planning”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Randy Hardy</a:t>
            </a:r>
          </a:p>
        </p:txBody>
      </p:sp>
    </p:spTree>
    <p:extLst>
      <p:ext uri="{BB962C8B-B14F-4D97-AF65-F5344CB8AC3E}">
        <p14:creationId xmlns:p14="http://schemas.microsoft.com/office/powerpoint/2010/main" val="313727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  <p:bldP spid="4" grpId="0" animBg="1"/>
      <p:bldP spid="7" grpId="0" animBg="1"/>
      <p:bldP spid="8" grpId="0" animBg="1"/>
      <p:bldP spid="9" grpId="0" animBg="1"/>
      <p:bldP spid="10" grpId="0" animBg="1"/>
      <p:bldP spid="12" grpId="0"/>
      <p:bldP spid="13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26190-4CBF-2FAE-B1E8-339348961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NW Hydro: </a:t>
            </a:r>
            <a:r>
              <a:rPr lang="en-US" sz="3600" dirty="0">
                <a:solidFill>
                  <a:srgbClr val="009900"/>
                </a:solidFill>
              </a:rPr>
              <a:t>Flexes Polar Vortex Muscle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5B7CA5-1F4F-78F5-6442-4DB3FF98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C2D8154-8A0A-D389-0E95-8B1113BB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76350"/>
            <a:ext cx="4305300" cy="311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085A86-604E-6689-9083-42F168531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708" y="1276350"/>
            <a:ext cx="3742885" cy="98897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CD99E90-922D-05AE-C632-5388FB1EA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549" y="2353181"/>
            <a:ext cx="406329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BD688C-2A4A-3142-DE02-82206E95745B}"/>
              </a:ext>
            </a:extLst>
          </p:cNvPr>
          <p:cNvSpPr txBox="1"/>
          <p:nvPr/>
        </p:nvSpPr>
        <p:spPr>
          <a:xfrm>
            <a:off x="4847598" y="4715776"/>
            <a:ext cx="4188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WA &amp; OR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Wind Power at Zero or Less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During Coldest Temperatures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DC090B-1137-B22B-5C42-138A445DA9BA}"/>
              </a:ext>
            </a:extLst>
          </p:cNvPr>
          <p:cNvSpPr txBox="1"/>
          <p:nvPr/>
        </p:nvSpPr>
        <p:spPr>
          <a:xfrm>
            <a:off x="381000" y="4427399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  <a:hlinkClick r:id="rId5"/>
              </a:rPr>
              <a:t>https://rickdunn.substack.com/p/northwest-hydro-flexes-its-polar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0FBC0D9-E4A3-6F01-337F-E6EB8A417FFD}"/>
              </a:ext>
            </a:extLst>
          </p:cNvPr>
          <p:cNvSpPr/>
          <p:nvPr/>
        </p:nvSpPr>
        <p:spPr>
          <a:xfrm>
            <a:off x="4381500" y="4789338"/>
            <a:ext cx="381000" cy="1524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50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EC5A79-B0F6-160D-7872-1DB0FE17E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14550"/>
            <a:ext cx="8382000" cy="2876511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Northwest Close to Blackouts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– How did we get here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WA &amp; OR Clean Energy Policies </a:t>
            </a:r>
            <a:r>
              <a:rPr lang="en-US" dirty="0"/>
              <a:t>– </a:t>
            </a:r>
            <a:r>
              <a:rPr lang="en-US" dirty="0">
                <a:solidFill>
                  <a:srgbClr val="009900"/>
                </a:solidFill>
              </a:rPr>
              <a:t>Global &amp; U.S. Perspectives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WA Energy Strategy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– We’re Coming for Your Wind MT &amp;WY!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Where Do We Go from Here?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– Near and Long Term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9891F-DCCB-8261-6220-26CC2745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5889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D4E0F-8A9B-4BDF-B333-8B2BA1483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</p:spPr>
        <p:txBody>
          <a:bodyPr vert="horz" anchor="ctr">
            <a:normAutofit/>
          </a:bodyPr>
          <a:lstStyle/>
          <a:p>
            <a:r>
              <a:rPr kumimoji="0" lang="en-US" sz="3200" kern="1200" dirty="0">
                <a:latin typeface="+mj-lt"/>
                <a:ea typeface="+mj-ea"/>
                <a:cs typeface="+mj-cs"/>
              </a:rPr>
              <a:t>WA Clean Energy Transformation Act (CETA)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4EE92A-790A-4F31-B251-F0C981E83F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954167"/>
            <a:ext cx="533400" cy="183357"/>
          </a:xfrm>
        </p:spPr>
        <p:txBody>
          <a:bodyPr vert="horz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C7246-8D84-4779-8F2E-6450B9676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51275"/>
            <a:ext cx="3572454" cy="3717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B58DFD9-60B2-1F2C-CBF9-32163BA353E6}"/>
              </a:ext>
            </a:extLst>
          </p:cNvPr>
          <p:cNvGrpSpPr/>
          <p:nvPr/>
        </p:nvGrpSpPr>
        <p:grpSpPr>
          <a:xfrm>
            <a:off x="4419596" y="1250950"/>
            <a:ext cx="4505739" cy="2895931"/>
            <a:chOff x="4419599" y="1428750"/>
            <a:chExt cx="4505739" cy="2895931"/>
          </a:xfrm>
        </p:grpSpPr>
        <p:pic>
          <p:nvPicPr>
            <p:cNvPr id="1026" name="Picture 2" descr="CETA Standards">
              <a:extLst>
                <a:ext uri="{FF2B5EF4-FFF2-40B4-BE49-F238E27FC236}">
                  <a16:creationId xmlns:a16="http://schemas.microsoft.com/office/drawing/2014/main" id="{D244525B-EA39-4721-96B1-B76EC2E35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599" y="1895806"/>
              <a:ext cx="4505739" cy="242887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7985F9-0A59-42B5-BA18-B6535F800BD0}"/>
                </a:ext>
              </a:extLst>
            </p:cNvPr>
            <p:cNvSpPr txBox="1"/>
            <p:nvPr/>
          </p:nvSpPr>
          <p:spPr>
            <a:xfrm>
              <a:off x="5110368" y="1428750"/>
              <a:ext cx="312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CETA Requirements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E319EC6-F41C-447F-AA36-80F7CA72D242}"/>
              </a:ext>
            </a:extLst>
          </p:cNvPr>
          <p:cNvSpPr txBox="1"/>
          <p:nvPr/>
        </p:nvSpPr>
        <p:spPr>
          <a:xfrm>
            <a:off x="4348364" y="4337623"/>
            <a:ext cx="47194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100" b="1" dirty="0">
                <a:solidFill>
                  <a:schemeClr val="tx2"/>
                </a:solidFill>
                <a:latin typeface="Tw Cen MT"/>
              </a:rPr>
              <a:t>20% of utility portfolio </a:t>
            </a:r>
            <a:r>
              <a:rPr lang="en-US" sz="1100" b="1" i="1" dirty="0">
                <a:solidFill>
                  <a:srgbClr val="009900"/>
                </a:solidFill>
                <a:latin typeface="Tw Cen MT"/>
              </a:rPr>
              <a:t>can be CO</a:t>
            </a:r>
            <a:r>
              <a:rPr lang="en-US" sz="1100" b="1" i="1" baseline="-25000" dirty="0">
                <a:solidFill>
                  <a:srgbClr val="009900"/>
                </a:solidFill>
                <a:latin typeface="Tw Cen MT"/>
              </a:rPr>
              <a:t>2</a:t>
            </a:r>
            <a:r>
              <a:rPr lang="en-US" sz="1100" b="1" i="1" dirty="0">
                <a:solidFill>
                  <a:srgbClr val="009900"/>
                </a:solidFill>
                <a:latin typeface="Tw Cen MT"/>
              </a:rPr>
              <a:t> emitting </a:t>
            </a:r>
            <a:r>
              <a:rPr lang="en-US" sz="1100" b="1" dirty="0">
                <a:solidFill>
                  <a:schemeClr val="tx2"/>
                </a:solidFill>
                <a:latin typeface="Tw Cen MT"/>
              </a:rPr>
              <a:t>generation with offsets</a:t>
            </a:r>
          </a:p>
          <a:p>
            <a:pPr marL="171450" lvl="0" indent="-171450">
              <a:buFont typeface="Wingdings" panose="05000000000000000000" pitchFamily="2" charset="2"/>
              <a:buChar char="ü"/>
              <a:defRPr/>
            </a:pPr>
            <a:endParaRPr lang="en-US" sz="1100" b="1" dirty="0">
              <a:solidFill>
                <a:srgbClr val="009900"/>
              </a:solidFill>
            </a:endParaRPr>
          </a:p>
          <a:p>
            <a:pPr marL="171450" lvl="0" indent="-171450">
              <a:buFont typeface="Wingdings" panose="05000000000000000000" pitchFamily="2" charset="2"/>
              <a:buChar char="ü"/>
              <a:defRPr/>
            </a:pPr>
            <a:r>
              <a:rPr lang="en-US" sz="1100" b="1" dirty="0">
                <a:solidFill>
                  <a:schemeClr val="tx2"/>
                </a:solidFill>
              </a:rPr>
              <a:t>Has effectively </a:t>
            </a:r>
            <a:r>
              <a:rPr lang="en-US" sz="1100" b="1" i="1" dirty="0">
                <a:solidFill>
                  <a:srgbClr val="009900"/>
                </a:solidFill>
              </a:rPr>
              <a:t>eliminated</a:t>
            </a:r>
            <a:r>
              <a:rPr lang="en-US" sz="1100" b="1" dirty="0">
                <a:solidFill>
                  <a:srgbClr val="009900"/>
                </a:solidFill>
              </a:rPr>
              <a:t> </a:t>
            </a:r>
            <a:r>
              <a:rPr lang="en-US" sz="1100" b="1" dirty="0">
                <a:solidFill>
                  <a:schemeClr val="tx2"/>
                </a:solidFill>
              </a:rPr>
              <a:t>investment in </a:t>
            </a:r>
            <a:r>
              <a:rPr lang="en-US" sz="1100" b="1" i="1" dirty="0">
                <a:solidFill>
                  <a:srgbClr val="009900"/>
                </a:solidFill>
              </a:rPr>
              <a:t>new natural gas </a:t>
            </a:r>
            <a:r>
              <a:rPr lang="en-US" sz="1100" b="1" dirty="0">
                <a:solidFill>
                  <a:schemeClr val="tx2"/>
                </a:solidFill>
              </a:rPr>
              <a:t>generation so far </a:t>
            </a:r>
            <a:endParaRPr kumimoji="0" lang="en-US" sz="1100" b="1" i="0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558E9971-D6C8-AAFE-598F-F38ECF7693BC}"/>
              </a:ext>
            </a:extLst>
          </p:cNvPr>
          <p:cNvSpPr/>
          <p:nvPr/>
        </p:nvSpPr>
        <p:spPr>
          <a:xfrm>
            <a:off x="6596265" y="3947458"/>
            <a:ext cx="152400" cy="304800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5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Oregon Clean Energy Bill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84C2F-556B-4197-95B8-D9333053ED6C}"/>
              </a:ext>
            </a:extLst>
          </p:cNvPr>
          <p:cNvSpPr txBox="1"/>
          <p:nvPr/>
        </p:nvSpPr>
        <p:spPr>
          <a:xfrm>
            <a:off x="612648" y="2552700"/>
            <a:ext cx="4581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Directs two largest utilities to deliver 100% clean electricity to customers by 2040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Stairstep from 80% clean electricity by 2030, to 90% percent by 2035 and 100% by 2040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200" b="1" i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Prohibits</a:t>
            </a:r>
            <a:r>
              <a:rPr lang="en-US" sz="1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or expanded natural gas-fired power plants in the state </a:t>
            </a:r>
            <a:r>
              <a:rPr lang="en-US" sz="120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(also </a:t>
            </a:r>
            <a:r>
              <a:rPr lang="en-US" sz="1200" b="1" i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illegal to build nuclear plants</a:t>
            </a:r>
            <a:r>
              <a:rPr lang="en-US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ambitious timetable in the nation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77A144-7825-43CF-8E5E-605228E33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97" y="1276350"/>
            <a:ext cx="6830885" cy="9906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BA6F1D-514C-4CBC-AE2F-ECD9E9627FEB}"/>
              </a:ext>
            </a:extLst>
          </p:cNvPr>
          <p:cNvSpPr/>
          <p:nvPr/>
        </p:nvSpPr>
        <p:spPr>
          <a:xfrm>
            <a:off x="642797" y="4171950"/>
            <a:ext cx="3014803" cy="381000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1460F98-0627-916B-BD35-1ED3450422BE}"/>
              </a:ext>
            </a:extLst>
          </p:cNvPr>
          <p:cNvSpPr/>
          <p:nvPr/>
        </p:nvSpPr>
        <p:spPr>
          <a:xfrm rot="10800000">
            <a:off x="5105400" y="3706862"/>
            <a:ext cx="457200" cy="1905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20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FA3ED6-62A9-CE3E-45C6-507784CA8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234843"/>
            <a:ext cx="4961622" cy="37372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63D577-7725-42B3-A0B7-C231FFDC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Washington &amp; Oregon: </a:t>
            </a:r>
            <a:r>
              <a:rPr lang="en-US" sz="3200" dirty="0">
                <a:solidFill>
                  <a:srgbClr val="009900"/>
                </a:solidFill>
              </a:rPr>
              <a:t>What Dirty Energy Problem</a:t>
            </a:r>
            <a:r>
              <a:rPr lang="en-US" sz="3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aseline="-250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6EBE5F-776F-404B-9673-F975ED63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44763-ACA0-4F67-9613-194612E30FEF}"/>
              </a:ext>
            </a:extLst>
          </p:cNvPr>
          <p:cNvSpPr txBox="1"/>
          <p:nvPr/>
        </p:nvSpPr>
        <p:spPr>
          <a:xfrm>
            <a:off x="1524000" y="4756606"/>
            <a:ext cx="2362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Source: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  <a:hlinkClick r:id="rId3"/>
              </a:rPr>
              <a:t>https://www.epa.gov/egrid/data-explorer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0056C7-A479-CD21-841C-48060287920D}"/>
              </a:ext>
            </a:extLst>
          </p:cNvPr>
          <p:cNvSpPr/>
          <p:nvPr/>
        </p:nvSpPr>
        <p:spPr>
          <a:xfrm>
            <a:off x="6096000" y="3181350"/>
            <a:ext cx="2895600" cy="1676400"/>
          </a:xfrm>
          <a:prstGeom prst="roundRect">
            <a:avLst/>
          </a:prstGeom>
          <a:noFill/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D7E4D3A-13D6-A878-28B8-D937E7B4BE5E}"/>
              </a:ext>
            </a:extLst>
          </p:cNvPr>
          <p:cNvSpPr/>
          <p:nvPr/>
        </p:nvSpPr>
        <p:spPr>
          <a:xfrm rot="10800000">
            <a:off x="5562600" y="4112558"/>
            <a:ext cx="457200" cy="211791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8B802E-6B04-EC73-C8C1-E7B410C526AA}"/>
              </a:ext>
            </a:extLst>
          </p:cNvPr>
          <p:cNvSpPr txBox="1"/>
          <p:nvPr/>
        </p:nvSpPr>
        <p:spPr>
          <a:xfrm>
            <a:off x="6096000" y="3273675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</a:rPr>
              <a:t>% of U.S. Total (1,745 MMT)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9900"/>
                </a:solidFill>
              </a:rPr>
              <a:t>WA = 10.8 MMT (0.62%)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solidFill>
                <a:srgbClr val="0099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9900"/>
                </a:solidFill>
              </a:rPr>
              <a:t>OR = 9.13 MMT (0.52%)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1879D5-910E-21DD-9EB2-31E3F716F007}"/>
              </a:ext>
            </a:extLst>
          </p:cNvPr>
          <p:cNvSpPr txBox="1"/>
          <p:nvPr/>
        </p:nvSpPr>
        <p:spPr>
          <a:xfrm>
            <a:off x="5981700" y="2797596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tx2"/>
                </a:solidFill>
              </a:rPr>
              <a:t>Hydropower Like Nowhere Else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D7EDD-5281-0FF3-5F42-DFDCC653CB10}"/>
              </a:ext>
            </a:extLst>
          </p:cNvPr>
          <p:cNvSpPr txBox="1"/>
          <p:nvPr/>
        </p:nvSpPr>
        <p:spPr>
          <a:xfrm>
            <a:off x="2133600" y="438167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9900"/>
                </a:solidFill>
              </a:rPr>
              <a:t>Idaho = 2 MMT (0.1%)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208C469-F6DF-6AC3-AC8D-D753E9182E8D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495800" y="4566337"/>
            <a:ext cx="533400" cy="2148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794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C6675-80AC-000C-F895-0798169A0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Reductions: </a:t>
            </a:r>
            <a:r>
              <a:rPr lang="en-US" dirty="0">
                <a:solidFill>
                  <a:srgbClr val="009900"/>
                </a:solidFill>
              </a:rPr>
              <a:t>Local versus Global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568030-B04C-5F43-DC0E-B48B00B916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0000" lnSpcReduction="20000"/>
          </a:bodyPr>
          <a:lstStyle/>
          <a:p>
            <a:fld id="{B7C6481B-4A8A-42C4-AF8E-0DA672E2FCF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1B38D0C-3560-E861-4021-DDC62D50964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04900"/>
            <a:ext cx="4953000" cy="351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5B1BA4-A4BB-C788-2AFA-F7D92FF41837}"/>
              </a:ext>
            </a:extLst>
          </p:cNvPr>
          <p:cNvSpPr txBox="1"/>
          <p:nvPr/>
        </p:nvSpPr>
        <p:spPr>
          <a:xfrm>
            <a:off x="6019800" y="1204900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“…cuts are necessary to </a:t>
            </a:r>
            <a:r>
              <a:rPr lang="en-US" sz="1400" b="1" i="1" dirty="0">
                <a:solidFill>
                  <a:srgbClr val="009900"/>
                </a:solidFill>
              </a:rPr>
              <a:t>prevent</a:t>
            </a:r>
            <a:r>
              <a:rPr lang="en-US" sz="1400" i="1" dirty="0">
                <a:solidFill>
                  <a:schemeClr val="tx2"/>
                </a:solidFill>
              </a:rPr>
              <a:t> the </a:t>
            </a:r>
            <a:r>
              <a:rPr lang="en-US" sz="1400" b="1" i="1" dirty="0">
                <a:solidFill>
                  <a:srgbClr val="009900"/>
                </a:solidFill>
              </a:rPr>
              <a:t>worst effects</a:t>
            </a:r>
            <a:r>
              <a:rPr lang="en-US" sz="1400" b="1" i="1" dirty="0">
                <a:solidFill>
                  <a:schemeClr val="tx2"/>
                </a:solidFill>
              </a:rPr>
              <a:t> </a:t>
            </a:r>
            <a:r>
              <a:rPr lang="en-US" sz="1400" b="1" i="1" dirty="0">
                <a:solidFill>
                  <a:srgbClr val="009900"/>
                </a:solidFill>
              </a:rPr>
              <a:t>of climate change </a:t>
            </a:r>
            <a:r>
              <a:rPr lang="en-US" sz="1400" i="1" dirty="0">
                <a:solidFill>
                  <a:schemeClr val="tx2"/>
                </a:solidFill>
              </a:rPr>
              <a:t>on our state’s coastlines, water supplies, forests, environment, and economy.”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A9D17D-7A06-2C2A-83FD-D6150AFC6013}"/>
              </a:ext>
            </a:extLst>
          </p:cNvPr>
          <p:cNvSpPr txBox="1"/>
          <p:nvPr/>
        </p:nvSpPr>
        <p:spPr>
          <a:xfrm>
            <a:off x="533400" y="4855296"/>
            <a:ext cx="5029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3"/>
              </a:rPr>
              <a:t>https://ecology.wa.gov/air-climate/reducing-greenhouse-gas-emissions/tracking-greenhouse-gases/ghg-inventories</a:t>
            </a:r>
            <a:endParaRPr 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AB9155-D506-8ECC-0C90-A210AF007699}"/>
              </a:ext>
            </a:extLst>
          </p:cNvPr>
          <p:cNvSpPr txBox="1"/>
          <p:nvPr/>
        </p:nvSpPr>
        <p:spPr>
          <a:xfrm>
            <a:off x="1295400" y="4019550"/>
            <a:ext cx="164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>
                <a:solidFill>
                  <a:schemeClr val="tx2"/>
                </a:solidFill>
              </a:rPr>
              <a:t>Electricity ≈ </a:t>
            </a:r>
            <a:r>
              <a:rPr lang="en-US" sz="1400" b="1" i="1" dirty="0">
                <a:solidFill>
                  <a:srgbClr val="009900"/>
                </a:solidFill>
              </a:rPr>
              <a:t>11 MMT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7407098-7DC2-77AE-A3BF-3139ABC7ABDD}"/>
              </a:ext>
            </a:extLst>
          </p:cNvPr>
          <p:cNvSpPr/>
          <p:nvPr/>
        </p:nvSpPr>
        <p:spPr>
          <a:xfrm rot="3194419">
            <a:off x="2885037" y="2734305"/>
            <a:ext cx="838200" cy="103641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A21BA3-DE07-4712-90C9-72AA0067B0CF}"/>
              </a:ext>
            </a:extLst>
          </p:cNvPr>
          <p:cNvSpPr txBox="1"/>
          <p:nvPr/>
        </p:nvSpPr>
        <p:spPr>
          <a:xfrm>
            <a:off x="5822950" y="2419349"/>
            <a:ext cx="3244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What the rest of the </a:t>
            </a:r>
            <a:r>
              <a:rPr lang="en-US" b="1" i="1" dirty="0">
                <a:solidFill>
                  <a:srgbClr val="009900"/>
                </a:solidFill>
              </a:rPr>
              <a:t>world </a:t>
            </a:r>
            <a:r>
              <a:rPr lang="en-US" b="1" i="1" dirty="0">
                <a:solidFill>
                  <a:schemeClr val="tx2"/>
                </a:solidFill>
              </a:rPr>
              <a:t>is doing </a:t>
            </a:r>
            <a:r>
              <a:rPr lang="en-US" b="1" i="1" dirty="0">
                <a:solidFill>
                  <a:srgbClr val="009900"/>
                </a:solidFill>
              </a:rPr>
              <a:t>matters </a:t>
            </a:r>
            <a:r>
              <a:rPr lang="en-US" b="1" i="1" dirty="0">
                <a:solidFill>
                  <a:schemeClr val="tx2"/>
                </a:solidFill>
              </a:rPr>
              <a:t>&amp; says something</a:t>
            </a:r>
          </a:p>
          <a:p>
            <a:endParaRPr lang="en-US" b="1" i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tx2"/>
                </a:solidFill>
              </a:rPr>
              <a:t>Extent &amp; </a:t>
            </a:r>
            <a:r>
              <a:rPr lang="en-US" sz="1600" b="1" i="1" dirty="0">
                <a:solidFill>
                  <a:srgbClr val="009900"/>
                </a:solidFill>
              </a:rPr>
              <a:t>rate of CO</a:t>
            </a:r>
            <a:r>
              <a:rPr lang="en-US" sz="1600" b="1" i="1" baseline="-25000" dirty="0">
                <a:solidFill>
                  <a:srgbClr val="009900"/>
                </a:solidFill>
              </a:rPr>
              <a:t>2</a:t>
            </a:r>
            <a:r>
              <a:rPr lang="en-US" sz="1600" b="1" i="1" dirty="0">
                <a:solidFill>
                  <a:srgbClr val="009900"/>
                </a:solidFill>
              </a:rPr>
              <a:t> reductions</a:t>
            </a:r>
          </a:p>
          <a:p>
            <a:pPr marL="548640" lvl="1" indent="-285750">
              <a:buFont typeface="Wingdings" panose="05000000000000000000" pitchFamily="2" charset="2"/>
              <a:buChar char="ü"/>
            </a:pPr>
            <a:r>
              <a:rPr lang="en-US" sz="1200" b="1" i="1" dirty="0">
                <a:solidFill>
                  <a:schemeClr val="tx2"/>
                </a:solidFill>
              </a:rPr>
              <a:t>Virtue signaling vs. global impacts</a:t>
            </a:r>
          </a:p>
          <a:p>
            <a:pPr marL="548640" lvl="1" indent="-285750">
              <a:buFont typeface="Wingdings" panose="05000000000000000000" pitchFamily="2" charset="2"/>
              <a:buChar char="ü"/>
            </a:pPr>
            <a:endParaRPr lang="en-US" sz="1200" b="1" i="1" dirty="0">
              <a:solidFill>
                <a:schemeClr val="tx2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tx2"/>
                </a:solidFill>
              </a:rPr>
              <a:t>Bending the Curve vs. </a:t>
            </a:r>
            <a:r>
              <a:rPr lang="en-US" sz="1400" b="1" i="1" dirty="0">
                <a:solidFill>
                  <a:srgbClr val="009900"/>
                </a:solidFill>
              </a:rPr>
              <a:t>Going Over a Cliff</a:t>
            </a:r>
          </a:p>
          <a:p>
            <a:pPr marL="548640" lvl="1" indent="-285750">
              <a:buFont typeface="Wingdings" panose="05000000000000000000" pitchFamily="2" charset="2"/>
              <a:buChar char="ü"/>
            </a:pPr>
            <a:r>
              <a:rPr lang="en-US" sz="1200" b="1" i="1" dirty="0">
                <a:solidFill>
                  <a:schemeClr val="tx2"/>
                </a:solidFill>
              </a:rPr>
              <a:t>Grid </a:t>
            </a:r>
            <a:r>
              <a:rPr lang="en-US" sz="1200" b="1" i="1" dirty="0">
                <a:solidFill>
                  <a:srgbClr val="009900"/>
                </a:solidFill>
              </a:rPr>
              <a:t>Reliability</a:t>
            </a:r>
            <a:r>
              <a:rPr lang="en-US" sz="1200" b="1" i="1" dirty="0">
                <a:solidFill>
                  <a:schemeClr val="tx2"/>
                </a:solidFill>
              </a:rPr>
              <a:t> Risk</a:t>
            </a:r>
          </a:p>
          <a:p>
            <a:pPr marL="548640" lvl="1" indent="-285750">
              <a:buFont typeface="Wingdings" panose="05000000000000000000" pitchFamily="2" charset="2"/>
              <a:buChar char="ü"/>
            </a:pPr>
            <a:r>
              <a:rPr lang="en-US" sz="1200" b="1" i="1" dirty="0">
                <a:solidFill>
                  <a:schemeClr val="tx2"/>
                </a:solidFill>
              </a:rPr>
              <a:t>Increasing Energy </a:t>
            </a:r>
            <a:r>
              <a:rPr lang="en-US" sz="1200" b="1" i="1" dirty="0">
                <a:solidFill>
                  <a:srgbClr val="009900"/>
                </a:solidFill>
              </a:rPr>
              <a:t>Rates</a:t>
            </a:r>
          </a:p>
          <a:p>
            <a:pPr marL="548640" lvl="1" indent="-285750">
              <a:buFont typeface="Wingdings" panose="05000000000000000000" pitchFamily="2" charset="2"/>
              <a:buChar char="ü"/>
            </a:pPr>
            <a:r>
              <a:rPr lang="en-US" sz="1200" b="1" i="1" dirty="0">
                <a:solidFill>
                  <a:srgbClr val="009900"/>
                </a:solidFill>
              </a:rPr>
              <a:t>Land-use</a:t>
            </a:r>
            <a:r>
              <a:rPr lang="en-US" sz="1200" b="1" i="1" dirty="0">
                <a:solidFill>
                  <a:schemeClr val="tx2"/>
                </a:solidFill>
              </a:rPr>
              <a:t> Impacts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7B359-7485-87AF-AEF9-66CB7B2AD40F}"/>
              </a:ext>
            </a:extLst>
          </p:cNvPr>
          <p:cNvSpPr txBox="1"/>
          <p:nvPr/>
        </p:nvSpPr>
        <p:spPr>
          <a:xfrm>
            <a:off x="1143000" y="2955907"/>
            <a:ext cx="1868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>
                <a:solidFill>
                  <a:schemeClr val="tx2"/>
                </a:solidFill>
              </a:rPr>
              <a:t>Total Energy ≈ </a:t>
            </a:r>
            <a:r>
              <a:rPr lang="en-US" sz="1400" b="1" i="1" dirty="0">
                <a:solidFill>
                  <a:srgbClr val="009900"/>
                </a:solidFill>
              </a:rPr>
              <a:t>74 MMT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63F8BE-564E-91C6-3BEA-8CE9504EA94A}"/>
              </a:ext>
            </a:extLst>
          </p:cNvPr>
          <p:cNvSpPr/>
          <p:nvPr/>
        </p:nvSpPr>
        <p:spPr>
          <a:xfrm>
            <a:off x="3105078" y="2800350"/>
            <a:ext cx="45719" cy="162611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D07493-F44C-96A3-EE11-34B5BF1E66CB}"/>
              </a:ext>
            </a:extLst>
          </p:cNvPr>
          <p:cNvSpPr txBox="1"/>
          <p:nvPr/>
        </p:nvSpPr>
        <p:spPr>
          <a:xfrm>
            <a:off x="1716406" y="1810584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9900"/>
                </a:solidFill>
              </a:rPr>
              <a:t>Poor Hydro Year &amp; Includes “Other”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8D5A1B8-7B02-D00B-45FC-36C98545F1B2}"/>
              </a:ext>
            </a:extLst>
          </p:cNvPr>
          <p:cNvSpPr/>
          <p:nvPr/>
        </p:nvSpPr>
        <p:spPr>
          <a:xfrm>
            <a:off x="2938000" y="2195325"/>
            <a:ext cx="110000" cy="113242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63D2C4-643F-E14C-7633-6B68F59D7EBE}"/>
              </a:ext>
            </a:extLst>
          </p:cNvPr>
          <p:cNvSpPr txBox="1"/>
          <p:nvPr/>
        </p:nvSpPr>
        <p:spPr>
          <a:xfrm>
            <a:off x="2065277" y="3454628"/>
            <a:ext cx="909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>
                <a:solidFill>
                  <a:schemeClr val="tx2"/>
                </a:solidFill>
              </a:rPr>
              <a:t>US EIA 2021 Data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004223-CF00-A4B5-EF32-9E574CF1D921}"/>
              </a:ext>
            </a:extLst>
          </p:cNvPr>
          <p:cNvCxnSpPr>
            <a:cxnSpLocks/>
          </p:cNvCxnSpPr>
          <p:nvPr/>
        </p:nvCxnSpPr>
        <p:spPr>
          <a:xfrm>
            <a:off x="2923266" y="3562350"/>
            <a:ext cx="1770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28B9BB-77E9-B068-B3B2-E578E74825EC}"/>
              </a:ext>
            </a:extLst>
          </p:cNvPr>
          <p:cNvSpPr/>
          <p:nvPr/>
        </p:nvSpPr>
        <p:spPr>
          <a:xfrm>
            <a:off x="5867400" y="3867150"/>
            <a:ext cx="3200400" cy="860523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3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3" grpId="0"/>
      <p:bldP spid="4" grpId="0" animBg="1"/>
      <p:bldP spid="13" grpId="0"/>
      <p:bldP spid="14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D741A0-CB9E-10FD-0DEF-6A5D3D89A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04950"/>
            <a:ext cx="7608586" cy="3276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AD4E0F-8A9B-4BDF-B333-8B2BA1483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As We Push Grid to Blackout: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 Global CO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 Emissions Rise</a:t>
            </a:r>
            <a:endParaRPr lang="en-US" sz="2400" dirty="0">
              <a:solidFill>
                <a:srgbClr val="0099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4EE92A-790A-4F31-B251-F0C981E83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8D952-7093-4BE2-B6D1-492BE747595A}"/>
              </a:ext>
            </a:extLst>
          </p:cNvPr>
          <p:cNvSpPr txBox="1"/>
          <p:nvPr/>
        </p:nvSpPr>
        <p:spPr>
          <a:xfrm>
            <a:off x="1143000" y="1885950"/>
            <a:ext cx="38862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Since 2007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U.S.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decreased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 by 1,070 MMT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China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increased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 by 4,420 MMT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en-US" sz="1600" b="1" dirty="0">
              <a:solidFill>
                <a:srgbClr val="1F497D"/>
              </a:solidFill>
              <a:latin typeface="Spectr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pectral"/>
              </a:rPr>
              <a:t>2 new coal plants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pectral"/>
              </a:rPr>
              <a:t>per week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pectral"/>
              </a:rPr>
              <a:t>in 2022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</a:rPr>
              <a:t>In 2023, new coal plant construction hit an </a:t>
            </a:r>
            <a:r>
              <a:rPr lang="en-US" sz="1600" b="1" dirty="0">
                <a:solidFill>
                  <a:srgbClr val="009900"/>
                </a:solidFill>
              </a:rPr>
              <a:t>eight-year high</a:t>
            </a:r>
            <a:r>
              <a:rPr lang="en-US" sz="1600" dirty="0">
                <a:solidFill>
                  <a:srgbClr val="1F497D"/>
                </a:solidFill>
              </a:rPr>
              <a:t>.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31DEA-20F5-0534-4E6F-EA139D880129}"/>
              </a:ext>
            </a:extLst>
          </p:cNvPr>
          <p:cNvSpPr txBox="1"/>
          <p:nvPr/>
        </p:nvSpPr>
        <p:spPr>
          <a:xfrm>
            <a:off x="7710186" y="3097263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11,400 MMT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2BCDA5-ECD4-1917-F979-DBD957898034}"/>
              </a:ext>
            </a:extLst>
          </p:cNvPr>
          <p:cNvSpPr txBox="1"/>
          <p:nvPr/>
        </p:nvSpPr>
        <p:spPr>
          <a:xfrm>
            <a:off x="5257799" y="2190750"/>
            <a:ext cx="1778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+37,000 MMT per Year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5190617-E85D-CCD4-64D3-9E34500E5999}"/>
              </a:ext>
            </a:extLst>
          </p:cNvPr>
          <p:cNvCxnSpPr>
            <a:cxnSpLocks/>
          </p:cNvCxnSpPr>
          <p:nvPr/>
        </p:nvCxnSpPr>
        <p:spPr>
          <a:xfrm flipH="1">
            <a:off x="7315200" y="3267075"/>
            <a:ext cx="457200" cy="0"/>
          </a:xfrm>
          <a:prstGeom prst="straightConnector1">
            <a:avLst/>
          </a:prstGeom>
          <a:ln w="3175">
            <a:solidFill>
              <a:srgbClr val="00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7A58383-3390-9384-6DED-3F68D1A0B2A5}"/>
              </a:ext>
            </a:extLst>
          </p:cNvPr>
          <p:cNvSpPr txBox="1"/>
          <p:nvPr/>
        </p:nvSpPr>
        <p:spPr>
          <a:xfrm>
            <a:off x="7772400" y="4020056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5,060 MMT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B3682A-70CF-BD66-035D-3BAB47D41307}"/>
              </a:ext>
            </a:extLst>
          </p:cNvPr>
          <p:cNvCxnSpPr>
            <a:cxnSpLocks/>
          </p:cNvCxnSpPr>
          <p:nvPr/>
        </p:nvCxnSpPr>
        <p:spPr>
          <a:xfrm flipH="1">
            <a:off x="7562850" y="4189333"/>
            <a:ext cx="203200" cy="0"/>
          </a:xfrm>
          <a:prstGeom prst="straightConnector1">
            <a:avLst/>
          </a:prstGeom>
          <a:ln w="31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59CE694-8911-21E5-5668-CD594D76988C}"/>
              </a:ext>
            </a:extLst>
          </p:cNvPr>
          <p:cNvSpPr txBox="1"/>
          <p:nvPr/>
        </p:nvSpPr>
        <p:spPr>
          <a:xfrm>
            <a:off x="7766050" y="1137524"/>
            <a:ext cx="13576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u="sng" dirty="0">
                <a:solidFill>
                  <a:schemeClr val="tx2"/>
                </a:solidFill>
              </a:rPr>
              <a:t>Atmospheric CO</a:t>
            </a:r>
            <a:r>
              <a:rPr lang="en-US" sz="1000" b="1" i="1" u="sng" baseline="-25000" dirty="0">
                <a:solidFill>
                  <a:schemeClr val="tx2"/>
                </a:solidFill>
              </a:rPr>
              <a:t>2</a:t>
            </a:r>
          </a:p>
          <a:p>
            <a:r>
              <a:rPr lang="en-US" sz="900" b="1" i="1" dirty="0">
                <a:solidFill>
                  <a:srgbClr val="009900"/>
                </a:solidFill>
              </a:rPr>
              <a:t>420 ppm today (0.04%)</a:t>
            </a:r>
          </a:p>
          <a:p>
            <a:r>
              <a:rPr lang="en-US" sz="900" b="1" i="1" dirty="0">
                <a:solidFill>
                  <a:schemeClr val="tx2"/>
                </a:solidFill>
              </a:rPr>
              <a:t>280 ppm pre-industry</a:t>
            </a:r>
          </a:p>
          <a:p>
            <a:r>
              <a:rPr lang="en-US" sz="900" b="1" i="1" dirty="0">
                <a:solidFill>
                  <a:schemeClr val="tx2"/>
                </a:solidFill>
              </a:rPr>
              <a:t>&lt;200 ppm some plants die</a:t>
            </a:r>
          </a:p>
          <a:p>
            <a:r>
              <a:rPr lang="en-US" sz="900" b="1" i="1" dirty="0">
                <a:solidFill>
                  <a:schemeClr val="tx2"/>
                </a:solidFill>
              </a:rPr>
              <a:t>&lt;150 ppm all plants die</a:t>
            </a:r>
            <a:endParaRPr lang="en-US" sz="9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B7D4FA-2889-A1AC-8C0A-8AF7EA19AB76}"/>
              </a:ext>
            </a:extLst>
          </p:cNvPr>
          <p:cNvSpPr/>
          <p:nvPr/>
        </p:nvSpPr>
        <p:spPr>
          <a:xfrm>
            <a:off x="7710186" y="1166158"/>
            <a:ext cx="1357614" cy="742949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84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/>
      <p:bldP spid="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EC5A79-B0F6-160D-7872-1DB0FE17E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14550"/>
            <a:ext cx="8382000" cy="2876511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Northwest Close to Blackouts </a:t>
            </a:r>
            <a:r>
              <a:rPr lang="en-US" dirty="0"/>
              <a:t>– </a:t>
            </a:r>
            <a:r>
              <a:rPr lang="en-US" dirty="0">
                <a:solidFill>
                  <a:srgbClr val="009900"/>
                </a:solidFill>
              </a:rPr>
              <a:t>How did we get here</a:t>
            </a:r>
            <a:r>
              <a:rPr lang="en-US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WA &amp; OR Clean Energy Policies </a:t>
            </a:r>
            <a:r>
              <a:rPr lang="en-US" dirty="0"/>
              <a:t>– </a:t>
            </a:r>
            <a:r>
              <a:rPr lang="en-US" dirty="0">
                <a:solidFill>
                  <a:srgbClr val="009900"/>
                </a:solidFill>
              </a:rPr>
              <a:t>Global &amp; U.S. Perspectives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WA Energy Strategy </a:t>
            </a:r>
            <a:r>
              <a:rPr lang="en-US" dirty="0"/>
              <a:t>– </a:t>
            </a:r>
            <a:r>
              <a:rPr lang="en-US" dirty="0">
                <a:solidFill>
                  <a:srgbClr val="009900"/>
                </a:solidFill>
              </a:rPr>
              <a:t>We’re Coming for Your Wind MT &amp; WY!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Where Do We Go from Here?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–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Near and Long Term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9891F-DCCB-8261-6220-26CC2745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0339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9DDCA-45AF-4F5D-9D97-17489B084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Rapid Global “</a:t>
            </a:r>
            <a:r>
              <a:rPr lang="en-US" dirty="0">
                <a:solidFill>
                  <a:srgbClr val="009900"/>
                </a:solidFill>
              </a:rPr>
              <a:t>Energy</a:t>
            </a:r>
            <a:r>
              <a:rPr lang="en-US" dirty="0"/>
              <a:t> </a:t>
            </a:r>
            <a:r>
              <a:rPr lang="en-US" dirty="0">
                <a:solidFill>
                  <a:srgbClr val="009900"/>
                </a:solidFill>
              </a:rPr>
              <a:t>Transition</a:t>
            </a:r>
            <a:r>
              <a:rPr lang="en-US" dirty="0"/>
              <a:t>”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8CDA6E-040F-4119-B3D1-71A0F6DA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42F8209-8000-BCA4-A446-471EC00D8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62" y="1137524"/>
            <a:ext cx="6923144" cy="3802613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CA186637-CC39-44F1-9C9F-03E40A27A30C}"/>
              </a:ext>
            </a:extLst>
          </p:cNvPr>
          <p:cNvSpPr/>
          <p:nvPr/>
        </p:nvSpPr>
        <p:spPr>
          <a:xfrm>
            <a:off x="5643079" y="2086555"/>
            <a:ext cx="706212" cy="157161"/>
          </a:xfrm>
          <a:prstGeom prst="leftBrace">
            <a:avLst/>
          </a:prstGeom>
          <a:ln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A05933-6505-41F3-A086-E5BD8492DCC2}"/>
              </a:ext>
            </a:extLst>
          </p:cNvPr>
          <p:cNvSpPr txBox="1"/>
          <p:nvPr/>
        </p:nvSpPr>
        <p:spPr>
          <a:xfrm>
            <a:off x="3581401" y="2000999"/>
            <a:ext cx="2093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5%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Wind and solar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D03EB3-0D7F-462F-995F-6087A4E9E857}"/>
              </a:ext>
            </a:extLst>
          </p:cNvPr>
          <p:cNvSpPr txBox="1"/>
          <p:nvPr/>
        </p:nvSpPr>
        <p:spPr>
          <a:xfrm>
            <a:off x="3028830" y="2955325"/>
            <a:ext cx="163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83%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Fossil Fuels &amp; Biomass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ED1A81-A2A1-499E-A2B1-93DE6EEEA67E}"/>
              </a:ext>
            </a:extLst>
          </p:cNvPr>
          <p:cNvSpPr txBox="1"/>
          <p:nvPr/>
        </p:nvSpPr>
        <p:spPr>
          <a:xfrm>
            <a:off x="7289162" y="2339553"/>
            <a:ext cx="1282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6.3% Hydro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3.8% Nuclear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494F7B-1F44-F448-9A6F-0828215810B1}"/>
              </a:ext>
            </a:extLst>
          </p:cNvPr>
          <p:cNvSpPr txBox="1"/>
          <p:nvPr/>
        </p:nvSpPr>
        <p:spPr>
          <a:xfrm>
            <a:off x="762000" y="4940137"/>
            <a:ext cx="548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Source: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  <a:hlinkClick r:id="rId3"/>
              </a:rPr>
              <a:t>https://ourworldindata.org/energy-production-consumption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E0AC5C-6509-49C5-B4FC-AF14FC580FDA}"/>
              </a:ext>
            </a:extLst>
          </p:cNvPr>
          <p:cNvSpPr txBox="1"/>
          <p:nvPr/>
        </p:nvSpPr>
        <p:spPr>
          <a:xfrm>
            <a:off x="1477625" y="3939754"/>
            <a:ext cx="1841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Electricity is 16% of Global Energy Consumed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D90275E-A0CB-5B68-3B78-1DDB65E0282F}"/>
              </a:ext>
            </a:extLst>
          </p:cNvPr>
          <p:cNvSpPr/>
          <p:nvPr/>
        </p:nvSpPr>
        <p:spPr>
          <a:xfrm rot="10800000">
            <a:off x="1307951" y="4278646"/>
            <a:ext cx="113110" cy="45719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18D6871D-4B39-E9AD-F842-27CFF1F9FAB8}"/>
              </a:ext>
            </a:extLst>
          </p:cNvPr>
          <p:cNvSpPr/>
          <p:nvPr/>
        </p:nvSpPr>
        <p:spPr>
          <a:xfrm rot="16200000">
            <a:off x="3523047" y="1998388"/>
            <a:ext cx="151280" cy="339373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AD4C06-821F-1B76-2779-EA48484197F6}"/>
              </a:ext>
            </a:extLst>
          </p:cNvPr>
          <p:cNvSpPr/>
          <p:nvPr/>
        </p:nvSpPr>
        <p:spPr>
          <a:xfrm>
            <a:off x="2989646" y="2998608"/>
            <a:ext cx="1679177" cy="420701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65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11" grpId="0"/>
      <p:bldP spid="8" grpId="0"/>
      <p:bldP spid="19" grpId="0"/>
      <p:bldP spid="29" grpId="0" animBg="1"/>
      <p:bldP spid="4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D4ECC-8502-AAD9-D901-7CCCEF64C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U.S. </a:t>
            </a:r>
            <a:r>
              <a:rPr lang="en-US" sz="3100" dirty="0">
                <a:solidFill>
                  <a:srgbClr val="009900"/>
                </a:solidFill>
              </a:rPr>
              <a:t>Total Energy</a:t>
            </a:r>
            <a:r>
              <a:rPr lang="en-US" sz="3100" dirty="0"/>
              <a:t> Consumption in 2023 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6076D82-547B-14BC-6E68-2D2FCEE669A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Fossil fuels = </a:t>
            </a:r>
            <a:r>
              <a:rPr lang="en-US" sz="30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83%</a:t>
            </a:r>
          </a:p>
          <a:p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en-US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Wind &amp; Solar = </a:t>
            </a:r>
            <a:r>
              <a:rPr lang="en-US" sz="30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2.6%</a:t>
            </a:r>
          </a:p>
          <a:p>
            <a:pPr lvl="1"/>
            <a:r>
              <a:rPr lang="en-US" sz="18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Hydro = 0.9%</a:t>
            </a:r>
          </a:p>
          <a:p>
            <a:pPr lvl="1"/>
            <a:r>
              <a:rPr lang="en-US" sz="18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Total Renewables = 9%</a:t>
            </a:r>
          </a:p>
          <a:p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en-US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Nuclear = 9%</a:t>
            </a:r>
          </a:p>
          <a:p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en-US" sz="2600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Electricity Represents </a:t>
            </a:r>
            <a:r>
              <a:rPr lang="en-US" sz="2600" i="1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34%</a:t>
            </a:r>
            <a:r>
              <a:rPr lang="en-US" sz="2600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of total U.S. Energy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D5BEE-0655-A44D-962C-957E7D3693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954167"/>
            <a:ext cx="533400" cy="18335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7C6481B-4A8A-42C4-AF8E-0DA672E2FCF5}" type="slidenum">
              <a:rPr lang="en-US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31</a:t>
            </a:fld>
            <a:endParaRPr lang="en-US" sz="6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90D196-2808-75FE-99E9-DEDF2CAE2F8F}"/>
              </a:ext>
            </a:extLst>
          </p:cNvPr>
          <p:cNvSpPr/>
          <p:nvPr/>
        </p:nvSpPr>
        <p:spPr>
          <a:xfrm>
            <a:off x="4844901" y="1192175"/>
            <a:ext cx="2622699" cy="465175"/>
          </a:xfrm>
          <a:prstGeom prst="roundRect">
            <a:avLst/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A2ECD-0320-1158-3CD5-60D09CDB8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58" y="1354100"/>
            <a:ext cx="4233994" cy="3105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E93524-37E5-55C9-C637-B2965C93BED0}"/>
              </a:ext>
            </a:extLst>
          </p:cNvPr>
          <p:cNvSpPr txBox="1"/>
          <p:nvPr/>
        </p:nvSpPr>
        <p:spPr>
          <a:xfrm>
            <a:off x="533400" y="4621175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srgbClr val="009900"/>
                </a:solidFill>
              </a:rPr>
              <a:t>Wind was 18%x 9% =1.62% &amp; Solar was 11%x9%=0.99%</a:t>
            </a:r>
          </a:p>
          <a:p>
            <a:r>
              <a:rPr lang="en-US" sz="900" b="1" i="1" dirty="0">
                <a:solidFill>
                  <a:srgbClr val="009900"/>
                </a:solidFill>
              </a:rPr>
              <a:t>Wind &amp; Solar combined were 2.6% of U.S. primary energy consumption in 2023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9BCF8605-79B3-3816-0693-2B1EEE014EA8}"/>
              </a:ext>
            </a:extLst>
          </p:cNvPr>
          <p:cNvSpPr/>
          <p:nvPr/>
        </p:nvSpPr>
        <p:spPr>
          <a:xfrm rot="5400000">
            <a:off x="8095047" y="1944304"/>
            <a:ext cx="151280" cy="339373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7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D4ECC-8502-AAD9-D901-7CCCEF64C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U.S. Electricity Generation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FD6D3B9-27AD-345B-3BC6-73F13F54A31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44900" y="1192175"/>
            <a:ext cx="4146699" cy="342900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Fossil Fuels = </a:t>
            </a:r>
            <a:r>
              <a:rPr lang="en-US" sz="30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60%</a:t>
            </a:r>
          </a:p>
          <a:p>
            <a:r>
              <a:rPr lang="en-US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Renewables = </a:t>
            </a:r>
            <a:r>
              <a:rPr lang="en-US" sz="30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21.4%</a:t>
            </a:r>
          </a:p>
          <a:p>
            <a:pPr lvl="1">
              <a:buClr>
                <a:srgbClr val="1F497D"/>
              </a:buClr>
            </a:pPr>
            <a:r>
              <a:rPr lang="en-US" sz="1700" dirty="0">
                <a:solidFill>
                  <a:srgbClr val="009900"/>
                </a:solidFill>
              </a:rPr>
              <a:t>Wind &amp; Solar = 14.1%</a:t>
            </a:r>
          </a:p>
          <a:p>
            <a:pPr lvl="1">
              <a:buClr>
                <a:srgbClr val="1F497D"/>
              </a:buClr>
            </a:pPr>
            <a:r>
              <a:rPr lang="en-US" sz="1700" dirty="0">
                <a:solidFill>
                  <a:srgbClr val="009900"/>
                </a:solidFill>
              </a:rPr>
              <a:t>Hydro = 5.7%</a:t>
            </a:r>
          </a:p>
          <a:p>
            <a:r>
              <a:rPr lang="en-US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Nuclear = 18.6%</a:t>
            </a:r>
          </a:p>
          <a:p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en-US" sz="3000" i="1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39% Non-CO</a:t>
            </a:r>
            <a:r>
              <a:rPr lang="en-US" sz="3000" i="1" baseline="-250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000" i="1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 Emitting</a:t>
            </a:r>
          </a:p>
          <a:p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D5BEE-0655-A44D-962C-957E7D3693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954167"/>
            <a:ext cx="533400" cy="18335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7C6481B-4A8A-42C4-AF8E-0DA672E2FCF5}" type="slidenum">
              <a:rPr lang="en-US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32</a:t>
            </a:fld>
            <a:endParaRPr lang="en-US" sz="6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58B354-B071-FCDB-16B0-1D043B9DB819}"/>
              </a:ext>
            </a:extLst>
          </p:cNvPr>
          <p:cNvSpPr/>
          <p:nvPr/>
        </p:nvSpPr>
        <p:spPr>
          <a:xfrm>
            <a:off x="4814420" y="1809750"/>
            <a:ext cx="4070499" cy="457200"/>
          </a:xfrm>
          <a:prstGeom prst="roundRect">
            <a:avLst/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997845-D5F5-76E7-600A-B353AE5D6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7" y="1457326"/>
            <a:ext cx="3910482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D133D4-F23E-DCC9-64A1-B645647BCBDC}"/>
              </a:ext>
            </a:extLst>
          </p:cNvPr>
          <p:cNvSpPr txBox="1"/>
          <p:nvPr/>
        </p:nvSpPr>
        <p:spPr>
          <a:xfrm>
            <a:off x="1110688" y="4390343"/>
            <a:ext cx="29718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rgbClr val="777777"/>
                </a:solidFill>
                <a:effectLst/>
                <a:latin typeface="Spectral"/>
              </a:rPr>
              <a:t>Source: </a:t>
            </a:r>
            <a:r>
              <a:rPr lang="en-US" sz="900" b="0" i="0" u="sng" dirty="0">
                <a:effectLst/>
                <a:latin typeface="Spectral"/>
                <a:hlinkClick r:id="rId3"/>
              </a:rPr>
              <a:t>https://www.eia.gov/energyexplained/electricity/</a:t>
            </a:r>
            <a:endParaRPr lang="en-US" sz="900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6BF74997-4E2C-75EA-E267-30736D809696}"/>
              </a:ext>
            </a:extLst>
          </p:cNvPr>
          <p:cNvSpPr/>
          <p:nvPr/>
        </p:nvSpPr>
        <p:spPr>
          <a:xfrm rot="5400000">
            <a:off x="7866446" y="2292202"/>
            <a:ext cx="151280" cy="339373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7DC87A-48DE-2F75-1660-4698A1296995}"/>
              </a:ext>
            </a:extLst>
          </p:cNvPr>
          <p:cNvSpPr txBox="1"/>
          <p:nvPr/>
        </p:nvSpPr>
        <p:spPr>
          <a:xfrm>
            <a:off x="8111773" y="2328774"/>
            <a:ext cx="103222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chemeClr val="tx2"/>
                </a:solidFill>
              </a:rPr>
              <a:t>84% </a:t>
            </a:r>
          </a:p>
          <a:p>
            <a:r>
              <a:rPr lang="en-US" sz="1000" b="1" i="1" dirty="0">
                <a:solidFill>
                  <a:schemeClr val="tx2"/>
                </a:solidFill>
              </a:rPr>
              <a:t>New Generation 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292831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EC5A79-B0F6-160D-7872-1DB0FE17E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14550"/>
            <a:ext cx="8382000" cy="2876511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Northwest Close to Blackouts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– How did we get here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WA &amp; OR Clean Energy Policies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– Global &amp; U.S. Perspectives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WA Energy Strategy </a:t>
            </a:r>
            <a:r>
              <a:rPr lang="en-US" dirty="0"/>
              <a:t>– </a:t>
            </a:r>
            <a:r>
              <a:rPr lang="en-US" dirty="0">
                <a:solidFill>
                  <a:srgbClr val="009900"/>
                </a:solidFill>
              </a:rPr>
              <a:t>We’re Coming for Your Wind MT &amp; WY!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Where Do We Go from Here?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– Near and Long Term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9891F-DCCB-8261-6220-26CC2745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781841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0386-36BF-4808-88EE-407829F4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We’re Coming for Your Wind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MT &amp; WY!</a:t>
            </a:r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FE7C08-FDD0-43A3-874B-8DAE4FC8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E5E6FD-9243-D9BD-6DFC-715BAF298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1727485"/>
            <a:ext cx="4495800" cy="266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C9C633D-04F1-AD27-F92C-668C23A41FAD}"/>
              </a:ext>
            </a:extLst>
          </p:cNvPr>
          <p:cNvSpPr/>
          <p:nvPr/>
        </p:nvSpPr>
        <p:spPr>
          <a:xfrm>
            <a:off x="4460374" y="3308634"/>
            <a:ext cx="2208463" cy="752890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1923163C-CFD1-7E3A-8790-FF36BB205C15}"/>
              </a:ext>
            </a:extLst>
          </p:cNvPr>
          <p:cNvSpPr/>
          <p:nvPr/>
        </p:nvSpPr>
        <p:spPr>
          <a:xfrm rot="16200000">
            <a:off x="6605738" y="2388622"/>
            <a:ext cx="47323" cy="166531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5FC58-C151-00A8-686B-5C0E85D0A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" y="1352550"/>
            <a:ext cx="3886200" cy="318668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F3F59F-7663-DC1B-5619-D579E1A3B178}"/>
              </a:ext>
            </a:extLst>
          </p:cNvPr>
          <p:cNvSpPr txBox="1"/>
          <p:nvPr/>
        </p:nvSpPr>
        <p:spPr>
          <a:xfrm>
            <a:off x="4572000" y="1358153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Washington State Energy Strategy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97BAD8-5B7D-D5C7-4D31-D6C1EBDD8468}"/>
              </a:ext>
            </a:extLst>
          </p:cNvPr>
          <p:cNvSpPr/>
          <p:nvPr/>
        </p:nvSpPr>
        <p:spPr>
          <a:xfrm>
            <a:off x="1062121" y="1708434"/>
            <a:ext cx="614279" cy="787115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901A2D-A9A0-6E25-EB44-7C63D50FA0F3}"/>
              </a:ext>
            </a:extLst>
          </p:cNvPr>
          <p:cNvSpPr txBox="1"/>
          <p:nvPr/>
        </p:nvSpPr>
        <p:spPr>
          <a:xfrm>
            <a:off x="4644552" y="1779901"/>
            <a:ext cx="3803164" cy="230832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+10,000 </a:t>
            </a:r>
            <a:r>
              <a:rPr kumimoji="0" lang="en-US" sz="900" b="1" i="1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aMW</a:t>
            </a: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= 10 x Columbia Generating Station Nuclear Plant</a:t>
            </a:r>
          </a:p>
        </p:txBody>
      </p:sp>
    </p:spTree>
    <p:extLst>
      <p:ext uri="{BB962C8B-B14F-4D97-AF65-F5344CB8AC3E}">
        <p14:creationId xmlns:p14="http://schemas.microsoft.com/office/powerpoint/2010/main" val="269641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7" grpId="0"/>
      <p:bldP spid="9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644F0E-BB98-9246-9F47-D4B37EC32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1137524"/>
            <a:ext cx="6972300" cy="3930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A20386-36BF-4808-88EE-407829F4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WA Energy Strategy:  </a:t>
            </a:r>
            <a:r>
              <a:rPr lang="en-US" sz="3600" dirty="0">
                <a:solidFill>
                  <a:srgbClr val="009900"/>
                </a:solidFill>
              </a:rPr>
              <a:t>Everywhere but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FE7C08-FDD0-43A3-874B-8DAE4FC8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defTabSz="914378">
              <a:defRPr/>
            </a:pPr>
            <a:fld id="{B7C6481B-4A8A-42C4-AF8E-0DA672E2FCF5}" type="slidenum">
              <a:rPr lang="en-US">
                <a:latin typeface="Tw Cen MT"/>
              </a:rPr>
              <a:pPr defTabSz="914378">
                <a:defRPr/>
              </a:pPr>
              <a:t>35</a:t>
            </a:fld>
            <a:endParaRPr lang="en-US" dirty="0">
              <a:latin typeface="Tw Cen 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A73F6-1BAB-8E54-17C7-3FDEEACD5B6D}"/>
              </a:ext>
            </a:extLst>
          </p:cNvPr>
          <p:cNvSpPr txBox="1"/>
          <p:nvPr/>
        </p:nvSpPr>
        <p:spPr>
          <a:xfrm>
            <a:off x="4244228" y="3112480"/>
            <a:ext cx="19394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1000" b="1" dirty="0">
                <a:solidFill>
                  <a:schemeClr val="tx2"/>
                </a:solidFill>
                <a:latin typeface="Arial" charset="0"/>
              </a:rPr>
              <a:t>63,000 MW onshore wind</a:t>
            </a:r>
          </a:p>
          <a:p>
            <a:pPr marL="171450" indent="-171450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1000" b="1" dirty="0">
                <a:solidFill>
                  <a:srgbClr val="009900"/>
                </a:solidFill>
                <a:latin typeface="Arial" charset="0"/>
              </a:rPr>
              <a:t>+100 Seattle-sized farms</a:t>
            </a:r>
            <a:endParaRPr lang="en-US" sz="1000" b="1" u="sng" dirty="0">
              <a:solidFill>
                <a:srgbClr val="009900"/>
              </a:solidFill>
              <a:latin typeface="Arial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65FCF0-0AEE-069E-8E16-5F3A7C75292C}"/>
              </a:ext>
            </a:extLst>
          </p:cNvPr>
          <p:cNvCxnSpPr>
            <a:cxnSpLocks/>
          </p:cNvCxnSpPr>
          <p:nvPr/>
        </p:nvCxnSpPr>
        <p:spPr>
          <a:xfrm flipH="1">
            <a:off x="3943350" y="3364773"/>
            <a:ext cx="285750" cy="0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C9C9853-C903-0F39-A4B0-DEC7EE83D50F}"/>
              </a:ext>
            </a:extLst>
          </p:cNvPr>
          <p:cNvSpPr txBox="1"/>
          <p:nvPr/>
        </p:nvSpPr>
        <p:spPr>
          <a:xfrm>
            <a:off x="4257676" y="2456839"/>
            <a:ext cx="1939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1000" b="1" dirty="0">
                <a:solidFill>
                  <a:srgbClr val="1F497D"/>
                </a:solidFill>
                <a:latin typeface="Arial" charset="0"/>
              </a:rPr>
              <a:t>38,000 MW solar</a:t>
            </a:r>
          </a:p>
          <a:p>
            <a:pPr marL="171450" indent="-171450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1000" b="1" dirty="0">
                <a:solidFill>
                  <a:srgbClr val="009900"/>
                </a:solidFill>
                <a:latin typeface="Arial" charset="0"/>
              </a:rPr>
              <a:t>+116 million panels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811D13-8B46-9BCD-107E-3694DC6CCCB1}"/>
              </a:ext>
            </a:extLst>
          </p:cNvPr>
          <p:cNvCxnSpPr>
            <a:cxnSpLocks/>
          </p:cNvCxnSpPr>
          <p:nvPr/>
        </p:nvCxnSpPr>
        <p:spPr>
          <a:xfrm flipH="1">
            <a:off x="3971925" y="2676129"/>
            <a:ext cx="285750" cy="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F57785-72C9-1FF4-C5DE-2423668CD9CC}"/>
              </a:ext>
            </a:extLst>
          </p:cNvPr>
          <p:cNvSpPr/>
          <p:nvPr/>
        </p:nvSpPr>
        <p:spPr>
          <a:xfrm>
            <a:off x="4724400" y="4552951"/>
            <a:ext cx="838200" cy="152399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C7FEE-4BB3-41AB-F818-A99B95D3DFAD}"/>
              </a:ext>
            </a:extLst>
          </p:cNvPr>
          <p:cNvSpPr txBox="1"/>
          <p:nvPr/>
        </p:nvSpPr>
        <p:spPr>
          <a:xfrm>
            <a:off x="6350094" y="4050833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WA Wind = 2,000 MW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71F8DE-BA91-8787-B3E3-991B6A8FCE5F}"/>
              </a:ext>
            </a:extLst>
          </p:cNvPr>
          <p:cNvSpPr/>
          <p:nvPr/>
        </p:nvSpPr>
        <p:spPr>
          <a:xfrm>
            <a:off x="2057400" y="4548797"/>
            <a:ext cx="1752600" cy="152399"/>
          </a:xfrm>
          <a:prstGeom prst="roundRect">
            <a:avLst/>
          </a:prstGeom>
          <a:noFill/>
          <a:ln w="28575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E8257F-413F-45C0-DF0F-71490E1750B2}"/>
              </a:ext>
            </a:extLst>
          </p:cNvPr>
          <p:cNvCxnSpPr>
            <a:cxnSpLocks/>
          </p:cNvCxnSpPr>
          <p:nvPr/>
        </p:nvCxnSpPr>
        <p:spPr>
          <a:xfrm flipH="1">
            <a:off x="6124575" y="4189333"/>
            <a:ext cx="285750" cy="0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04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4" grpId="0" animBg="1"/>
      <p:bldP spid="7" grpId="0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Washington’s </a:t>
            </a:r>
            <a:r>
              <a:rPr lang="en-US" dirty="0">
                <a:solidFill>
                  <a:srgbClr val="009900"/>
                </a:solidFill>
              </a:rPr>
              <a:t>Vision for the Northwest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5B767-104E-4415-AC21-9B96EEA9E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00" y="1193965"/>
            <a:ext cx="7142078" cy="37462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CA33BF-F834-D691-0E43-AE32031D8675}"/>
              </a:ext>
            </a:extLst>
          </p:cNvPr>
          <p:cNvSpPr txBox="1"/>
          <p:nvPr/>
        </p:nvSpPr>
        <p:spPr>
          <a:xfrm>
            <a:off x="6683588" y="3660861"/>
            <a:ext cx="15890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Total generation (MWh)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by plant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87F419-44E8-E40B-6A7F-C1B6609B1513}"/>
              </a:ext>
            </a:extLst>
          </p:cNvPr>
          <p:cNvSpPr txBox="1"/>
          <p:nvPr/>
        </p:nvSpPr>
        <p:spPr>
          <a:xfrm>
            <a:off x="6320595" y="4886794"/>
            <a:ext cx="1981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Source:  epa.gov/egrid/data-explorer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2FEEA-ACB0-313D-5F83-AC4A7A3F22B7}"/>
              </a:ext>
            </a:extLst>
          </p:cNvPr>
          <p:cNvSpPr txBox="1"/>
          <p:nvPr/>
        </p:nvSpPr>
        <p:spPr>
          <a:xfrm>
            <a:off x="4411618" y="3404073"/>
            <a:ext cx="14948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tx2"/>
                </a:solidFill>
              </a:rPr>
              <a:t>Texas</a:t>
            </a:r>
          </a:p>
          <a:p>
            <a:pPr algn="ctr"/>
            <a:r>
              <a:rPr lang="en-US" b="1" i="1" dirty="0">
                <a:solidFill>
                  <a:srgbClr val="009900"/>
                </a:solidFill>
              </a:rPr>
              <a:t>+37,000 MW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F3445E-C73D-D395-2E2D-2CF1C69A22EC}"/>
              </a:ext>
            </a:extLst>
          </p:cNvPr>
          <p:cNvSpPr txBox="1"/>
          <p:nvPr/>
        </p:nvSpPr>
        <p:spPr>
          <a:xfrm>
            <a:off x="4164305" y="1234494"/>
            <a:ext cx="2180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tx2"/>
                </a:solidFill>
              </a:rPr>
              <a:t>Southwest Power Pool</a:t>
            </a:r>
          </a:p>
          <a:p>
            <a:pPr algn="ctr"/>
            <a:r>
              <a:rPr lang="en-US" b="1" i="1" dirty="0">
                <a:solidFill>
                  <a:srgbClr val="009900"/>
                </a:solidFill>
              </a:rPr>
              <a:t>+31,000 MW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0015C1-921D-43F2-FB2A-0B9871BCFDE5}"/>
              </a:ext>
            </a:extLst>
          </p:cNvPr>
          <p:cNvSpPr txBox="1"/>
          <p:nvPr/>
        </p:nvSpPr>
        <p:spPr>
          <a:xfrm>
            <a:off x="1543718" y="1241994"/>
            <a:ext cx="2180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tx2"/>
                </a:solidFill>
              </a:rPr>
              <a:t>WA Vision for NW</a:t>
            </a:r>
          </a:p>
          <a:p>
            <a:pPr algn="ctr"/>
            <a:r>
              <a:rPr lang="en-US" b="1" i="1" dirty="0">
                <a:solidFill>
                  <a:srgbClr val="009900"/>
                </a:solidFill>
              </a:rPr>
              <a:t>+63,000 MW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E0802331-83CD-C64C-E013-7F225C66997D}"/>
              </a:ext>
            </a:extLst>
          </p:cNvPr>
          <p:cNvSpPr/>
          <p:nvPr/>
        </p:nvSpPr>
        <p:spPr>
          <a:xfrm rot="8290067">
            <a:off x="3613216" y="1657556"/>
            <a:ext cx="160466" cy="1009460"/>
          </a:xfrm>
          <a:prstGeom prst="downArrow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43720E64-63EC-1E50-446A-8C6D50B80B2A}"/>
              </a:ext>
            </a:extLst>
          </p:cNvPr>
          <p:cNvSpPr/>
          <p:nvPr/>
        </p:nvSpPr>
        <p:spPr>
          <a:xfrm rot="8290067">
            <a:off x="3136154" y="2240078"/>
            <a:ext cx="194692" cy="1381885"/>
          </a:xfrm>
          <a:prstGeom prst="downArrow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35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1" grpId="0"/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12F5-C1A1-437F-822A-6C2A763F9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Wind &amp; Solar: </a:t>
            </a:r>
            <a:r>
              <a:rPr lang="en-US" dirty="0">
                <a:solidFill>
                  <a:srgbClr val="009900"/>
                </a:solidFill>
              </a:rPr>
              <a:t>Land Use Impacts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022D04-A921-400D-BF03-E85572F5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658B14-C296-41C9-A6E7-990420509C3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06298" y="1143874"/>
            <a:ext cx="4989179" cy="372412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C3BF01-438A-4819-BBCF-ED8F04F675CD}"/>
              </a:ext>
            </a:extLst>
          </p:cNvPr>
          <p:cNvSpPr txBox="1"/>
          <p:nvPr/>
        </p:nvSpPr>
        <p:spPr>
          <a:xfrm>
            <a:off x="6321398" y="3578037"/>
            <a:ext cx="2517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Assumes 100%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Existing Hydropower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stays in Place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588D56-2FFE-4706-947F-4C9022DF450D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5025998" y="4035237"/>
            <a:ext cx="1295400" cy="4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B05834F-B0CC-439A-9AC9-E79E1E0B3840}"/>
              </a:ext>
            </a:extLst>
          </p:cNvPr>
          <p:cNvSpPr txBox="1"/>
          <p:nvPr/>
        </p:nvSpPr>
        <p:spPr>
          <a:xfrm>
            <a:off x="5784541" y="1180870"/>
            <a:ext cx="3054505" cy="369332"/>
          </a:xfrm>
          <a:prstGeom prst="rect">
            <a:avLst/>
          </a:prstGeom>
          <a:noFill/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507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Transmission Lines Needed to Bring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507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Wind and Solar Power to Population Centers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A0AA9C0-D2EE-4200-A125-32C27E8C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25" y="1614116"/>
            <a:ext cx="3019821" cy="180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BA54AA-C48C-4E0B-A327-32426F9A2792}"/>
              </a:ext>
            </a:extLst>
          </p:cNvPr>
          <p:cNvSpPr txBox="1"/>
          <p:nvPr/>
        </p:nvSpPr>
        <p:spPr>
          <a:xfrm>
            <a:off x="533400" y="4842616"/>
            <a:ext cx="541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tx2"/>
                </a:solidFill>
              </a:rPr>
              <a:t>Source:  Public Generating Pool study by E3 Consulting submitted to WA State Legislature prior to passage of CETA</a:t>
            </a:r>
          </a:p>
        </p:txBody>
      </p:sp>
    </p:spTree>
    <p:extLst>
      <p:ext uri="{BB962C8B-B14F-4D97-AF65-F5344CB8AC3E}">
        <p14:creationId xmlns:p14="http://schemas.microsoft.com/office/powerpoint/2010/main" val="29200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D765E-EEAF-43AB-9743-6AFD6DD06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Transmission Lines: </a:t>
            </a:r>
            <a:r>
              <a:rPr lang="en-US" sz="2800" dirty="0">
                <a:solidFill>
                  <a:srgbClr val="009900"/>
                </a:solidFill>
              </a:rPr>
              <a:t>Development &amp; Operations Friction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57C4D-EE89-4485-9180-4A357C36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68A636C-467E-4B8B-A85C-C10C3EA7D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95" y="1285524"/>
            <a:ext cx="2773464" cy="172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1D05A6-B24B-45D9-BCC1-CDE14E303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302" y="3261214"/>
            <a:ext cx="2038927" cy="1529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685484-A0AD-4BA6-BB01-5C1F2160C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8" y="3261214"/>
            <a:ext cx="1936587" cy="15298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7E842B-9DBF-4FCF-8679-0676AFF30D00}"/>
              </a:ext>
            </a:extLst>
          </p:cNvPr>
          <p:cNvSpPr txBox="1"/>
          <p:nvPr/>
        </p:nvSpPr>
        <p:spPr>
          <a:xfrm>
            <a:off x="3733800" y="1274625"/>
            <a:ext cx="5181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b="1" noProof="0" dirty="0">
                <a:solidFill>
                  <a:schemeClr val="tx2"/>
                </a:solidFill>
                <a:latin typeface="Tw Cen MT"/>
              </a:rPr>
              <a:t>High up front capital costs &amp; long siting, permitting &amp; construction </a:t>
            </a:r>
            <a:r>
              <a:rPr lang="en-US" b="1" noProof="0" dirty="0">
                <a:solidFill>
                  <a:srgbClr val="009900"/>
                </a:solidFill>
                <a:latin typeface="Tw Cen MT"/>
              </a:rPr>
              <a:t>lead times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</a:endParaRP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1F497D"/>
                </a:solidFill>
              </a:rPr>
              <a:t>15 years or more not uncommon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en-US" b="1" dirty="0">
              <a:solidFill>
                <a:schemeClr val="tx2"/>
              </a:solidFill>
              <a:latin typeface="Tw Cen M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b="1" dirty="0">
                <a:solidFill>
                  <a:schemeClr val="tx2"/>
                </a:solidFill>
                <a:latin typeface="Tw Cen MT"/>
              </a:rPr>
              <a:t>Wildfire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</a:rPr>
              <a:t>legal and financial risks </a:t>
            </a: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2"/>
                </a:solidFill>
              </a:rPr>
              <a:t>Risk mitigation includes </a:t>
            </a:r>
            <a:r>
              <a:rPr lang="en-US" sz="1400" b="1" dirty="0">
                <a:solidFill>
                  <a:srgbClr val="009900"/>
                </a:solidFill>
              </a:rPr>
              <a:t>preemptive shutoffs</a:t>
            </a:r>
            <a:r>
              <a:rPr lang="en-US" sz="1400" b="1" dirty="0">
                <a:solidFill>
                  <a:schemeClr val="tx2"/>
                </a:solidFill>
              </a:rPr>
              <a:t> and blackouts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D237E1-025B-4528-1298-CABE1DE59B6D}"/>
              </a:ext>
            </a:extLst>
          </p:cNvPr>
          <p:cNvGrpSpPr/>
          <p:nvPr/>
        </p:nvGrpSpPr>
        <p:grpSpPr>
          <a:xfrm>
            <a:off x="5066858" y="3261214"/>
            <a:ext cx="3685743" cy="735806"/>
            <a:chOff x="294088" y="4353900"/>
            <a:chExt cx="3685743" cy="7358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4418EE-6501-F81C-271E-B3812279E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4088" y="4353900"/>
              <a:ext cx="3685743" cy="558446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5C6B183-3E69-E9A3-C079-A1214A9BB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880596"/>
              <a:ext cx="1990419" cy="20911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10C89C-7387-2A72-D540-E07A0928D7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4767" y="4084002"/>
            <a:ext cx="449749" cy="5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94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D765E-EEAF-43AB-9743-6AFD6DD06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Boardman-to-Hemingway: </a:t>
            </a:r>
            <a:r>
              <a:rPr lang="en-US" sz="3200" dirty="0">
                <a:solidFill>
                  <a:srgbClr val="009900"/>
                </a:solidFill>
              </a:rPr>
              <a:t>Tx Line Case Study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57C4D-EE89-4485-9180-4A357C36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defTabSz="914378">
              <a:defRPr/>
            </a:pPr>
            <a:fld id="{B7C6481B-4A8A-42C4-AF8E-0DA672E2FCF5}" type="slidenum">
              <a:rPr lang="en-US" sz="1050">
                <a:latin typeface="Tw Cen MT"/>
              </a:rPr>
              <a:pPr defTabSz="914378">
                <a:defRPr/>
              </a:pPr>
              <a:t>39</a:t>
            </a:fld>
            <a:endParaRPr lang="en-US" sz="1050" dirty="0">
              <a:latin typeface="Tw Cen M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6ECC0-C671-4C56-AFC7-D979915C3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276351"/>
            <a:ext cx="7235952" cy="3576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3E656C-3B4F-42B8-B675-1E7D7ABEAB72}"/>
              </a:ext>
            </a:extLst>
          </p:cNvPr>
          <p:cNvSpPr txBox="1"/>
          <p:nvPr/>
        </p:nvSpPr>
        <p:spPr>
          <a:xfrm>
            <a:off x="7536147" y="1276351"/>
            <a:ext cx="1565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 defTabSz="914378">
              <a:buFont typeface="Wingdings" panose="05000000000000000000" pitchFamily="2" charset="2"/>
              <a:buChar char="Ø"/>
              <a:defRPr/>
            </a:pPr>
            <a:r>
              <a:rPr lang="en-US" sz="1000" b="1" dirty="0">
                <a:solidFill>
                  <a:schemeClr val="tx2"/>
                </a:solidFill>
                <a:latin typeface="Tw Cen MT"/>
              </a:rPr>
              <a:t>300 miles</a:t>
            </a:r>
          </a:p>
          <a:p>
            <a:pPr marL="171446" indent="-171446" defTabSz="914378">
              <a:buFont typeface="Wingdings" panose="05000000000000000000" pitchFamily="2" charset="2"/>
              <a:buChar char="Ø"/>
              <a:defRPr/>
            </a:pPr>
            <a:endParaRPr lang="en-US" sz="1000" b="1" dirty="0">
              <a:solidFill>
                <a:schemeClr val="tx2"/>
              </a:solidFill>
              <a:latin typeface="Tw Cen MT"/>
            </a:endParaRPr>
          </a:p>
          <a:p>
            <a:pPr marL="171446" lvl="0" indent="-171446" defTabSz="914378">
              <a:buFont typeface="Wingdings" panose="05000000000000000000" pitchFamily="2" charset="2"/>
              <a:buChar char="Ø"/>
              <a:defRPr/>
            </a:pPr>
            <a:r>
              <a:rPr lang="en-US" sz="1000" b="1" dirty="0">
                <a:solidFill>
                  <a:srgbClr val="1F497D"/>
                </a:solidFill>
              </a:rPr>
              <a:t>Need identified 2002</a:t>
            </a:r>
          </a:p>
          <a:p>
            <a:pPr marL="171446" indent="-171446" defTabSz="914378">
              <a:buFont typeface="Wingdings" panose="05000000000000000000" pitchFamily="2" charset="2"/>
              <a:buChar char="Ø"/>
              <a:defRPr/>
            </a:pPr>
            <a:endParaRPr lang="en-US" sz="1000" b="1" dirty="0">
              <a:solidFill>
                <a:schemeClr val="tx2"/>
              </a:solidFill>
              <a:latin typeface="Tw Cen MT"/>
            </a:endParaRPr>
          </a:p>
          <a:p>
            <a:pPr marL="171446" indent="-171446" defTabSz="914378">
              <a:buFont typeface="Wingdings" panose="05000000000000000000" pitchFamily="2" charset="2"/>
              <a:buChar char="Ø"/>
              <a:defRPr/>
            </a:pPr>
            <a:r>
              <a:rPr lang="en-US" sz="1000" b="1" dirty="0">
                <a:solidFill>
                  <a:schemeClr val="tx2"/>
                </a:solidFill>
                <a:latin typeface="Tw Cen MT"/>
              </a:rPr>
              <a:t>1,000 MW Capacity</a:t>
            </a:r>
          </a:p>
          <a:p>
            <a:pPr marL="171446" indent="-171446" defTabSz="914378">
              <a:buFont typeface="Wingdings" panose="05000000000000000000" pitchFamily="2" charset="2"/>
              <a:buChar char="Ø"/>
              <a:defRPr/>
            </a:pPr>
            <a:endParaRPr lang="en-US" sz="1000" b="1" dirty="0">
              <a:solidFill>
                <a:schemeClr val="tx2"/>
              </a:solidFill>
              <a:latin typeface="Tw Cen MT"/>
            </a:endParaRPr>
          </a:p>
          <a:p>
            <a:pPr marL="171446" indent="-171446" defTabSz="914378">
              <a:buFont typeface="Wingdings" panose="05000000000000000000" pitchFamily="2" charset="2"/>
              <a:buChar char="Ø"/>
              <a:defRPr/>
            </a:pPr>
            <a:r>
              <a:rPr lang="en-US" sz="1000" b="1" dirty="0">
                <a:solidFill>
                  <a:schemeClr val="tx2"/>
                </a:solidFill>
                <a:latin typeface="Tw Cen MT"/>
              </a:rPr>
              <a:t>Project defined </a:t>
            </a:r>
            <a:r>
              <a:rPr lang="en-US" sz="1000" b="1" dirty="0">
                <a:solidFill>
                  <a:srgbClr val="009900"/>
                </a:solidFill>
                <a:latin typeface="Tw Cen MT"/>
              </a:rPr>
              <a:t>2006</a:t>
            </a:r>
          </a:p>
          <a:p>
            <a:pPr marL="171446" indent="-171446" defTabSz="914378">
              <a:buFont typeface="Wingdings" panose="05000000000000000000" pitchFamily="2" charset="2"/>
              <a:buChar char="Ø"/>
              <a:defRPr/>
            </a:pPr>
            <a:endParaRPr lang="en-US" sz="1000" b="1" dirty="0">
              <a:solidFill>
                <a:schemeClr val="tx2"/>
              </a:solidFill>
              <a:latin typeface="Tw Cen MT"/>
            </a:endParaRPr>
          </a:p>
          <a:p>
            <a:pPr marL="171446" indent="-171446" defTabSz="914378">
              <a:buFont typeface="Wingdings" panose="05000000000000000000" pitchFamily="2" charset="2"/>
              <a:buChar char="Ø"/>
              <a:defRPr/>
            </a:pPr>
            <a:r>
              <a:rPr lang="en-US" sz="1000" b="1" dirty="0">
                <a:solidFill>
                  <a:schemeClr val="tx2"/>
                </a:solidFill>
                <a:latin typeface="Tw Cen MT"/>
              </a:rPr>
              <a:t>Complete by </a:t>
            </a:r>
            <a:r>
              <a:rPr lang="en-US" sz="1000" b="1" dirty="0">
                <a:solidFill>
                  <a:srgbClr val="009900"/>
                </a:solidFill>
                <a:latin typeface="Tw Cen MT"/>
              </a:rPr>
              <a:t>2026?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3D1034-3437-4EE0-922D-F55C4417E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388840"/>
            <a:ext cx="2550490" cy="4640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9718A2-6A3A-41C7-A3D2-D21DB616A652}"/>
              </a:ext>
            </a:extLst>
          </p:cNvPr>
          <p:cNvSpPr txBox="1"/>
          <p:nvPr/>
        </p:nvSpPr>
        <p:spPr>
          <a:xfrm>
            <a:off x="7578852" y="3033059"/>
            <a:ext cx="1565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 defTabSz="914378">
              <a:buFont typeface="Wingdings" panose="05000000000000000000" pitchFamily="2" charset="2"/>
              <a:buChar char="Ø"/>
              <a:defRPr/>
            </a:pPr>
            <a:r>
              <a:rPr lang="en-US" sz="1000" b="1" dirty="0">
                <a:solidFill>
                  <a:schemeClr val="tx2"/>
                </a:solidFill>
                <a:latin typeface="Tw Cen MT"/>
              </a:rPr>
              <a:t>Raises serious questions about </a:t>
            </a:r>
            <a:r>
              <a:rPr lang="en-US" sz="1000" b="1" dirty="0">
                <a:solidFill>
                  <a:srgbClr val="009900"/>
                </a:solidFill>
                <a:latin typeface="Tw Cen MT"/>
              </a:rPr>
              <a:t>WA doubling electricity </a:t>
            </a:r>
            <a:r>
              <a:rPr lang="en-US" sz="1000" b="1" dirty="0">
                <a:solidFill>
                  <a:schemeClr val="tx2"/>
                </a:solidFill>
                <a:latin typeface="Tw Cen MT"/>
              </a:rPr>
              <a:t>capacity and </a:t>
            </a:r>
            <a:r>
              <a:rPr lang="en-US" sz="1000" b="1" dirty="0">
                <a:solidFill>
                  <a:srgbClr val="009900"/>
                </a:solidFill>
                <a:latin typeface="Tw Cen MT"/>
              </a:rPr>
              <a:t>counting on Montana &amp; Wyoming </a:t>
            </a:r>
            <a:r>
              <a:rPr lang="en-US" sz="1000" b="1" dirty="0">
                <a:solidFill>
                  <a:schemeClr val="tx2"/>
                </a:solidFill>
                <a:latin typeface="Tw Cen MT"/>
              </a:rPr>
              <a:t>Wind</a:t>
            </a:r>
            <a:endParaRPr lang="en-US" sz="1000" b="1" dirty="0">
              <a:solidFill>
                <a:srgbClr val="C00000"/>
              </a:solidFill>
              <a:latin typeface="Tw Cen M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088B31-7EA7-092B-2A6F-CEF0E2E35675}"/>
              </a:ext>
            </a:extLst>
          </p:cNvPr>
          <p:cNvSpPr/>
          <p:nvPr/>
        </p:nvSpPr>
        <p:spPr>
          <a:xfrm>
            <a:off x="7578852" y="1885950"/>
            <a:ext cx="1412748" cy="867729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BD3850-F5B8-ABB2-391E-0AEF1E828117}"/>
              </a:ext>
            </a:extLst>
          </p:cNvPr>
          <p:cNvGrpSpPr/>
          <p:nvPr/>
        </p:nvGrpSpPr>
        <p:grpSpPr>
          <a:xfrm>
            <a:off x="5791201" y="3333750"/>
            <a:ext cx="1711871" cy="900112"/>
            <a:chOff x="5791200" y="3333750"/>
            <a:chExt cx="1711871" cy="90011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B855044-EA31-66C1-E670-D5BF39631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3333750"/>
              <a:ext cx="1600200" cy="900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681CE2-3729-A901-1FAB-02A9D527301F}"/>
                </a:ext>
              </a:extLst>
            </p:cNvPr>
            <p:cNvSpPr txBox="1"/>
            <p:nvPr/>
          </p:nvSpPr>
          <p:spPr>
            <a:xfrm>
              <a:off x="6474371" y="3629693"/>
              <a:ext cx="10287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500 kilovolts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6FF9EB-E317-DE5B-CAF1-F015FB8D14FC}"/>
              </a:ext>
            </a:extLst>
          </p:cNvPr>
          <p:cNvSpPr txBox="1"/>
          <p:nvPr/>
        </p:nvSpPr>
        <p:spPr>
          <a:xfrm>
            <a:off x="880066" y="3137475"/>
            <a:ext cx="4945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>
                <a:solidFill>
                  <a:srgbClr val="FFFF00"/>
                </a:solidFill>
              </a:rPr>
              <a:t>Idaho Power &amp; PacifiCorp joint ownership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>
                <a:solidFill>
                  <a:srgbClr val="FFFF00"/>
                </a:solidFill>
              </a:rPr>
              <a:t>BPA not participating in construction or ownership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BE6DE0-FC48-76FB-8FC9-389EB0709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846" y="4328207"/>
            <a:ext cx="449749" cy="5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76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4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7CC8-E6CA-42FF-38AC-031D404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Northwest Close to Blackouts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D313AE-5682-5946-08F5-20730D19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606E8-F770-DA57-54A2-DF8DE2E47356}"/>
              </a:ext>
            </a:extLst>
          </p:cNvPr>
          <p:cNvSpPr txBox="1">
            <a:spLocks/>
          </p:cNvSpPr>
          <p:nvPr/>
        </p:nvSpPr>
        <p:spPr>
          <a:xfrm>
            <a:off x="5106882" y="1340568"/>
            <a:ext cx="3886200" cy="3631482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Northwest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Imported Electricity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for all 120 Hours of Cold Snap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Hydro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short on water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,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natural gas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maxed out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&amp; wind power collapsed to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zero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+2,000 MW of 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coal retirements 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 far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Demand grew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2% to 6%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since December 2022 winter event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Northwest electric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grid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&amp; natural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gas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pipeline systems are at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immediate risk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with no margin for the unexpected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64C564-CB4C-1F51-FCFF-C7F95AA1FBF0}"/>
              </a:ext>
            </a:extLst>
          </p:cNvPr>
          <p:cNvGrpSpPr/>
          <p:nvPr/>
        </p:nvGrpSpPr>
        <p:grpSpPr>
          <a:xfrm>
            <a:off x="612648" y="1340567"/>
            <a:ext cx="4273210" cy="3498133"/>
            <a:chOff x="612648" y="1340567"/>
            <a:chExt cx="4273210" cy="349813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4B3D52-9C24-5258-3C74-919E7598C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648" y="1340567"/>
              <a:ext cx="4273210" cy="3200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8A60E4-924A-AC2B-A156-97F06187523E}"/>
                </a:ext>
              </a:extLst>
            </p:cNvPr>
            <p:cNvSpPr txBox="1"/>
            <p:nvPr/>
          </p:nvSpPr>
          <p:spPr>
            <a:xfrm>
              <a:off x="914401" y="4500146"/>
              <a:ext cx="3124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sng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January 12 – 16, 2024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279378-F151-6553-DF61-499E30127954}"/>
              </a:ext>
            </a:extLst>
          </p:cNvPr>
          <p:cNvSpPr/>
          <p:nvPr/>
        </p:nvSpPr>
        <p:spPr>
          <a:xfrm>
            <a:off x="5105400" y="3867149"/>
            <a:ext cx="3733800" cy="762001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3B5780-0D4D-2DA7-F5F2-284EF10EE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058" y="3928565"/>
            <a:ext cx="449749" cy="5247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F98DAA-48ED-8C32-CE6C-06C2441EB767}"/>
              </a:ext>
            </a:extLst>
          </p:cNvPr>
          <p:cNvSpPr txBox="1"/>
          <p:nvPr/>
        </p:nvSpPr>
        <p:spPr>
          <a:xfrm>
            <a:off x="763616" y="3061534"/>
            <a:ext cx="1128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 Net Energy from California Generation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44ECA8-C45D-7783-8767-852FCC2BEBF0}"/>
              </a:ext>
            </a:extLst>
          </p:cNvPr>
          <p:cNvSpPr txBox="1"/>
          <p:nvPr/>
        </p:nvSpPr>
        <p:spPr>
          <a:xfrm>
            <a:off x="2474260" y="3783056"/>
            <a:ext cx="1011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Nuclear, Natural Gas &amp; Coal Imports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6F8D2F85-CE39-8790-98B6-0B78AFDBA7E3}"/>
              </a:ext>
            </a:extLst>
          </p:cNvPr>
          <p:cNvSpPr/>
          <p:nvPr/>
        </p:nvSpPr>
        <p:spPr>
          <a:xfrm>
            <a:off x="1961031" y="2768947"/>
            <a:ext cx="401977" cy="381000"/>
          </a:xfrm>
          <a:prstGeom prst="flowChartConnector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3C1E8E-CDAA-A0E2-C530-EAF9EADB68A0}"/>
              </a:ext>
            </a:extLst>
          </p:cNvPr>
          <p:cNvSpPr txBox="1"/>
          <p:nvPr/>
        </p:nvSpPr>
        <p:spPr>
          <a:xfrm>
            <a:off x="3445543" y="274330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Multiple Utilities Declared Energy Emergencies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B9E20F9-0321-E661-F98D-3CA5DE2894AB}"/>
              </a:ext>
            </a:extLst>
          </p:cNvPr>
          <p:cNvSpPr/>
          <p:nvPr/>
        </p:nvSpPr>
        <p:spPr>
          <a:xfrm>
            <a:off x="3485839" y="2768947"/>
            <a:ext cx="1086162" cy="62068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61A1DE21-2973-13C1-20D0-93B5F3FDD5D6}"/>
              </a:ext>
            </a:extLst>
          </p:cNvPr>
          <p:cNvSpPr/>
          <p:nvPr/>
        </p:nvSpPr>
        <p:spPr>
          <a:xfrm rot="10800000">
            <a:off x="1267790" y="3389634"/>
            <a:ext cx="76199" cy="187705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DB3C3E90-704D-336B-90F8-EE13E305BD98}"/>
              </a:ext>
            </a:extLst>
          </p:cNvPr>
          <p:cNvSpPr/>
          <p:nvPr/>
        </p:nvSpPr>
        <p:spPr>
          <a:xfrm rot="10800000">
            <a:off x="2941949" y="4108560"/>
            <a:ext cx="76199" cy="187705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24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  <p:bldP spid="6" grpId="0" animBg="1"/>
      <p:bldP spid="13" grpId="0"/>
      <p:bldP spid="14" grpId="0" animBg="1"/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D765E-EEAF-43AB-9743-6AFD6DD06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Land-Use Conflicts: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>
                <a:solidFill>
                  <a:srgbClr val="009900"/>
                </a:solidFill>
              </a:rPr>
              <a:t>Development Friction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57C4D-EE89-4485-9180-4A357C36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defTabSz="914378">
              <a:defRPr/>
            </a:pPr>
            <a:fld id="{B7C6481B-4A8A-42C4-AF8E-0DA672E2FCF5}" type="slidenum">
              <a:rPr lang="en-US" sz="1050">
                <a:latin typeface="Tw Cen MT"/>
              </a:rPr>
              <a:pPr defTabSz="914378">
                <a:defRPr/>
              </a:pPr>
              <a:t>40</a:t>
            </a:fld>
            <a:endParaRPr lang="en-US" sz="1050" dirty="0">
              <a:latin typeface="Tw Cen M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DE7203-36FC-438D-AABC-91AEC804F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9" y="1276350"/>
            <a:ext cx="2680621" cy="348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C02DA5-8B43-46B3-88F3-2ED6E9E0D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800" y="1296420"/>
            <a:ext cx="1940400" cy="1866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509831-A9C3-40EC-B2DD-CF2FC1190816}"/>
              </a:ext>
            </a:extLst>
          </p:cNvPr>
          <p:cNvSpPr txBox="1"/>
          <p:nvPr/>
        </p:nvSpPr>
        <p:spPr>
          <a:xfrm>
            <a:off x="520700" y="4864328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n-US" sz="800" dirty="0">
                <a:solidFill>
                  <a:srgbClr val="000000"/>
                </a:solidFill>
                <a:latin typeface="Tw Cen MT"/>
              </a:rPr>
              <a:t>Source:  </a:t>
            </a:r>
            <a:r>
              <a:rPr lang="en-US" sz="800" dirty="0">
                <a:solidFill>
                  <a:srgbClr val="000000"/>
                </a:solidFill>
                <a:latin typeface="Tw Cen MT"/>
                <a:hlinkClick r:id="rId4"/>
              </a:rPr>
              <a:t>https://www.americanexperiment.org/reports/not-in-our-backyard</a:t>
            </a:r>
            <a:endParaRPr lang="en-US" sz="800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C83A1034-1EB5-44A6-8852-3DC11596DCDE}"/>
              </a:ext>
            </a:extLst>
          </p:cNvPr>
          <p:cNvSpPr/>
          <p:nvPr/>
        </p:nvSpPr>
        <p:spPr>
          <a:xfrm>
            <a:off x="152400" y="4324351"/>
            <a:ext cx="381000" cy="183357"/>
          </a:xfrm>
          <a:prstGeom prst="rightArrow">
            <a:avLst/>
          </a:prstGeom>
          <a:solidFill>
            <a:srgbClr val="0099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C8CB1E-C400-FFF3-9BA5-E5A135BD1018}"/>
              </a:ext>
            </a:extLst>
          </p:cNvPr>
          <p:cNvSpPr/>
          <p:nvPr/>
        </p:nvSpPr>
        <p:spPr>
          <a:xfrm>
            <a:off x="3469800" y="2235938"/>
            <a:ext cx="1981200" cy="941669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8B36E9-8A58-6F3F-4C88-C4773AE19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83" y="2997904"/>
            <a:ext cx="3354323" cy="186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63954D-AEFF-9AB9-A461-CD7C12A06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4830" y="1809750"/>
            <a:ext cx="3318831" cy="1143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8F3E83-AFBF-0195-F8A5-FF81822B6A78}"/>
              </a:ext>
            </a:extLst>
          </p:cNvPr>
          <p:cNvSpPr txBox="1"/>
          <p:nvPr/>
        </p:nvSpPr>
        <p:spPr>
          <a:xfrm>
            <a:off x="5614830" y="4858154"/>
            <a:ext cx="33691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7"/>
              </a:rPr>
              <a:t>Tally Of US Wind &amp; Solar Rejections Hits 735 - Robert Bryce (substack.com)</a:t>
            </a:r>
            <a:endParaRPr lang="en-US" sz="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43A5CF-AE82-9116-1304-27A0B90A6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4540" y="1254780"/>
            <a:ext cx="449749" cy="5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12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D765E-EEAF-43AB-9743-6AFD6DD06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Not-In-My-Backyard:  </a:t>
            </a:r>
            <a:r>
              <a:rPr lang="en-US" dirty="0">
                <a:solidFill>
                  <a:srgbClr val="009900"/>
                </a:solidFill>
              </a:rPr>
              <a:t>NIMBY Case Study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57C4D-EE89-4485-9180-4A357C36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defTabSz="914378"/>
            <a:fld id="{B7C6481B-4A8A-42C4-AF8E-0DA672E2FCF5}" type="slidenum">
              <a:rPr lang="en-US">
                <a:latin typeface="Tw Cen MT"/>
              </a:rPr>
              <a:pPr defTabSz="914378"/>
              <a:t>41</a:t>
            </a:fld>
            <a:endParaRPr lang="en-US" dirty="0">
              <a:latin typeface="Tw Cen M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8F14D5-544F-4D6C-ABA2-F24A55691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69" y="1733550"/>
            <a:ext cx="4890052" cy="335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FE5578-DC53-495B-8377-2C1EB349CF07}"/>
              </a:ext>
            </a:extLst>
          </p:cNvPr>
          <p:cNvSpPr txBox="1"/>
          <p:nvPr/>
        </p:nvSpPr>
        <p:spPr>
          <a:xfrm>
            <a:off x="5702299" y="1137524"/>
            <a:ext cx="3429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200" b="1" u="sng" dirty="0">
                <a:solidFill>
                  <a:srgbClr val="009900"/>
                </a:solidFill>
                <a:latin typeface="Tw Cen MT"/>
              </a:rPr>
              <a:t>Benton County, Washington</a:t>
            </a:r>
          </a:p>
          <a:p>
            <a:pPr marL="171450" indent="-171450" defTabSz="914378">
              <a:buFont typeface="Wingdings" panose="05000000000000000000" pitchFamily="2" charset="2"/>
              <a:buChar char="ü"/>
            </a:pPr>
            <a:endParaRPr lang="en-US" sz="1200" b="1" dirty="0">
              <a:solidFill>
                <a:schemeClr val="accent1"/>
              </a:solidFill>
              <a:latin typeface="Tw Cen MT"/>
            </a:endParaRPr>
          </a:p>
          <a:p>
            <a:pPr marL="171450" indent="-171450" defTabSz="914378"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chemeClr val="accent1"/>
                </a:solidFill>
                <a:latin typeface="Tw Cen MT"/>
              </a:rPr>
              <a:t>Local Electricity </a:t>
            </a:r>
            <a:r>
              <a:rPr lang="en-US" sz="1200" b="1" dirty="0">
                <a:solidFill>
                  <a:srgbClr val="009900"/>
                </a:solidFill>
                <a:latin typeface="Tw Cen MT"/>
              </a:rPr>
              <a:t>&gt; 95% CO</a:t>
            </a:r>
            <a:r>
              <a:rPr lang="en-US" sz="1200" b="1" baseline="-25000" dirty="0">
                <a:solidFill>
                  <a:srgbClr val="009900"/>
                </a:solidFill>
                <a:latin typeface="Tw Cen MT"/>
              </a:rPr>
              <a:t>2 </a:t>
            </a:r>
            <a:r>
              <a:rPr lang="en-US" sz="1200" b="1" dirty="0">
                <a:solidFill>
                  <a:srgbClr val="009900"/>
                </a:solidFill>
                <a:latin typeface="Tw Cen MT"/>
              </a:rPr>
              <a:t>Free </a:t>
            </a:r>
            <a:r>
              <a:rPr lang="en-US" sz="1200" b="1" dirty="0">
                <a:solidFill>
                  <a:schemeClr val="tx2"/>
                </a:solidFill>
                <a:latin typeface="Tw Cen MT"/>
              </a:rPr>
              <a:t>Today</a:t>
            </a:r>
          </a:p>
          <a:p>
            <a:pPr marL="171450" indent="-171450" defTabSz="914378">
              <a:buFont typeface="Wingdings" panose="05000000000000000000" pitchFamily="2" charset="2"/>
              <a:buChar char="ü"/>
            </a:pPr>
            <a:endParaRPr lang="en-US" sz="1200" b="1" dirty="0">
              <a:solidFill>
                <a:schemeClr val="tx2"/>
              </a:solidFill>
            </a:endParaRPr>
          </a:p>
          <a:p>
            <a:pPr marL="171450" indent="-171450" defTabSz="914378"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chemeClr val="tx2"/>
                </a:solidFill>
              </a:rPr>
              <a:t>Developer </a:t>
            </a:r>
            <a:r>
              <a:rPr lang="en-US" sz="1200" b="1" dirty="0">
                <a:solidFill>
                  <a:srgbClr val="009900"/>
                </a:solidFill>
              </a:rPr>
              <a:t>bypassing “locals” </a:t>
            </a:r>
            <a:r>
              <a:rPr lang="en-US" sz="1200" b="1" dirty="0">
                <a:solidFill>
                  <a:schemeClr val="tx2"/>
                </a:solidFill>
              </a:rPr>
              <a:t>using State EFSEC</a:t>
            </a:r>
            <a:endParaRPr lang="en-US" sz="1200" b="1" dirty="0">
              <a:solidFill>
                <a:schemeClr val="tx2"/>
              </a:solidFill>
              <a:latin typeface="Tw Cen M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36128D-EEEB-F020-D7DE-A0313539CB06}"/>
              </a:ext>
            </a:extLst>
          </p:cNvPr>
          <p:cNvSpPr txBox="1"/>
          <p:nvPr/>
        </p:nvSpPr>
        <p:spPr>
          <a:xfrm>
            <a:off x="5549821" y="2363242"/>
            <a:ext cx="16171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tx2"/>
                </a:solidFill>
              </a:rPr>
              <a:t>850 MW Nameplate</a:t>
            </a:r>
          </a:p>
          <a:p>
            <a:pPr algn="ctr"/>
            <a:r>
              <a:rPr lang="en-US" sz="1400" b="1" i="1" dirty="0">
                <a:solidFill>
                  <a:srgbClr val="009900"/>
                </a:solidFill>
              </a:rPr>
              <a:t>280 avg MW</a:t>
            </a:r>
            <a:r>
              <a:rPr lang="en-US" sz="1600" b="1" i="1" dirty="0">
                <a:solidFill>
                  <a:srgbClr val="009900"/>
                </a:solidFill>
              </a:rPr>
              <a:t> </a:t>
            </a:r>
          </a:p>
          <a:p>
            <a:pPr lvl="0" algn="ctr"/>
            <a:endParaRPr lang="en-US" sz="2000" b="1" i="1" dirty="0">
              <a:solidFill>
                <a:srgbClr val="009900"/>
              </a:solidFill>
            </a:endParaRPr>
          </a:p>
          <a:p>
            <a:pPr lvl="0" algn="ctr"/>
            <a:r>
              <a:rPr lang="en-US" sz="2000" b="1" i="1" dirty="0">
                <a:solidFill>
                  <a:srgbClr val="009900"/>
                </a:solidFill>
              </a:rPr>
              <a:t>47 MW</a:t>
            </a:r>
          </a:p>
          <a:p>
            <a:pPr lvl="0" algn="ctr"/>
            <a:r>
              <a:rPr lang="en-US" sz="2000" b="1" i="1" dirty="0">
                <a:solidFill>
                  <a:srgbClr val="1F497D"/>
                </a:solidFill>
              </a:rPr>
              <a:t>January</a:t>
            </a:r>
          </a:p>
          <a:p>
            <a:pPr lvl="0" algn="ctr"/>
            <a:r>
              <a:rPr lang="en-US" sz="1200" b="1" i="1" dirty="0">
                <a:solidFill>
                  <a:srgbClr val="1F497D"/>
                </a:solidFill>
              </a:rPr>
              <a:t>Effective Capacity</a:t>
            </a:r>
          </a:p>
          <a:p>
            <a:pPr lvl="0" algn="ctr"/>
            <a:r>
              <a:rPr lang="en-US" sz="1200" b="1" i="1" dirty="0">
                <a:solidFill>
                  <a:srgbClr val="1F497D"/>
                </a:solidFill>
              </a:rPr>
              <a:t>Contribution</a:t>
            </a:r>
          </a:p>
          <a:p>
            <a:endParaRPr lang="en-US" sz="1200" b="1" i="1" dirty="0">
              <a:solidFill>
                <a:schemeClr val="tx2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117C0A-BE2D-81F9-EBB5-D109057C4D1F}"/>
              </a:ext>
            </a:extLst>
          </p:cNvPr>
          <p:cNvSpPr/>
          <p:nvPr/>
        </p:nvSpPr>
        <p:spPr>
          <a:xfrm>
            <a:off x="5790135" y="3105150"/>
            <a:ext cx="1190823" cy="1143000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5A4888-F6D8-64A8-C4C1-1D585B23DCD3}"/>
              </a:ext>
            </a:extLst>
          </p:cNvPr>
          <p:cNvGrpSpPr/>
          <p:nvPr/>
        </p:nvGrpSpPr>
        <p:grpSpPr>
          <a:xfrm>
            <a:off x="7166942" y="2363242"/>
            <a:ext cx="1881590" cy="2668272"/>
            <a:chOff x="7166942" y="2363242"/>
            <a:chExt cx="1881590" cy="26682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DFD524-116B-B0D6-326C-E9DE841E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6942" y="2363242"/>
              <a:ext cx="1881590" cy="266827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FA7871-AEF7-0C92-F827-78DDCD62F146}"/>
                </a:ext>
              </a:extLst>
            </p:cNvPr>
            <p:cNvSpPr txBox="1"/>
            <p:nvPr/>
          </p:nvSpPr>
          <p:spPr>
            <a:xfrm>
              <a:off x="7236539" y="2363242"/>
              <a:ext cx="174239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133% x Seattle Land Area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2B7A084-0C0F-D962-93FB-8C4D29EB51CC}"/>
              </a:ext>
            </a:extLst>
          </p:cNvPr>
          <p:cNvSpPr txBox="1"/>
          <p:nvPr/>
        </p:nvSpPr>
        <p:spPr>
          <a:xfrm>
            <a:off x="564571" y="1175624"/>
            <a:ext cx="4940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“communities and community members must have a </a:t>
            </a:r>
            <a:r>
              <a:rPr lang="en-US" sz="1400" i="1" dirty="0">
                <a:solidFill>
                  <a:srgbClr val="009900"/>
                </a:solidFill>
              </a:rPr>
              <a:t>seat at the table </a:t>
            </a:r>
            <a:r>
              <a:rPr lang="en-US" sz="1400" i="1" dirty="0">
                <a:solidFill>
                  <a:schemeClr val="tx2"/>
                </a:solidFill>
              </a:rPr>
              <a:t>in designing programs and </a:t>
            </a:r>
            <a:r>
              <a:rPr lang="en-US" sz="1400" i="1" dirty="0">
                <a:solidFill>
                  <a:srgbClr val="009900"/>
                </a:solidFill>
              </a:rPr>
              <a:t>selecting projects</a:t>
            </a:r>
            <a:r>
              <a:rPr lang="en-US" sz="1400" i="1" dirty="0">
                <a:solidFill>
                  <a:schemeClr val="tx2"/>
                </a:solidFill>
              </a:rPr>
              <a:t>.” </a:t>
            </a:r>
            <a:r>
              <a:rPr lang="en-US" sz="900" b="1" i="1" dirty="0">
                <a:solidFill>
                  <a:schemeClr val="tx2"/>
                </a:solidFill>
              </a:rPr>
              <a:t>WA 2021 State Energy Strategy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5A2061-287D-93A6-CD2B-E2AC016DA6CB}"/>
              </a:ext>
            </a:extLst>
          </p:cNvPr>
          <p:cNvSpPr txBox="1"/>
          <p:nvPr/>
        </p:nvSpPr>
        <p:spPr>
          <a:xfrm>
            <a:off x="2133600" y="3177720"/>
            <a:ext cx="3206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00"/>
                </a:solidFill>
              </a:rPr>
              <a:t>+200 Turbines up to 600 feet tall</a:t>
            </a:r>
          </a:p>
          <a:p>
            <a:pPr algn="ctr"/>
            <a:r>
              <a:rPr lang="en-US" i="1" dirty="0">
                <a:solidFill>
                  <a:srgbClr val="FFFF00"/>
                </a:solidFill>
              </a:rPr>
              <a:t>112 square miles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25E617-A920-955C-1B12-65A70C064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671" y="4342268"/>
            <a:ext cx="449749" cy="5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7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8F145E85-EB45-4A68-3826-F481ED345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</p:spPr>
        <p:txBody>
          <a:bodyPr>
            <a:norm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/>
                <a:ea typeface="+mj-ea"/>
                <a:cs typeface="+mj-cs"/>
              </a:rPr>
              <a:t>Endangered Species: </a:t>
            </a:r>
            <a:r>
              <a:rPr lang="en-US" sz="3600" dirty="0">
                <a:solidFill>
                  <a:srgbClr val="009900"/>
                </a:solidFill>
              </a:rPr>
              <a:t>Just Another NIMBY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ABFB7-0426-8FEC-38BB-9FA1026002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954167"/>
            <a:ext cx="533400" cy="183357"/>
          </a:xfrm>
        </p:spPr>
        <p:txBody>
          <a:bodyPr vert="horz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7C6481B-4A8A-42C4-AF8E-0DA672E2FCF5}" type="slidenum">
              <a:rPr lang="en-US" sz="600"/>
              <a:pPr>
                <a:lnSpc>
                  <a:spcPct val="90000"/>
                </a:lnSpc>
                <a:spcAft>
                  <a:spcPts val="600"/>
                </a:spcAft>
              </a:pPr>
              <a:t>42</a:t>
            </a:fld>
            <a:endParaRPr lang="en-US" sz="6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5D4E7EA-CD46-5032-CBAB-9E575A596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972" y="1504950"/>
            <a:ext cx="2645269" cy="355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0F0C609-402D-447A-C466-61A179E15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12" y="1276350"/>
            <a:ext cx="468865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7D7299-1430-C32F-6851-E0A5FC74CAF6}"/>
              </a:ext>
            </a:extLst>
          </p:cNvPr>
          <p:cNvSpPr txBox="1"/>
          <p:nvPr/>
        </p:nvSpPr>
        <p:spPr>
          <a:xfrm>
            <a:off x="609600" y="404872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Washington Department of Fish &amp; Wildlife has identified “</a:t>
            </a:r>
            <a:r>
              <a:rPr lang="en-US" b="1" i="1" dirty="0">
                <a:solidFill>
                  <a:srgbClr val="009900"/>
                </a:solidFill>
              </a:rPr>
              <a:t>collision with wind turbines</a:t>
            </a:r>
            <a:r>
              <a:rPr lang="en-US" dirty="0">
                <a:solidFill>
                  <a:schemeClr val="accent1"/>
                </a:solidFill>
              </a:rPr>
              <a:t>” as one of several direct sources of mortality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CC6E58-8E91-09FA-528B-03038285A39E}"/>
              </a:ext>
            </a:extLst>
          </p:cNvPr>
          <p:cNvSpPr txBox="1"/>
          <p:nvPr/>
        </p:nvSpPr>
        <p:spPr>
          <a:xfrm>
            <a:off x="6781800" y="114088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9900"/>
                </a:solidFill>
              </a:rPr>
              <a:t>Nowhere to Hide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86DF45-D5D9-C1EB-066E-8B4589FE9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863" y="1200150"/>
            <a:ext cx="449749" cy="5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8F145E85-EB45-4A68-3826-F481ED345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Inflaming the Rural/Urban Divide: </a:t>
            </a:r>
            <a:r>
              <a:rPr lang="en-US" sz="3200" dirty="0">
                <a:solidFill>
                  <a:srgbClr val="009900"/>
                </a:solidFill>
              </a:rPr>
              <a:t>“Green Tyranny”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856C64-0814-5CCD-149A-5C7AB77CB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983880"/>
            <a:ext cx="3710546" cy="266231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ABFB7-0426-8FEC-38BB-9FA1026002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954167"/>
            <a:ext cx="533400" cy="183357"/>
          </a:xfrm>
        </p:spPr>
        <p:txBody>
          <a:bodyPr vert="horz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7C6481B-4A8A-42C4-AF8E-0DA672E2FCF5}" type="slidenum">
              <a:rPr lang="en-US" sz="600"/>
              <a:pPr>
                <a:lnSpc>
                  <a:spcPct val="90000"/>
                </a:lnSpc>
                <a:spcAft>
                  <a:spcPts val="600"/>
                </a:spcAft>
              </a:pPr>
              <a:t>43</a:t>
            </a:fld>
            <a:endParaRPr lang="en-US" sz="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61825-24ED-F1ED-7FEF-79710E364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99667"/>
            <a:ext cx="3329546" cy="784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F6FADC-9BEF-8344-43A8-60D103CA3DD7}"/>
              </a:ext>
            </a:extLst>
          </p:cNvPr>
          <p:cNvSpPr txBox="1"/>
          <p:nvPr/>
        </p:nvSpPr>
        <p:spPr>
          <a:xfrm>
            <a:off x="4823856" y="1199667"/>
            <a:ext cx="429895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9900"/>
                </a:solidFill>
              </a:rPr>
              <a:t>Step 1</a:t>
            </a:r>
          </a:p>
          <a:p>
            <a:r>
              <a:rPr lang="en-US" sz="1400" i="1" dirty="0">
                <a:solidFill>
                  <a:schemeClr val="accent1"/>
                </a:solidFill>
              </a:rPr>
              <a:t>Replace Environmentalism with </a:t>
            </a:r>
            <a:r>
              <a:rPr lang="en-US" sz="1400" i="1" dirty="0" err="1">
                <a:solidFill>
                  <a:schemeClr val="accent1"/>
                </a:solidFill>
              </a:rPr>
              <a:t>Climatism</a:t>
            </a:r>
            <a:endParaRPr lang="en-US" sz="1400" i="1" dirty="0">
              <a:solidFill>
                <a:schemeClr val="accent1"/>
              </a:solidFill>
            </a:endParaRPr>
          </a:p>
          <a:p>
            <a:r>
              <a:rPr lang="en-US" sz="1200" i="1" dirty="0">
                <a:solidFill>
                  <a:srgbClr val="009900"/>
                </a:solidFill>
              </a:rPr>
              <a:t>Wrecking the Planet to “Save It”</a:t>
            </a:r>
          </a:p>
          <a:p>
            <a:endParaRPr lang="en-US" sz="1400" b="1" dirty="0">
              <a:solidFill>
                <a:srgbClr val="009900"/>
              </a:solidFill>
            </a:endParaRPr>
          </a:p>
          <a:p>
            <a:r>
              <a:rPr lang="en-US" sz="1400" b="1" dirty="0">
                <a:solidFill>
                  <a:srgbClr val="009900"/>
                </a:solidFill>
              </a:rPr>
              <a:t>Step 2</a:t>
            </a:r>
          </a:p>
          <a:p>
            <a:r>
              <a:rPr lang="en-US" sz="1400" i="1" dirty="0">
                <a:solidFill>
                  <a:schemeClr val="accent1"/>
                </a:solidFill>
              </a:rPr>
              <a:t>Regulatory Reforms</a:t>
            </a:r>
          </a:p>
          <a:p>
            <a:r>
              <a:rPr lang="en-US" sz="2000" b="1" i="1" dirty="0">
                <a:solidFill>
                  <a:srgbClr val="009900"/>
                </a:solidFill>
              </a:rPr>
              <a:t>Eminent Domain on Steroids</a:t>
            </a:r>
          </a:p>
          <a:p>
            <a:endParaRPr lang="en-US" sz="1400" dirty="0"/>
          </a:p>
          <a:p>
            <a:r>
              <a:rPr lang="en-US" sz="1400" b="1" dirty="0">
                <a:solidFill>
                  <a:srgbClr val="009900"/>
                </a:solidFill>
              </a:rPr>
              <a:t>Step 3</a:t>
            </a:r>
          </a:p>
          <a:p>
            <a:r>
              <a:rPr lang="en-US" sz="1400" i="1" dirty="0">
                <a:solidFill>
                  <a:schemeClr val="accent1"/>
                </a:solidFill>
              </a:rPr>
              <a:t>Push the Grid to a Reliability Cliff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rgbClr val="009900"/>
                </a:solidFill>
                <a:latin typeface="Tw Cen MT"/>
              </a:rPr>
              <a:t>More wind &amp; solar over a bigger area … and fast!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endParaRPr lang="en-US" sz="1400" dirty="0"/>
          </a:p>
          <a:p>
            <a:r>
              <a:rPr lang="en-US" sz="1400" b="1" dirty="0">
                <a:solidFill>
                  <a:srgbClr val="009900"/>
                </a:solidFill>
              </a:rPr>
              <a:t>Step4</a:t>
            </a:r>
          </a:p>
          <a:p>
            <a:r>
              <a:rPr lang="en-US" sz="1400" i="1" dirty="0">
                <a:solidFill>
                  <a:schemeClr val="accent1"/>
                </a:solidFill>
              </a:rPr>
              <a:t>Propaganda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Our “bold actions” will change the future of the planet &amp; there’s no price too high for others to pay</a:t>
            </a:r>
            <a:endParaRPr lang="en-US" sz="1400" i="1" dirty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2455F8-5B52-5526-FF26-9394CA2F682C}"/>
              </a:ext>
            </a:extLst>
          </p:cNvPr>
          <p:cNvSpPr txBox="1"/>
          <p:nvPr/>
        </p:nvSpPr>
        <p:spPr>
          <a:xfrm>
            <a:off x="436924" y="4646196"/>
            <a:ext cx="4055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009900"/>
                </a:solidFill>
              </a:rPr>
              <a:t>"You've got to break a few eggs to make an </a:t>
            </a:r>
            <a:r>
              <a:rPr lang="en-US" sz="1400" b="1" i="1" dirty="0" err="1">
                <a:solidFill>
                  <a:srgbClr val="009900"/>
                </a:solidFill>
              </a:rPr>
              <a:t>omelette</a:t>
            </a:r>
            <a:r>
              <a:rPr lang="en-US" sz="1400" b="1" i="1" dirty="0">
                <a:solidFill>
                  <a:srgbClr val="009900"/>
                </a:solidFill>
              </a:rPr>
              <a:t>".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FF7261-6525-94F7-6F35-9E6D39F72736}"/>
              </a:ext>
            </a:extLst>
          </p:cNvPr>
          <p:cNvSpPr/>
          <p:nvPr/>
        </p:nvSpPr>
        <p:spPr>
          <a:xfrm>
            <a:off x="4805926" y="2038350"/>
            <a:ext cx="2966473" cy="762000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517D5F-59CF-EF02-48AC-5ED53D40F064}"/>
              </a:ext>
            </a:extLst>
          </p:cNvPr>
          <p:cNvSpPr txBox="1"/>
          <p:nvPr/>
        </p:nvSpPr>
        <p:spPr>
          <a:xfrm>
            <a:off x="4823856" y="4723141"/>
            <a:ext cx="307125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4"/>
              </a:rPr>
              <a:t>https://rickdunn.substack.com/p/bold-action-or-green-tyranny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899496-AADC-5929-ADDC-693E9E3F0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1001" y="2156996"/>
            <a:ext cx="449749" cy="5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5" grpId="0" animBg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EC5A79-B0F6-160D-7872-1DB0FE17E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14550"/>
            <a:ext cx="8382000" cy="2876511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Northwest Close to Blackouts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– How did we get here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WA &amp; OR Clean Energy Policies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– Global &amp; U.S. Perspectives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WA Energy Strategy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– We’re Coming for Your Wind MT &amp; WY!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Where Do We Go from Here?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–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Near and Long Term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9891F-DCCB-8261-6220-26CC2745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552020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NW Utility Balancing Act: </a:t>
            </a:r>
            <a:r>
              <a:rPr lang="en-US" sz="2800" dirty="0">
                <a:solidFill>
                  <a:srgbClr val="009900"/>
                </a:solidFill>
              </a:rPr>
              <a:t>Becoming Increasingly Difficult</a:t>
            </a:r>
            <a:endParaRPr lang="en-US" sz="28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2AF17B-D3A9-48AD-95B8-36C09C1F3B58}"/>
              </a:ext>
            </a:extLst>
          </p:cNvPr>
          <p:cNvGrpSpPr/>
          <p:nvPr/>
        </p:nvGrpSpPr>
        <p:grpSpPr>
          <a:xfrm>
            <a:off x="152400" y="1364072"/>
            <a:ext cx="3710681" cy="3467013"/>
            <a:chOff x="2411859" y="1488431"/>
            <a:chExt cx="3710681" cy="34670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ED02A1-E0BB-4E40-AB1C-281F21514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4259" y="1488431"/>
              <a:ext cx="3558281" cy="333948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7BF4A2-56D2-4244-907B-A5A3C03DC0DD}"/>
                </a:ext>
              </a:extLst>
            </p:cNvPr>
            <p:cNvSpPr txBox="1"/>
            <p:nvPr/>
          </p:nvSpPr>
          <p:spPr>
            <a:xfrm>
              <a:off x="5064934" y="4225961"/>
              <a:ext cx="755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Reliable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22D92E-0156-4392-AF17-6C9CCE510825}"/>
                </a:ext>
              </a:extLst>
            </p:cNvPr>
            <p:cNvSpPr txBox="1"/>
            <p:nvPr/>
          </p:nvSpPr>
          <p:spPr>
            <a:xfrm>
              <a:off x="2411859" y="422596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Affordable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8CA16F-6E1A-45CB-B72C-31E8E0B72C5F}"/>
                </a:ext>
              </a:extLst>
            </p:cNvPr>
            <p:cNvSpPr txBox="1"/>
            <p:nvPr/>
          </p:nvSpPr>
          <p:spPr>
            <a:xfrm>
              <a:off x="3282008" y="4678445"/>
              <a:ext cx="20604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Environmentally Responsible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BAAF99-3004-4DCE-BF05-B3A386279D73}"/>
                </a:ext>
              </a:extLst>
            </p:cNvPr>
            <p:cNvSpPr txBox="1"/>
            <p:nvPr/>
          </p:nvSpPr>
          <p:spPr>
            <a:xfrm>
              <a:off x="3282008" y="1657708"/>
              <a:ext cx="19298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Electricity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Health, Safety &amp; Well Being</a:t>
              </a:r>
            </a:p>
          </p:txBody>
        </p:sp>
      </p:grp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5B15D4C-97BD-FC5D-FCE7-F0BEFCEE6995}"/>
              </a:ext>
            </a:extLst>
          </p:cNvPr>
          <p:cNvSpPr txBox="1">
            <a:spLocks/>
          </p:cNvSpPr>
          <p:nvPr/>
        </p:nvSpPr>
        <p:spPr>
          <a:xfrm>
            <a:off x="3863081" y="1223109"/>
            <a:ext cx="5128519" cy="3748941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Hydropower Erosion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Increased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spill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&amp; threats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dam breaching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Eliminating CO</a:t>
            </a:r>
            <a:r>
              <a:rPr kumimoji="0" lang="en-US" sz="2600" b="0" i="0" u="none" strike="noStrike" kern="120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valued above all factors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Coal-plant retirements &amp;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 new natural gas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 WA &amp; OR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Wind &amp; Solar: Weather Dependent &amp; Energy Dilute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Located remotely from population centers &amp; require vast swaths of land due to need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extreme overbuild 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Increasing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Costs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&amp; Risk of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Blackouts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 2"/>
              <a:buChar char="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 2"/>
              <a:buChar char="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 2"/>
              <a:buChar char="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9E639C-9626-BB5D-12E8-08ACE514C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474" y="1270995"/>
            <a:ext cx="449749" cy="524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F2CCC5-310C-CF22-42A8-F4CCDC598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474" y="4430231"/>
            <a:ext cx="449749" cy="52470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5CE0F06-EE76-93EB-BB74-07A7ECFCB917}"/>
              </a:ext>
            </a:extLst>
          </p:cNvPr>
          <p:cNvSpPr/>
          <p:nvPr/>
        </p:nvSpPr>
        <p:spPr>
          <a:xfrm>
            <a:off x="3863081" y="2190750"/>
            <a:ext cx="5128519" cy="609600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52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7465D-7DAA-ABAB-58F9-757CF65C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Northwest Demand </a:t>
            </a:r>
            <a:r>
              <a:rPr lang="en-US" dirty="0">
                <a:solidFill>
                  <a:srgbClr val="009900"/>
                </a:solidFill>
              </a:rPr>
              <a:t>+30% in 10 Years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A1115-1FA7-5AE2-CD4F-6961BF8B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fld id="{B7C6481B-4A8A-42C4-AF8E-0DA672E2FCF5}" type="slidenum">
              <a:rPr lang="en-US">
                <a:latin typeface="Tw Cen MT"/>
              </a:rPr>
              <a:pPr/>
              <a:t>46</a:t>
            </a:fld>
            <a:endParaRPr lang="en-US" dirty="0">
              <a:latin typeface="Tw Cen M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0AB4DF-4147-B7E0-C6F9-2EE3E1E7D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276350"/>
            <a:ext cx="1495238" cy="7714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9F6FD6-B64E-7E13-65BD-6595B2183470}"/>
              </a:ext>
            </a:extLst>
          </p:cNvPr>
          <p:cNvSpPr txBox="1"/>
          <p:nvPr/>
        </p:nvSpPr>
        <p:spPr>
          <a:xfrm>
            <a:off x="6324600" y="2190750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>
                <a:solidFill>
                  <a:schemeClr val="tx2"/>
                </a:solidFill>
              </a:rPr>
              <a:t>Winter &amp; Summer </a:t>
            </a:r>
            <a:r>
              <a:rPr lang="en-US" b="1" i="1" dirty="0">
                <a:solidFill>
                  <a:srgbClr val="009900"/>
                </a:solidFill>
              </a:rPr>
              <a:t>Firm</a:t>
            </a:r>
            <a:r>
              <a:rPr lang="en-US" b="1" i="1" dirty="0">
                <a:solidFill>
                  <a:schemeClr val="tx2"/>
                </a:solidFill>
              </a:rPr>
              <a:t> </a:t>
            </a:r>
            <a:r>
              <a:rPr lang="en-US" b="1" i="1" dirty="0">
                <a:solidFill>
                  <a:srgbClr val="009900"/>
                </a:solidFill>
              </a:rPr>
              <a:t>Peak </a:t>
            </a:r>
            <a:r>
              <a:rPr lang="en-US" i="1" dirty="0">
                <a:solidFill>
                  <a:schemeClr val="tx2"/>
                </a:solidFill>
              </a:rPr>
              <a:t>Requirements</a:t>
            </a:r>
          </a:p>
          <a:p>
            <a:endParaRPr lang="en-US" i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chemeClr val="tx2"/>
                </a:solidFill>
              </a:rPr>
              <a:t>Could Increase Nearly </a:t>
            </a:r>
            <a:r>
              <a:rPr lang="en-US" b="1" i="1" dirty="0">
                <a:solidFill>
                  <a:srgbClr val="009900"/>
                </a:solidFill>
              </a:rPr>
              <a:t>10,000 MW </a:t>
            </a:r>
            <a:r>
              <a:rPr lang="en-US" i="1" dirty="0">
                <a:solidFill>
                  <a:schemeClr val="tx2"/>
                </a:solidFill>
              </a:rPr>
              <a:t>in 10 </a:t>
            </a:r>
            <a:r>
              <a:rPr lang="en-US" i="1" dirty="0" err="1">
                <a:solidFill>
                  <a:schemeClr val="tx2"/>
                </a:solidFill>
              </a:rPr>
              <a:t>yrs</a:t>
            </a:r>
            <a:endParaRPr lang="en-US" i="1" dirty="0">
              <a:solidFill>
                <a:schemeClr val="tx2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124F31-1B0E-45E2-2564-FCDB0A2EE98F}"/>
              </a:ext>
            </a:extLst>
          </p:cNvPr>
          <p:cNvGrpSpPr/>
          <p:nvPr/>
        </p:nvGrpSpPr>
        <p:grpSpPr>
          <a:xfrm>
            <a:off x="558800" y="1276350"/>
            <a:ext cx="5595794" cy="3835400"/>
            <a:chOff x="558800" y="1276350"/>
            <a:chExt cx="5595794" cy="3835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C12FF5-77BD-1CB4-79C1-81B0FDC5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647" y="1276350"/>
              <a:ext cx="5541947" cy="36576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C8501-CB6F-F842-78D9-A15FA93D6ADD}"/>
                </a:ext>
              </a:extLst>
            </p:cNvPr>
            <p:cNvSpPr txBox="1"/>
            <p:nvPr/>
          </p:nvSpPr>
          <p:spPr>
            <a:xfrm>
              <a:off x="558800" y="4896306"/>
              <a:ext cx="31242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>
                  <a:hlinkClick r:id="rId4"/>
                </a:rPr>
                <a:t>https://www.pnucc.org/system-planning/northwest-regional-forecast/</a:t>
              </a:r>
              <a:endParaRPr lang="en-US" sz="800" dirty="0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9AFE93-9261-D34E-C4A3-321F92B26EBA}"/>
              </a:ext>
            </a:extLst>
          </p:cNvPr>
          <p:cNvSpPr/>
          <p:nvPr/>
        </p:nvSpPr>
        <p:spPr>
          <a:xfrm>
            <a:off x="6324600" y="3028950"/>
            <a:ext cx="2667000" cy="685800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2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824DD-D8DF-65E9-736F-985DD246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Utility Forecasts:  </a:t>
            </a:r>
            <a:r>
              <a:rPr lang="en-US" dirty="0">
                <a:solidFill>
                  <a:srgbClr val="009900"/>
                </a:solidFill>
              </a:rPr>
              <a:t>Highly Uncertain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5A4FB3-8023-D6C4-610A-00028ED7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/>
          </a:bodyPr>
          <a:lstStyle/>
          <a:p>
            <a:fld id="{B7C6481B-4A8A-42C4-AF8E-0DA672E2FCF5}" type="slidenum">
              <a:rPr lang="en-US" sz="700">
                <a:latin typeface="Tw Cen MT"/>
              </a:rPr>
              <a:pPr/>
              <a:t>47</a:t>
            </a:fld>
            <a:endParaRPr lang="en-US" sz="700" dirty="0">
              <a:latin typeface="Tw Cen M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D688F1-37B5-5FC6-FFCE-194D016A489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31697" y="1200150"/>
            <a:ext cx="4776749" cy="3771900"/>
          </a:xfrm>
        </p:spPr>
      </p:pic>
      <p:pic>
        <p:nvPicPr>
          <p:cNvPr id="7" name="Picture 2" descr="Z:\Users\millerk\AppData\Local\Microsoft\Windows\Temporary Internet Files\Content.Outlook\U0XRQAJ3\logoBG.jpg">
            <a:extLst>
              <a:ext uri="{FF2B5EF4-FFF2-40B4-BE49-F238E27FC236}">
                <a16:creationId xmlns:a16="http://schemas.microsoft.com/office/drawing/2014/main" id="{74283CB5-2244-7DD6-D89A-702ED3538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60831"/>
            <a:ext cx="573343" cy="29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042519-82FF-853F-5647-F0E2BCC1BD92}"/>
              </a:ext>
            </a:extLst>
          </p:cNvPr>
          <p:cNvSpPr txBox="1"/>
          <p:nvPr/>
        </p:nvSpPr>
        <p:spPr>
          <a:xfrm>
            <a:off x="5715000" y="257175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Status Quo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1864CC-6DF3-5557-A53E-4813D84CC868}"/>
              </a:ext>
            </a:extLst>
          </p:cNvPr>
          <p:cNvSpPr txBox="1"/>
          <p:nvPr/>
        </p:nvSpPr>
        <p:spPr>
          <a:xfrm>
            <a:off x="5715000" y="128905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9900"/>
                </a:solidFill>
              </a:rPr>
              <a:t>High Electrification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53E7E-6879-C160-81B8-F939D7228250}"/>
              </a:ext>
            </a:extLst>
          </p:cNvPr>
          <p:cNvSpPr txBox="1"/>
          <p:nvPr/>
        </p:nvSpPr>
        <p:spPr>
          <a:xfrm>
            <a:off x="1407858" y="1289050"/>
            <a:ext cx="316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1"/>
                </a:solidFill>
              </a:rPr>
              <a:t>Load Forecast Scenarios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9CA9FAD-BB14-CDFD-2377-5AA6C5CC20D6}"/>
              </a:ext>
            </a:extLst>
          </p:cNvPr>
          <p:cNvSpPr/>
          <p:nvPr/>
        </p:nvSpPr>
        <p:spPr>
          <a:xfrm rot="10800000">
            <a:off x="5435340" y="1473716"/>
            <a:ext cx="230354" cy="45719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F63C8A8-6DD3-9EE8-4322-421F2E27C29B}"/>
              </a:ext>
            </a:extLst>
          </p:cNvPr>
          <p:cNvSpPr/>
          <p:nvPr/>
        </p:nvSpPr>
        <p:spPr>
          <a:xfrm rot="10800000">
            <a:off x="5435340" y="2739764"/>
            <a:ext cx="230354" cy="45719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98CE47-D506-7FD6-469E-7C5AB3552B2F}"/>
              </a:ext>
            </a:extLst>
          </p:cNvPr>
          <p:cNvSpPr txBox="1"/>
          <p:nvPr/>
        </p:nvSpPr>
        <p:spPr>
          <a:xfrm>
            <a:off x="5715000" y="1822678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tx2"/>
                </a:solidFill>
              </a:rPr>
              <a:t>Which is it?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B139FD-54BD-0A50-AB01-853EDAB81966}"/>
              </a:ext>
            </a:extLst>
          </p:cNvPr>
          <p:cNvSpPr txBox="1"/>
          <p:nvPr/>
        </p:nvSpPr>
        <p:spPr>
          <a:xfrm>
            <a:off x="5665694" y="3105379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i="1" dirty="0">
                <a:solidFill>
                  <a:schemeClr val="tx2"/>
                </a:solidFill>
              </a:rPr>
              <a:t>What about </a:t>
            </a:r>
            <a:r>
              <a:rPr lang="en-US" b="1" i="1" dirty="0">
                <a:solidFill>
                  <a:srgbClr val="009900"/>
                </a:solidFill>
              </a:rPr>
              <a:t>Data Centers</a:t>
            </a:r>
            <a:r>
              <a:rPr lang="en-US" b="1" i="1" dirty="0">
                <a:solidFill>
                  <a:schemeClr val="tx2"/>
                </a:solidFill>
              </a:rPr>
              <a:t> &amp; other Electricity Intensive Loads?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b="1" i="1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i="1" dirty="0">
                <a:solidFill>
                  <a:schemeClr val="tx2"/>
                </a:solidFill>
              </a:rPr>
              <a:t>Drives need for</a:t>
            </a:r>
            <a:r>
              <a:rPr lang="en-US" b="1" i="1" dirty="0">
                <a:solidFill>
                  <a:srgbClr val="009900"/>
                </a:solidFill>
              </a:rPr>
              <a:t> scalable</a:t>
            </a:r>
            <a:r>
              <a:rPr lang="en-US" b="1" i="1" dirty="0">
                <a:solidFill>
                  <a:schemeClr val="tx2"/>
                </a:solidFill>
              </a:rPr>
              <a:t>, rapidly deployable, CO</a:t>
            </a:r>
            <a:r>
              <a:rPr lang="en-US" b="1" i="1" baseline="-25000" dirty="0">
                <a:solidFill>
                  <a:schemeClr val="tx2"/>
                </a:solidFill>
              </a:rPr>
              <a:t>2</a:t>
            </a:r>
            <a:r>
              <a:rPr lang="en-US" b="1" i="1" dirty="0">
                <a:solidFill>
                  <a:schemeClr val="tx2"/>
                </a:solidFill>
              </a:rPr>
              <a:t>-free, &amp; </a:t>
            </a:r>
            <a:r>
              <a:rPr lang="en-US" b="1" i="1" dirty="0">
                <a:solidFill>
                  <a:srgbClr val="009900"/>
                </a:solidFill>
              </a:rPr>
              <a:t>reliable</a:t>
            </a:r>
            <a:r>
              <a:rPr lang="en-US" b="1" i="1" dirty="0">
                <a:solidFill>
                  <a:schemeClr val="tx2"/>
                </a:solidFill>
              </a:rPr>
              <a:t> generation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F567C8-BBE5-5342-1ED5-D6E0D1DEDAE4}"/>
              </a:ext>
            </a:extLst>
          </p:cNvPr>
          <p:cNvSpPr/>
          <p:nvPr/>
        </p:nvSpPr>
        <p:spPr>
          <a:xfrm>
            <a:off x="5715000" y="3925331"/>
            <a:ext cx="3276600" cy="934373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3" grpId="0" animBg="1"/>
      <p:bldP spid="14" grpId="0"/>
      <p:bldP spid="15" grpId="0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D577-7725-42B3-A0B7-C231FFDC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Pacific Northwest Generating Capacity </a:t>
            </a:r>
            <a:r>
              <a:rPr lang="en-US" sz="2400" dirty="0">
                <a:solidFill>
                  <a:srgbClr val="009900"/>
                </a:solidFill>
              </a:rPr>
              <a:t>Now &amp; Possible Future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6EBE5F-776F-404B-9673-F975ED63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44763-ACA0-4F67-9613-194612E30FEF}"/>
              </a:ext>
            </a:extLst>
          </p:cNvPr>
          <p:cNvSpPr txBox="1"/>
          <p:nvPr/>
        </p:nvSpPr>
        <p:spPr>
          <a:xfrm>
            <a:off x="552450" y="4933713"/>
            <a:ext cx="44481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Source: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  <a:hlinkClick r:id="rId2"/>
              </a:rPr>
              <a:t>https://www.nwcouncil.org/energy/energy-topics/power-supply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7826D33-A2E4-922C-8541-9CA2786883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07929"/>
              </p:ext>
            </p:extLst>
          </p:nvPr>
        </p:nvGraphicFramePr>
        <p:xfrm>
          <a:off x="5177773" y="3641265"/>
          <a:ext cx="3290400" cy="1292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305">
                  <a:extLst>
                    <a:ext uri="{9D8B030D-6E8A-4147-A177-3AD203B41FA5}">
                      <a16:colId xmlns:a16="http://schemas.microsoft.com/office/drawing/2014/main" val="368464615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647595021"/>
                    </a:ext>
                  </a:extLst>
                </a:gridCol>
                <a:gridCol w="1154895">
                  <a:extLst>
                    <a:ext uri="{9D8B030D-6E8A-4147-A177-3AD203B41FA5}">
                      <a16:colId xmlns:a16="http://schemas.microsoft.com/office/drawing/2014/main" val="36551146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kumimoji="0" lang="en-US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Average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Capacity Factor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470067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2"/>
                          </a:solidFill>
                        </a:rPr>
                        <a:t>Hydro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2"/>
                          </a:solidFill>
                        </a:rPr>
                        <a:t>16,271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2"/>
                          </a:solidFill>
                        </a:rPr>
                        <a:t>47%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196292"/>
                  </a:ext>
                </a:extLst>
              </a:tr>
              <a:tr h="195168"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2"/>
                          </a:solidFill>
                        </a:rPr>
                        <a:t>Natural 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2"/>
                          </a:solidFill>
                        </a:rPr>
                        <a:t>7,882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2"/>
                          </a:solidFill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041443"/>
                  </a:ext>
                </a:extLst>
              </a:tr>
              <a:tr h="210408"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2"/>
                          </a:solidFill>
                        </a:rPr>
                        <a:t>Coal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2"/>
                          </a:solidFill>
                        </a:rPr>
                        <a:t>4,059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2"/>
                          </a:solidFill>
                        </a:rPr>
                        <a:t>78%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443076"/>
                  </a:ext>
                </a:extLst>
              </a:tr>
              <a:tr h="210408"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2"/>
                          </a:solidFill>
                        </a:rPr>
                        <a:t>Wind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2"/>
                          </a:solidFill>
                        </a:rPr>
                        <a:t>3,552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2"/>
                          </a:solidFill>
                        </a:rPr>
                        <a:t>32%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475891"/>
                  </a:ext>
                </a:extLst>
              </a:tr>
              <a:tr h="225648"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2"/>
                          </a:solidFill>
                        </a:rPr>
                        <a:t>Solar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2"/>
                          </a:solidFill>
                        </a:rPr>
                        <a:t>304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2"/>
                          </a:solidFill>
                        </a:rPr>
                        <a:t>26%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40930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33F8462-E25E-8F08-2532-19685FAA4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842" y="1496455"/>
            <a:ext cx="3535209" cy="19142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C549FB-7B24-57A9-EB7B-8AB1CD5248F9}"/>
              </a:ext>
            </a:extLst>
          </p:cNvPr>
          <p:cNvSpPr txBox="1"/>
          <p:nvPr/>
        </p:nvSpPr>
        <p:spPr>
          <a:xfrm>
            <a:off x="5428153" y="1158966"/>
            <a:ext cx="2789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dirty="0">
                <a:solidFill>
                  <a:srgbClr val="1F497D"/>
                </a:solidFill>
                <a:latin typeface="Tw Cen MT"/>
              </a:rPr>
              <a:t>Average Year Energy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5F3B60-1F2F-31D4-E789-158B0A17512F}"/>
              </a:ext>
            </a:extLst>
          </p:cNvPr>
          <p:cNvSpPr txBox="1"/>
          <p:nvPr/>
        </p:nvSpPr>
        <p:spPr>
          <a:xfrm>
            <a:off x="3546401" y="3410739"/>
            <a:ext cx="1613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>
                <a:solidFill>
                  <a:schemeClr val="tx2"/>
                </a:solidFill>
              </a:rPr>
              <a:t>WA &amp; OR </a:t>
            </a:r>
            <a:r>
              <a:rPr lang="en-US" sz="1200" b="1" u="sng" dirty="0">
                <a:solidFill>
                  <a:srgbClr val="009900"/>
                </a:solidFill>
              </a:rPr>
              <a:t>Vision</a:t>
            </a:r>
          </a:p>
          <a:p>
            <a:pPr algn="ctr"/>
            <a:endParaRPr lang="en-US" sz="1200" b="1" dirty="0">
              <a:solidFill>
                <a:srgbClr val="009900"/>
              </a:solidFill>
            </a:endParaRPr>
          </a:p>
          <a:p>
            <a:pPr algn="ctr"/>
            <a:r>
              <a:rPr lang="en-US" sz="1200" b="1" dirty="0">
                <a:solidFill>
                  <a:srgbClr val="009900"/>
                </a:solidFill>
              </a:rPr>
              <a:t>Eliminate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</a:rPr>
              <a:t>Natural Gas &amp; Coal</a:t>
            </a:r>
          </a:p>
          <a:p>
            <a:pPr algn="ctr"/>
            <a:r>
              <a:rPr lang="en-US" sz="1200" b="1" dirty="0">
                <a:solidFill>
                  <a:srgbClr val="009900"/>
                </a:solidFill>
              </a:rPr>
              <a:t>-12,000 </a:t>
            </a:r>
            <a:r>
              <a:rPr lang="en-US" sz="1200" b="1" dirty="0" err="1">
                <a:solidFill>
                  <a:srgbClr val="009900"/>
                </a:solidFill>
              </a:rPr>
              <a:t>aMW</a:t>
            </a:r>
            <a:endParaRPr lang="en-US" sz="1200" b="1" dirty="0">
              <a:solidFill>
                <a:srgbClr val="009900"/>
              </a:solidFill>
            </a:endParaRPr>
          </a:p>
          <a:p>
            <a:pPr algn="ctr"/>
            <a:endParaRPr lang="en-US" sz="1200" b="1" dirty="0">
              <a:solidFill>
                <a:srgbClr val="009900"/>
              </a:solidFill>
            </a:endParaRPr>
          </a:p>
          <a:p>
            <a:pPr lvl="0" algn="ctr"/>
            <a:r>
              <a:rPr lang="en-US" sz="1200" b="1" dirty="0">
                <a:solidFill>
                  <a:srgbClr val="1F497D"/>
                </a:solidFill>
              </a:rPr>
              <a:t>x2 Electrification</a:t>
            </a:r>
          </a:p>
          <a:p>
            <a:pPr lvl="0" algn="ctr"/>
            <a:r>
              <a:rPr lang="en-US" sz="1200" b="1" dirty="0">
                <a:solidFill>
                  <a:srgbClr val="009900"/>
                </a:solidFill>
              </a:rPr>
              <a:t>+16,000 </a:t>
            </a:r>
            <a:r>
              <a:rPr lang="en-US" sz="1200" b="1" dirty="0" err="1">
                <a:solidFill>
                  <a:srgbClr val="009900"/>
                </a:solidFill>
              </a:rPr>
              <a:t>aMW</a:t>
            </a:r>
            <a:endParaRPr lang="en-US" sz="1400" b="1" dirty="0">
              <a:solidFill>
                <a:srgbClr val="0099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2B540-9AB2-9447-0B81-DBD532BF470E}"/>
              </a:ext>
            </a:extLst>
          </p:cNvPr>
          <p:cNvSpPr/>
          <p:nvPr/>
        </p:nvSpPr>
        <p:spPr>
          <a:xfrm>
            <a:off x="5177773" y="3867150"/>
            <a:ext cx="1756427" cy="609600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27BC64FA-84B7-F2B0-E790-F5942B2056C7}"/>
              </a:ext>
            </a:extLst>
          </p:cNvPr>
          <p:cNvSpPr/>
          <p:nvPr/>
        </p:nvSpPr>
        <p:spPr>
          <a:xfrm>
            <a:off x="3353399" y="3568527"/>
            <a:ext cx="290401" cy="1362947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F504F-A90A-064B-5025-ADAAB7094868}"/>
              </a:ext>
            </a:extLst>
          </p:cNvPr>
          <p:cNvSpPr txBox="1"/>
          <p:nvPr/>
        </p:nvSpPr>
        <p:spPr>
          <a:xfrm>
            <a:off x="504519" y="3378322"/>
            <a:ext cx="285094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2"/>
                </a:solidFill>
              </a:rPr>
              <a:t>Unprecedented Development in an </a:t>
            </a:r>
            <a:r>
              <a:rPr lang="en-US" sz="1400" b="1" i="1" dirty="0">
                <a:solidFill>
                  <a:srgbClr val="009900"/>
                </a:solidFill>
              </a:rPr>
              <a:t>Anti-Development</a:t>
            </a:r>
            <a:r>
              <a:rPr lang="en-US" sz="1400" i="1" dirty="0">
                <a:solidFill>
                  <a:schemeClr val="tx2"/>
                </a:solidFill>
              </a:rPr>
              <a:t> Era</a:t>
            </a:r>
          </a:p>
          <a:p>
            <a:endParaRPr lang="en-US" sz="1100" i="1" dirty="0">
              <a:solidFill>
                <a:schemeClr val="tx2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400" i="1" dirty="0">
                <a:solidFill>
                  <a:schemeClr val="tx2"/>
                </a:solidFill>
              </a:rPr>
              <a:t>In </a:t>
            </a:r>
            <a:r>
              <a:rPr lang="en-US" sz="1400" b="1" i="1" dirty="0">
                <a:solidFill>
                  <a:srgbClr val="009900"/>
                </a:solidFill>
              </a:rPr>
              <a:t>25 years </a:t>
            </a:r>
            <a:r>
              <a:rPr lang="en-US" sz="1400" i="1" dirty="0">
                <a:solidFill>
                  <a:schemeClr val="tx2"/>
                </a:solidFill>
              </a:rPr>
              <a:t>construct </a:t>
            </a:r>
            <a:r>
              <a:rPr lang="en-US" sz="1400" b="1" i="1" dirty="0">
                <a:solidFill>
                  <a:srgbClr val="009900"/>
                </a:solidFill>
              </a:rPr>
              <a:t>+28,000 </a:t>
            </a:r>
            <a:r>
              <a:rPr lang="en-US" sz="1400" b="1" i="1" dirty="0" err="1">
                <a:solidFill>
                  <a:srgbClr val="009900"/>
                </a:solidFill>
              </a:rPr>
              <a:t>aMW</a:t>
            </a:r>
            <a:endParaRPr lang="en-US" sz="1400" b="1" i="1" dirty="0">
              <a:solidFill>
                <a:srgbClr val="0099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i="1" dirty="0">
              <a:solidFill>
                <a:schemeClr val="tx2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400" i="1" dirty="0">
                <a:solidFill>
                  <a:schemeClr val="tx2"/>
                </a:solidFill>
              </a:rPr>
              <a:t>=</a:t>
            </a:r>
            <a:r>
              <a:rPr lang="en-US" sz="1400" b="1" i="1" dirty="0">
                <a:solidFill>
                  <a:srgbClr val="009900"/>
                </a:solidFill>
              </a:rPr>
              <a:t>100 years </a:t>
            </a:r>
            <a:r>
              <a:rPr lang="en-US" sz="1400" i="1" dirty="0">
                <a:solidFill>
                  <a:schemeClr val="tx2"/>
                </a:solidFill>
              </a:rPr>
              <a:t>of Hydro, Natural Gas &amp; Coal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1CC1E-BE69-F3EB-BE03-DFF2AB5B9D13}"/>
              </a:ext>
            </a:extLst>
          </p:cNvPr>
          <p:cNvSpPr txBox="1"/>
          <p:nvPr/>
        </p:nvSpPr>
        <p:spPr>
          <a:xfrm>
            <a:off x="1101256" y="1158967"/>
            <a:ext cx="2789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dirty="0">
                <a:solidFill>
                  <a:srgbClr val="1F497D"/>
                </a:solidFill>
                <a:latin typeface="Tw Cen MT"/>
              </a:rPr>
              <a:t>Nameplate Capacity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EC171A-3C0B-8660-FF68-6A796F802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83" y="1496455"/>
            <a:ext cx="3491417" cy="19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11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DBFC5-E61F-19C4-99C4-C3BA1594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PNW Hydro is Great! </a:t>
            </a:r>
            <a:r>
              <a:rPr lang="en-US" sz="3600" dirty="0">
                <a:solidFill>
                  <a:srgbClr val="009900"/>
                </a:solidFill>
              </a:rPr>
              <a:t>But Highly Variable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A6EFFB-C820-52EA-D958-AF9BF8516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fld id="{B7C6481B-4A8A-42C4-AF8E-0DA672E2FCF5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04D57027-377D-EECB-7831-1D30CC3A3FD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12648" y="1137524"/>
            <a:ext cx="7388352" cy="3668547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D45F21-837B-7D6E-9D95-ACD57924D226}"/>
              </a:ext>
            </a:extLst>
          </p:cNvPr>
          <p:cNvCxnSpPr>
            <a:cxnSpLocks/>
          </p:cNvCxnSpPr>
          <p:nvPr/>
        </p:nvCxnSpPr>
        <p:spPr>
          <a:xfrm>
            <a:off x="4495800" y="2266950"/>
            <a:ext cx="0" cy="34066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504563-33AB-6A9A-72DC-7E7639507C34}"/>
              </a:ext>
            </a:extLst>
          </p:cNvPr>
          <p:cNvCxnSpPr>
            <a:cxnSpLocks/>
          </p:cNvCxnSpPr>
          <p:nvPr/>
        </p:nvCxnSpPr>
        <p:spPr>
          <a:xfrm flipV="1">
            <a:off x="4495800" y="3333750"/>
            <a:ext cx="0" cy="3048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1D8595-2232-7AD2-2DD2-17DC0AB94003}"/>
              </a:ext>
            </a:extLst>
          </p:cNvPr>
          <p:cNvCxnSpPr>
            <a:cxnSpLocks/>
          </p:cNvCxnSpPr>
          <p:nvPr/>
        </p:nvCxnSpPr>
        <p:spPr>
          <a:xfrm>
            <a:off x="7010400" y="2151603"/>
            <a:ext cx="0" cy="34066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767DBF-7A35-0A6F-D765-D62EAA0C7AE7}"/>
              </a:ext>
            </a:extLst>
          </p:cNvPr>
          <p:cNvCxnSpPr>
            <a:cxnSpLocks/>
          </p:cNvCxnSpPr>
          <p:nvPr/>
        </p:nvCxnSpPr>
        <p:spPr>
          <a:xfrm flipV="1">
            <a:off x="7010400" y="3405884"/>
            <a:ext cx="0" cy="3048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3983BD8-8DAB-765A-1C96-C777CCD54E8D}"/>
              </a:ext>
            </a:extLst>
          </p:cNvPr>
          <p:cNvSpPr txBox="1"/>
          <p:nvPr/>
        </p:nvSpPr>
        <p:spPr>
          <a:xfrm>
            <a:off x="6324600" y="1917301"/>
            <a:ext cx="17436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</a:rPr>
              <a:t>+3,000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</a:rPr>
              <a:t>to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</a:rPr>
              <a:t>+9,000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</a:rPr>
              <a:t>aMW</a:t>
            </a:r>
            <a:endParaRPr lang="en-US" sz="1200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ED647-3C89-028B-1A0E-92F4CC9E6360}"/>
              </a:ext>
            </a:extLst>
          </p:cNvPr>
          <p:cNvSpPr txBox="1"/>
          <p:nvPr/>
        </p:nvSpPr>
        <p:spPr>
          <a:xfrm>
            <a:off x="3817530" y="3566793"/>
            <a:ext cx="17436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</a:rPr>
              <a:t>+4,000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</a:rPr>
              <a:t>to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</a:rPr>
              <a:t>+7,000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</a:rPr>
              <a:t>aMW</a:t>
            </a:r>
            <a:endParaRPr lang="en-US" sz="1200" b="1" i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10CCC3-59BD-3D62-D36B-D71041E4AB2F}"/>
              </a:ext>
            </a:extLst>
          </p:cNvPr>
          <p:cNvSpPr txBox="1"/>
          <p:nvPr/>
        </p:nvSpPr>
        <p:spPr>
          <a:xfrm>
            <a:off x="771397" y="4854138"/>
            <a:ext cx="3886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https://www.bpa.gov/energy-and-services/power/resource-planning</a:t>
            </a:r>
            <a:endParaRPr lang="en-US" sz="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22F758-04B6-15EB-14B7-73B79963A4E2}"/>
              </a:ext>
            </a:extLst>
          </p:cNvPr>
          <p:cNvSpPr txBox="1"/>
          <p:nvPr/>
        </p:nvSpPr>
        <p:spPr>
          <a:xfrm>
            <a:off x="145353" y="3053775"/>
            <a:ext cx="1447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>
                <a:solidFill>
                  <a:schemeClr val="tx2"/>
                </a:solidFill>
              </a:rPr>
              <a:t>Firm Generation </a:t>
            </a:r>
            <a:r>
              <a:rPr lang="en-US" sz="1600" b="1" i="1" dirty="0">
                <a:solidFill>
                  <a:srgbClr val="009900"/>
                </a:solidFill>
              </a:rPr>
              <a:t>Spoken For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F98C6B1A-E3A2-5C35-7AE8-0C1BAB6E43E7}"/>
              </a:ext>
            </a:extLst>
          </p:cNvPr>
          <p:cNvSpPr/>
          <p:nvPr/>
        </p:nvSpPr>
        <p:spPr>
          <a:xfrm>
            <a:off x="7543800" y="2437283"/>
            <a:ext cx="152380" cy="896467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18AB91-0A6A-BC90-4CAA-61881F906E60}"/>
              </a:ext>
            </a:extLst>
          </p:cNvPr>
          <p:cNvSpPr txBox="1"/>
          <p:nvPr/>
        </p:nvSpPr>
        <p:spPr>
          <a:xfrm>
            <a:off x="7752534" y="2470017"/>
            <a:ext cx="1252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tx2"/>
                </a:solidFill>
              </a:rPr>
              <a:t>Surplus </a:t>
            </a:r>
            <a:r>
              <a:rPr lang="en-US" sz="1600" b="1" i="1" dirty="0">
                <a:solidFill>
                  <a:srgbClr val="009900"/>
                </a:solidFill>
              </a:rPr>
              <a:t>May or May Not </a:t>
            </a:r>
            <a:r>
              <a:rPr lang="en-US" sz="1600" b="1" i="1" dirty="0">
                <a:solidFill>
                  <a:schemeClr val="tx2"/>
                </a:solidFill>
              </a:rPr>
              <a:t>Show Up</a:t>
            </a:r>
            <a:endParaRPr lang="en-US" sz="1600" b="1" i="1" dirty="0">
              <a:solidFill>
                <a:srgbClr val="009900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91C8BA1-C620-BC36-B754-C20ADD30FE0B}"/>
              </a:ext>
            </a:extLst>
          </p:cNvPr>
          <p:cNvCxnSpPr>
            <a:cxnSpLocks/>
          </p:cNvCxnSpPr>
          <p:nvPr/>
        </p:nvCxnSpPr>
        <p:spPr>
          <a:xfrm>
            <a:off x="1586426" y="3514581"/>
            <a:ext cx="623374" cy="0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E945DA6-178A-5CC2-1534-0D6E5853AB8F}"/>
              </a:ext>
            </a:extLst>
          </p:cNvPr>
          <p:cNvSpPr txBox="1"/>
          <p:nvPr/>
        </p:nvSpPr>
        <p:spPr>
          <a:xfrm>
            <a:off x="7752534" y="3684587"/>
            <a:ext cx="11628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009900"/>
                </a:solidFill>
              </a:rPr>
              <a:t>3 to 9 X</a:t>
            </a:r>
          </a:p>
          <a:p>
            <a:r>
              <a:rPr lang="en-US" sz="1400" b="1" i="1" dirty="0">
                <a:solidFill>
                  <a:schemeClr val="tx2"/>
                </a:solidFill>
              </a:rPr>
              <a:t>CGS</a:t>
            </a:r>
          </a:p>
          <a:p>
            <a:r>
              <a:rPr lang="en-US" sz="1400" b="1" i="1" dirty="0">
                <a:solidFill>
                  <a:srgbClr val="009900"/>
                </a:solidFill>
              </a:rPr>
              <a:t>Nuclear Plant</a:t>
            </a:r>
          </a:p>
          <a:p>
            <a:r>
              <a:rPr lang="en-US" sz="1400" b="1" i="1" dirty="0">
                <a:solidFill>
                  <a:schemeClr val="tx2"/>
                </a:solidFill>
              </a:rPr>
              <a:t>In Some Months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965E527-7E25-9A7A-B33C-86FB3EEDEC28}"/>
              </a:ext>
            </a:extLst>
          </p:cNvPr>
          <p:cNvSpPr/>
          <p:nvPr/>
        </p:nvSpPr>
        <p:spPr>
          <a:xfrm>
            <a:off x="145352" y="3003262"/>
            <a:ext cx="1447797" cy="685800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31" grpId="0"/>
      <p:bldP spid="32" grpId="0" animBg="1"/>
      <p:bldP spid="33" grpId="0"/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2A6EADA-828F-46DE-829E-4CE1D064880D}"/>
              </a:ext>
            </a:extLst>
          </p:cNvPr>
          <p:cNvGrpSpPr/>
          <p:nvPr/>
        </p:nvGrpSpPr>
        <p:grpSpPr>
          <a:xfrm>
            <a:off x="187974" y="2530371"/>
            <a:ext cx="2310622" cy="2441680"/>
            <a:chOff x="6748760" y="2617869"/>
            <a:chExt cx="2310622" cy="2441680"/>
          </a:xfrm>
        </p:grpSpPr>
        <p:pic>
          <p:nvPicPr>
            <p:cNvPr id="2050" name="Picture 2" descr="Sylmar Converter Station Turns 50 | LADWP Intake Magazine">
              <a:extLst>
                <a:ext uri="{FF2B5EF4-FFF2-40B4-BE49-F238E27FC236}">
                  <a16:creationId xmlns:a16="http://schemas.microsoft.com/office/drawing/2014/main" id="{7034FD0B-FF29-4495-8A35-CD7525233D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6511" y="2617869"/>
              <a:ext cx="1489537" cy="223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5CF3D2-6DB5-4627-AEE5-4869B71904A3}"/>
                </a:ext>
              </a:extLst>
            </p:cNvPr>
            <p:cNvSpPr txBox="1"/>
            <p:nvPr/>
          </p:nvSpPr>
          <p:spPr>
            <a:xfrm>
              <a:off x="6748760" y="4844105"/>
              <a:ext cx="231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A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Pacific HVDC South Terminal near Los Angeles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Northwest has Long </a:t>
            </a:r>
            <a:r>
              <a:rPr lang="en-US" sz="2800" dirty="0">
                <a:solidFill>
                  <a:srgbClr val="009900"/>
                </a:solidFill>
              </a:rPr>
              <a:t>Exported</a:t>
            </a:r>
            <a:r>
              <a:rPr lang="en-US" sz="2800" dirty="0"/>
              <a:t> Electricity to California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07155-7127-49E0-91B1-D0466D5CBDDF}"/>
              </a:ext>
            </a:extLst>
          </p:cNvPr>
          <p:cNvSpPr txBox="1"/>
          <p:nvPr/>
        </p:nvSpPr>
        <p:spPr>
          <a:xfrm>
            <a:off x="6379995" y="1221131"/>
            <a:ext cx="246832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Pacific Interties went into service 1968 - 1970</a:t>
            </a: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Path for </a:t>
            </a:r>
            <a:r>
              <a:rPr kumimoji="0" lang="en-US" sz="1400" b="1" i="0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Hydropower surpluses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 the Northwest to flow to California</a:t>
            </a: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High Voltage </a:t>
            </a:r>
            <a:r>
              <a:rPr kumimoji="0" lang="en-US" sz="1400" b="1" i="0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Direct Current (DC) allows more precise control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of power flow and lower losses; but more complicated</a:t>
            </a: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en-US" sz="1400" b="1" dirty="0">
              <a:solidFill>
                <a:srgbClr val="009900"/>
              </a:solidFill>
              <a:latin typeface="Tw Cen MT"/>
            </a:endParaRP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Canada &amp; Montana Interconnections becoming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more important</a:t>
            </a: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3D5A0A-D1C9-48D7-894B-53B7BD2A6BDB}"/>
              </a:ext>
            </a:extLst>
          </p:cNvPr>
          <p:cNvGrpSpPr/>
          <p:nvPr/>
        </p:nvGrpSpPr>
        <p:grpSpPr>
          <a:xfrm>
            <a:off x="3153899" y="1250098"/>
            <a:ext cx="2903442" cy="3764677"/>
            <a:chOff x="6096000" y="1162924"/>
            <a:chExt cx="2903442" cy="37646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5CCE7F7-49C7-42CD-B6B2-46EC25E5F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1162924"/>
              <a:ext cx="2903442" cy="376467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4CC374-D9E9-4EDE-8E66-2186D8675DF5}"/>
                </a:ext>
              </a:extLst>
            </p:cNvPr>
            <p:cNvSpPr txBox="1"/>
            <p:nvPr/>
          </p:nvSpPr>
          <p:spPr>
            <a:xfrm>
              <a:off x="6096000" y="1162924"/>
              <a:ext cx="2903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A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Western Interconnection</a:t>
              </a:r>
            </a:p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A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Transmission Lines</a:t>
              </a: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6B6032-64D9-4103-9CBB-EAF173870875}"/>
              </a:ext>
            </a:extLst>
          </p:cNvPr>
          <p:cNvCxnSpPr>
            <a:cxnSpLocks/>
            <a:stCxn id="2052" idx="3"/>
          </p:cNvCxnSpPr>
          <p:nvPr/>
        </p:nvCxnSpPr>
        <p:spPr>
          <a:xfrm>
            <a:off x="2745787" y="1942107"/>
            <a:ext cx="1226309" cy="1033350"/>
          </a:xfrm>
          <a:prstGeom prst="straightConnector1">
            <a:avLst/>
          </a:prstGeom>
          <a:ln>
            <a:solidFill>
              <a:srgbClr val="0033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CECA3F-7344-4AF1-8F08-1C367898965B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132889" y="3126495"/>
            <a:ext cx="655304" cy="83406"/>
          </a:xfrm>
          <a:prstGeom prst="straightConnector1">
            <a:avLst/>
          </a:prstGeom>
          <a:ln>
            <a:solidFill>
              <a:srgbClr val="0033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F32C55D-F014-4017-A056-F0085FBF7836}"/>
              </a:ext>
            </a:extLst>
          </p:cNvPr>
          <p:cNvSpPr txBox="1"/>
          <p:nvPr/>
        </p:nvSpPr>
        <p:spPr>
          <a:xfrm>
            <a:off x="2278575" y="2710996"/>
            <a:ext cx="854314" cy="830997"/>
          </a:xfrm>
          <a:prstGeom prst="rect">
            <a:avLst/>
          </a:prstGeom>
          <a:noFill/>
          <a:ln>
            <a:solidFill>
              <a:srgbClr val="00339A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Pacific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DC &amp; AC Interties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8,000 MW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24EA97-7047-43BD-8397-2A6873A0C89D}"/>
              </a:ext>
            </a:extLst>
          </p:cNvPr>
          <p:cNvGrpSpPr/>
          <p:nvPr/>
        </p:nvGrpSpPr>
        <p:grpSpPr>
          <a:xfrm>
            <a:off x="533400" y="1214077"/>
            <a:ext cx="2310622" cy="1438215"/>
            <a:chOff x="6528578" y="1255258"/>
            <a:chExt cx="2310622" cy="1438215"/>
          </a:xfrm>
        </p:grpSpPr>
        <p:pic>
          <p:nvPicPr>
            <p:cNvPr id="2052" name="Picture 4" descr="ABB Completes Upgrade Of First Major HVDC Link In US Transmission History">
              <a:extLst>
                <a:ext uri="{FF2B5EF4-FFF2-40B4-BE49-F238E27FC236}">
                  <a16:creationId xmlns:a16="http://schemas.microsoft.com/office/drawing/2014/main" id="{113C32FB-0CBF-4B22-9D84-76CF58513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0412" y="1273105"/>
              <a:ext cx="2130552" cy="1420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36EA15-441F-43F3-80AD-2D37F3896A08}"/>
                </a:ext>
              </a:extLst>
            </p:cNvPr>
            <p:cNvSpPr txBox="1"/>
            <p:nvPr/>
          </p:nvSpPr>
          <p:spPr>
            <a:xfrm>
              <a:off x="6528578" y="1255258"/>
              <a:ext cx="231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A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Pacific HVDC North Terminal near The Dalles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6A46914-23AC-45D4-9210-6A12F69B10E2}"/>
              </a:ext>
            </a:extLst>
          </p:cNvPr>
          <p:cNvCxnSpPr>
            <a:cxnSpLocks/>
          </p:cNvCxnSpPr>
          <p:nvPr/>
        </p:nvCxnSpPr>
        <p:spPr>
          <a:xfrm flipV="1">
            <a:off x="2310620" y="4324351"/>
            <a:ext cx="1545735" cy="539233"/>
          </a:xfrm>
          <a:prstGeom prst="straightConnector1">
            <a:avLst/>
          </a:prstGeom>
          <a:ln>
            <a:solidFill>
              <a:srgbClr val="0033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8BF30ACC-1218-4E22-BB4A-84F29093831D}"/>
              </a:ext>
            </a:extLst>
          </p:cNvPr>
          <p:cNvSpPr/>
          <p:nvPr/>
        </p:nvSpPr>
        <p:spPr>
          <a:xfrm>
            <a:off x="3809204" y="3126495"/>
            <a:ext cx="225172" cy="166812"/>
          </a:xfrm>
          <a:prstGeom prst="ellipse">
            <a:avLst/>
          </a:prstGeom>
          <a:noFill/>
          <a:ln>
            <a:solidFill>
              <a:srgbClr val="00339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1B37E5-A528-666D-F418-A8AD2B2FE5C1}"/>
              </a:ext>
            </a:extLst>
          </p:cNvPr>
          <p:cNvSpPr/>
          <p:nvPr/>
        </p:nvSpPr>
        <p:spPr>
          <a:xfrm>
            <a:off x="3856355" y="2399094"/>
            <a:ext cx="225172" cy="166812"/>
          </a:xfrm>
          <a:prstGeom prst="ellipse">
            <a:avLst/>
          </a:prstGeom>
          <a:noFill/>
          <a:ln>
            <a:solidFill>
              <a:srgbClr val="00339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BBF3F16-AC68-F5DB-8762-445C9326EAF9}"/>
              </a:ext>
            </a:extLst>
          </p:cNvPr>
          <p:cNvSpPr/>
          <p:nvPr/>
        </p:nvSpPr>
        <p:spPr>
          <a:xfrm>
            <a:off x="4247736" y="2514447"/>
            <a:ext cx="225172" cy="166812"/>
          </a:xfrm>
          <a:prstGeom prst="ellipse">
            <a:avLst/>
          </a:prstGeom>
          <a:noFill/>
          <a:ln>
            <a:solidFill>
              <a:srgbClr val="00339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994C14-6BFB-0AD6-7C24-255B798B80A1}"/>
              </a:ext>
            </a:extLst>
          </p:cNvPr>
          <p:cNvSpPr txBox="1"/>
          <p:nvPr/>
        </p:nvSpPr>
        <p:spPr>
          <a:xfrm>
            <a:off x="4417843" y="2555355"/>
            <a:ext cx="15035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U.S. – Canada Interconnections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19C2F6-4393-3BCA-B887-778CCBB3FEE1}"/>
              </a:ext>
            </a:extLst>
          </p:cNvPr>
          <p:cNvSpPr/>
          <p:nvPr/>
        </p:nvSpPr>
        <p:spPr>
          <a:xfrm>
            <a:off x="5057047" y="3043089"/>
            <a:ext cx="225172" cy="166812"/>
          </a:xfrm>
          <a:prstGeom prst="ellipse">
            <a:avLst/>
          </a:prstGeom>
          <a:noFill/>
          <a:ln>
            <a:solidFill>
              <a:srgbClr val="00339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E2DDF9-9D61-B9A8-7D8A-987886360F1A}"/>
              </a:ext>
            </a:extLst>
          </p:cNvPr>
          <p:cNvSpPr txBox="1"/>
          <p:nvPr/>
        </p:nvSpPr>
        <p:spPr>
          <a:xfrm>
            <a:off x="5257800" y="3043089"/>
            <a:ext cx="10193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Montana – Colstrip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7424E03-54A0-2D9C-62AD-52A49EABA939}"/>
              </a:ext>
            </a:extLst>
          </p:cNvPr>
          <p:cNvSpPr/>
          <p:nvPr/>
        </p:nvSpPr>
        <p:spPr>
          <a:xfrm>
            <a:off x="6379994" y="4019549"/>
            <a:ext cx="2459205" cy="737057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62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9" grpId="0" animBg="1"/>
      <p:bldP spid="16" grpId="0" animBg="1"/>
      <p:bldP spid="17" grpId="0"/>
      <p:bldP spid="19" grpId="0" animBg="1"/>
      <p:bldP spid="21" grpId="0"/>
      <p:bldP spid="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13CDA-6443-F437-2FB2-B180111BF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BPA Transmission Lines: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Critical to All Utilities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EF9426-7A56-3579-8E4E-8E995DA4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fld id="{B7C6481B-4A8A-42C4-AF8E-0DA672E2FCF5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E8BD7-29C9-03E1-8F71-3A210071E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54" y="1441094"/>
            <a:ext cx="7887291" cy="3415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9CF0D-4FFB-7E33-55E8-C1C956E97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183" y="1396259"/>
            <a:ext cx="858167" cy="742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5E2472-718B-7DF9-5E23-919EF1C04D86}"/>
              </a:ext>
            </a:extLst>
          </p:cNvPr>
          <p:cNvSpPr txBox="1"/>
          <p:nvPr/>
        </p:nvSpPr>
        <p:spPr>
          <a:xfrm>
            <a:off x="4689348" y="1104203"/>
            <a:ext cx="49917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BPA Owns &amp; Operates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rPr>
              <a:t>75%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 of NW Grid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0D2629-6543-79D2-77F7-CEC4C7A1B330}"/>
              </a:ext>
            </a:extLst>
          </p:cNvPr>
          <p:cNvSpPr txBox="1"/>
          <p:nvPr/>
        </p:nvSpPr>
        <p:spPr>
          <a:xfrm>
            <a:off x="612648" y="4856634"/>
            <a:ext cx="45868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8C8279"/>
                </a:solidFill>
                <a:effectLst/>
                <a:uLnTx/>
                <a:uFillTx/>
                <a:latin typeface="Calibri-Light"/>
              </a:rPr>
              <a:t>Source:  BPA April 2023 Presentation “The Evolving Grid Update on the State of Transmission”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E47FE7A0-811B-D7A9-C04E-315562187937}"/>
              </a:ext>
            </a:extLst>
          </p:cNvPr>
          <p:cNvSpPr/>
          <p:nvPr/>
        </p:nvSpPr>
        <p:spPr>
          <a:xfrm rot="16200000">
            <a:off x="214844" y="2212153"/>
            <a:ext cx="230832" cy="53340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355D168-D265-2452-6916-015C4A88DE25}"/>
              </a:ext>
            </a:extLst>
          </p:cNvPr>
          <p:cNvSpPr/>
          <p:nvPr/>
        </p:nvSpPr>
        <p:spPr>
          <a:xfrm>
            <a:off x="4667350" y="2662970"/>
            <a:ext cx="331694" cy="338554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ED0085F-2157-4FFE-5D2B-EB71C3664A3C}"/>
              </a:ext>
            </a:extLst>
          </p:cNvPr>
          <p:cNvSpPr/>
          <p:nvPr/>
        </p:nvSpPr>
        <p:spPr>
          <a:xfrm>
            <a:off x="4667350" y="2058193"/>
            <a:ext cx="331694" cy="338554"/>
          </a:xfrm>
          <a:prstGeom prst="ellips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D2AA21-82A5-9F5B-273B-210B23EC17D0}"/>
              </a:ext>
            </a:extLst>
          </p:cNvPr>
          <p:cNvSpPr/>
          <p:nvPr/>
        </p:nvSpPr>
        <p:spPr>
          <a:xfrm>
            <a:off x="4667350" y="3298420"/>
            <a:ext cx="331694" cy="338554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066084E-4679-925A-A356-D9B80B0EFA86}"/>
              </a:ext>
            </a:extLst>
          </p:cNvPr>
          <p:cNvSpPr/>
          <p:nvPr/>
        </p:nvSpPr>
        <p:spPr>
          <a:xfrm>
            <a:off x="4689348" y="4039296"/>
            <a:ext cx="3889502" cy="715709"/>
          </a:xfrm>
          <a:prstGeom prst="roundRect">
            <a:avLst/>
          </a:prstGeom>
          <a:noFill/>
          <a:ln w="28575" cap="flat" cmpd="sng" algn="ctr">
            <a:solidFill>
              <a:srgbClr val="009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05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 animBg="1"/>
      <p:bldP spid="11" grpId="0" animBg="1"/>
      <p:bldP spid="1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4900E-8F59-FDC7-D4D1-9F140D7B9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BPA Transmission: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Interconnection Frenzy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50BE15-2653-F6DB-697C-5BBF8692C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fld id="{B7C6481B-4A8A-42C4-AF8E-0DA672E2FCF5}" type="slidenum">
              <a:rPr lang="en-US"/>
              <a:pPr/>
              <a:t>51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33515F-4FED-B447-618D-FB932BC4C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548" y="1464955"/>
            <a:ext cx="4918350" cy="251143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7840CF-B961-5CE5-AA84-4A9E6DA3BF19}"/>
              </a:ext>
            </a:extLst>
          </p:cNvPr>
          <p:cNvGrpSpPr/>
          <p:nvPr/>
        </p:nvGrpSpPr>
        <p:grpSpPr>
          <a:xfrm>
            <a:off x="457200" y="1308422"/>
            <a:ext cx="3161762" cy="1415728"/>
            <a:chOff x="457200" y="1308422"/>
            <a:chExt cx="3161762" cy="14157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B5FE7D-EE85-18AD-B5B7-584FB10D8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508878"/>
              <a:ext cx="3161762" cy="12152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9BA31B-84CC-1F5D-5620-C5CF623B1FE0}"/>
                </a:ext>
              </a:extLst>
            </p:cNvPr>
            <p:cNvSpPr txBox="1"/>
            <p:nvPr/>
          </p:nvSpPr>
          <p:spPr>
            <a:xfrm>
              <a:off x="694332" y="1308422"/>
              <a:ext cx="2924630" cy="31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rPr>
                <a:t>Generator Interconnection Requests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C45AB5C-EBB4-28CF-D17F-46DC9A5843E7}"/>
              </a:ext>
            </a:extLst>
          </p:cNvPr>
          <p:cNvSpPr txBox="1"/>
          <p:nvPr/>
        </p:nvSpPr>
        <p:spPr>
          <a:xfrm>
            <a:off x="6516723" y="2367898"/>
            <a:ext cx="271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rPr>
              <a:t>BPA hasn’t built significant new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rPr>
              <a:t>transmission lines in decades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7AAA5C-93B4-ADFE-6770-D87C882C2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941" y="4132918"/>
            <a:ext cx="3961563" cy="7992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B12B885-3428-14CF-2A82-2B1AA5ACD826}"/>
              </a:ext>
            </a:extLst>
          </p:cNvPr>
          <p:cNvGrpSpPr/>
          <p:nvPr/>
        </p:nvGrpSpPr>
        <p:grpSpPr>
          <a:xfrm>
            <a:off x="488950" y="2938971"/>
            <a:ext cx="3161762" cy="1696879"/>
            <a:chOff x="488950" y="2938971"/>
            <a:chExt cx="3161762" cy="16968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8F7FF5-E9CE-B61E-FA69-9CECFF5DE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950" y="3095504"/>
              <a:ext cx="3161762" cy="154034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D8C7F8-B350-6EB8-AB03-EFFF32AA60AC}"/>
                </a:ext>
              </a:extLst>
            </p:cNvPr>
            <p:cNvSpPr txBox="1"/>
            <p:nvPr/>
          </p:nvSpPr>
          <p:spPr>
            <a:xfrm>
              <a:off x="726082" y="2938971"/>
              <a:ext cx="2924630" cy="31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rPr>
                <a:t>Transmission Interconnection Requests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289D415A-B266-C82B-E324-65553C27967A}"/>
              </a:ext>
            </a:extLst>
          </p:cNvPr>
          <p:cNvSpPr/>
          <p:nvPr/>
        </p:nvSpPr>
        <p:spPr>
          <a:xfrm>
            <a:off x="3352800" y="1555158"/>
            <a:ext cx="266162" cy="222863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EA3229-64AF-93AC-1BF2-6FE3C74D9D29}"/>
              </a:ext>
            </a:extLst>
          </p:cNvPr>
          <p:cNvSpPr/>
          <p:nvPr/>
        </p:nvSpPr>
        <p:spPr>
          <a:xfrm>
            <a:off x="593001" y="1494876"/>
            <a:ext cx="266162" cy="263372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964C55-944D-ED86-F467-5865CB1F01A3}"/>
              </a:ext>
            </a:extLst>
          </p:cNvPr>
          <p:cNvSpPr txBox="1"/>
          <p:nvPr/>
        </p:nvSpPr>
        <p:spPr>
          <a:xfrm>
            <a:off x="3530011" y="1308422"/>
            <a:ext cx="64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9900"/>
                </a:solidFill>
              </a:rPr>
              <a:t>300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1A044ECD-454F-5A66-5239-62AE81CBA0EC}"/>
              </a:ext>
            </a:extLst>
          </p:cNvPr>
          <p:cNvSpPr/>
          <p:nvPr/>
        </p:nvSpPr>
        <p:spPr>
          <a:xfrm rot="16200000">
            <a:off x="7459751" y="1814845"/>
            <a:ext cx="457200" cy="2575099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F78F15B-C0E2-BEAC-D1C2-C231288A7CD9}"/>
              </a:ext>
            </a:extLst>
          </p:cNvPr>
          <p:cNvSpPr/>
          <p:nvPr/>
        </p:nvSpPr>
        <p:spPr>
          <a:xfrm>
            <a:off x="4343400" y="4045009"/>
            <a:ext cx="4632498" cy="990600"/>
          </a:xfrm>
          <a:prstGeom prst="roundRect">
            <a:avLst/>
          </a:prstGeom>
          <a:noFill/>
          <a:ln w="28575" cap="flat" cmpd="sng" algn="ctr">
            <a:solidFill>
              <a:srgbClr val="009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15" grpId="0" animBg="1"/>
      <p:bldP spid="16" grpId="0"/>
      <p:bldP spid="17" grpId="0" animBg="1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7817F-41CF-A530-B41B-9F91533F6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1F497D"/>
                </a:solidFill>
              </a:rPr>
              <a:t>Land-Use vs. CO</a:t>
            </a:r>
            <a:r>
              <a:rPr lang="en-US" sz="2800" baseline="-25000" dirty="0">
                <a:solidFill>
                  <a:srgbClr val="1F497D"/>
                </a:solidFill>
              </a:rPr>
              <a:t>2 </a:t>
            </a:r>
            <a:r>
              <a:rPr lang="en-US" sz="2800" dirty="0">
                <a:solidFill>
                  <a:srgbClr val="1F497D"/>
                </a:solidFill>
              </a:rPr>
              <a:t>Footprint: </a:t>
            </a:r>
            <a:r>
              <a:rPr lang="en-US" sz="2800" dirty="0">
                <a:solidFill>
                  <a:srgbClr val="009900"/>
                </a:solidFill>
              </a:rPr>
              <a:t>Finding Common Ground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5228D2-1DAE-9551-E847-3C8A35E7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fld id="{B7C6481B-4A8A-42C4-AF8E-0DA672E2FCF5}" type="slidenum">
              <a:rPr lang="en-US">
                <a:latin typeface="Tw Cen MT"/>
              </a:rPr>
              <a:pPr/>
              <a:t>52</a:t>
            </a:fld>
            <a:endParaRPr lang="en-US" dirty="0">
              <a:latin typeface="Tw Cen M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D546B3-B9DD-BB60-CE5E-EF6F437CA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28750"/>
            <a:ext cx="5715000" cy="2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39C51A-2456-0942-7DD9-8791EB7C52D5}"/>
              </a:ext>
            </a:extLst>
          </p:cNvPr>
          <p:cNvSpPr txBox="1"/>
          <p:nvPr/>
        </p:nvSpPr>
        <p:spPr>
          <a:xfrm>
            <a:off x="6365315" y="1210221"/>
            <a:ext cx="25908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What if we built: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0099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tx2"/>
                </a:solidFill>
              </a:rPr>
              <a:t>As Little </a:t>
            </a:r>
            <a:r>
              <a:rPr lang="en-US" sz="1600" b="1" dirty="0">
                <a:solidFill>
                  <a:srgbClr val="009900"/>
                </a:solidFill>
              </a:rPr>
              <a:t>Transmission </a:t>
            </a:r>
            <a:r>
              <a:rPr lang="en-US" sz="1600" b="1" dirty="0">
                <a:solidFill>
                  <a:schemeClr val="tx2"/>
                </a:solidFill>
              </a:rPr>
              <a:t>as Absolutely Necessary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dirty="0">
              <a:solidFill>
                <a:srgbClr val="0099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tx2"/>
                </a:solidFill>
              </a:rPr>
              <a:t>Reliable Generation Plants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b="1" dirty="0">
              <a:solidFill>
                <a:srgbClr val="0099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b="1" i="1" dirty="0">
                <a:solidFill>
                  <a:srgbClr val="009900"/>
                </a:solidFill>
              </a:rPr>
              <a:t>Small-footprint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i="1" dirty="0">
              <a:solidFill>
                <a:srgbClr val="0099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b="1" i="1" dirty="0">
                <a:solidFill>
                  <a:srgbClr val="009900"/>
                </a:solidFill>
              </a:rPr>
              <a:t>Low or no-CO2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0099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2"/>
                </a:solidFill>
              </a:rPr>
              <a:t>Closer to where people live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9AD211-562E-A740-6A86-8EDEFB37FB31}"/>
              </a:ext>
            </a:extLst>
          </p:cNvPr>
          <p:cNvSpPr txBox="1"/>
          <p:nvPr/>
        </p:nvSpPr>
        <p:spPr>
          <a:xfrm>
            <a:off x="76962" y="4238158"/>
            <a:ext cx="66278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</a:rPr>
              <a:t>Natural gas is </a:t>
            </a:r>
            <a:r>
              <a:rPr lang="en-US" sz="1600" b="1" dirty="0">
                <a:solidFill>
                  <a:srgbClr val="009900"/>
                </a:solidFill>
              </a:rPr>
              <a:t>100 to 1,000 X </a:t>
            </a:r>
            <a:r>
              <a:rPr lang="en-US" sz="1600" dirty="0">
                <a:solidFill>
                  <a:schemeClr val="tx2"/>
                </a:solidFill>
              </a:rPr>
              <a:t>more power dense than wind and solar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</a:rPr>
              <a:t>New nuclear with </a:t>
            </a:r>
            <a:r>
              <a:rPr lang="en-US" sz="1600" b="1" dirty="0">
                <a:solidFill>
                  <a:srgbClr val="009900"/>
                </a:solidFill>
              </a:rPr>
              <a:t>safety perimeter at fence line </a:t>
            </a:r>
            <a:r>
              <a:rPr lang="en-US" sz="1600" dirty="0">
                <a:solidFill>
                  <a:schemeClr val="tx2"/>
                </a:solidFill>
              </a:rPr>
              <a:t>will increase power density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ECFEDD-F16E-7400-AFC7-63C7CDD5F446}"/>
              </a:ext>
            </a:extLst>
          </p:cNvPr>
          <p:cNvSpPr/>
          <p:nvPr/>
        </p:nvSpPr>
        <p:spPr>
          <a:xfrm>
            <a:off x="6858000" y="3233716"/>
            <a:ext cx="1828800" cy="862033"/>
          </a:xfrm>
          <a:prstGeom prst="roundRect">
            <a:avLst/>
          </a:prstGeom>
          <a:noFill/>
          <a:ln w="19050" cap="flat" cmpd="sng" algn="ctr">
            <a:solidFill>
              <a:srgbClr val="009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DFEF43-2160-CDE5-35B2-AE13B2138ABF}"/>
              </a:ext>
            </a:extLst>
          </p:cNvPr>
          <p:cNvSpPr/>
          <p:nvPr/>
        </p:nvSpPr>
        <p:spPr>
          <a:xfrm>
            <a:off x="4267200" y="3486149"/>
            <a:ext cx="1371600" cy="228601"/>
          </a:xfrm>
          <a:prstGeom prst="roundRect">
            <a:avLst/>
          </a:prstGeom>
          <a:noFill/>
          <a:ln w="19050" cap="flat" cmpd="sng" algn="ctr">
            <a:solidFill>
              <a:srgbClr val="009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57C94-F950-4B79-5308-C3C6D2F50413}"/>
              </a:ext>
            </a:extLst>
          </p:cNvPr>
          <p:cNvSpPr txBox="1"/>
          <p:nvPr/>
        </p:nvSpPr>
        <p:spPr>
          <a:xfrm>
            <a:off x="1340940" y="1806084"/>
            <a:ext cx="2934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Up to </a:t>
            </a:r>
            <a:r>
              <a:rPr lang="en-US" b="1" i="1" dirty="0">
                <a:solidFill>
                  <a:srgbClr val="009900"/>
                </a:solidFill>
              </a:rPr>
              <a:t>60% less </a:t>
            </a:r>
            <a:r>
              <a:rPr lang="en-US" b="1" i="1" dirty="0">
                <a:solidFill>
                  <a:schemeClr val="tx2"/>
                </a:solidFill>
              </a:rPr>
              <a:t>CO</a:t>
            </a:r>
            <a:r>
              <a:rPr lang="en-US" b="1" i="1" baseline="-25000" dirty="0">
                <a:solidFill>
                  <a:schemeClr val="tx2"/>
                </a:solidFill>
              </a:rPr>
              <a:t>2</a:t>
            </a:r>
            <a:r>
              <a:rPr lang="en-US" b="1" i="1" dirty="0">
                <a:solidFill>
                  <a:schemeClr val="tx2"/>
                </a:solidFill>
              </a:rPr>
              <a:t> than coal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92D88F26-03FE-45FE-E9CE-181891C79125}"/>
              </a:ext>
            </a:extLst>
          </p:cNvPr>
          <p:cNvSpPr/>
          <p:nvPr/>
        </p:nvSpPr>
        <p:spPr>
          <a:xfrm rot="5400000">
            <a:off x="4266967" y="1895526"/>
            <a:ext cx="76200" cy="190449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27657291-416A-5B16-9DF7-34E4347823C5}"/>
              </a:ext>
            </a:extLst>
          </p:cNvPr>
          <p:cNvSpPr/>
          <p:nvPr/>
        </p:nvSpPr>
        <p:spPr>
          <a:xfrm rot="5400000">
            <a:off x="8616086" y="4190393"/>
            <a:ext cx="228600" cy="451458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33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5" grpId="0" animBg="1"/>
      <p:bldP spid="7" grpId="0"/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08E77-EB91-EC32-8FAB-E9E7F0E98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Land-Use vs. CO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2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Footprint: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Finding Common Ground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7F04F2-3527-8103-4E92-DAF6C3F5E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fld id="{B7C6481B-4A8A-42C4-AF8E-0DA672E2FCF5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7DF2FA0B-49A3-6F34-D5BA-1B2685012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1200150"/>
            <a:ext cx="6172200" cy="355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Free Photo | Hand holding delicious gummy bear candy">
            <a:extLst>
              <a:ext uri="{FF2B5EF4-FFF2-40B4-BE49-F238E27FC236}">
                <a16:creationId xmlns:a16="http://schemas.microsoft.com/office/drawing/2014/main" id="{29E1417B-8A50-F6AC-4429-1C8D63EEE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76350"/>
            <a:ext cx="1830262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C10EDE-79F4-3EC9-A7C0-24AB8B1F6307}"/>
              </a:ext>
            </a:extLst>
          </p:cNvPr>
          <p:cNvSpPr txBox="1"/>
          <p:nvPr/>
        </p:nvSpPr>
        <p:spPr>
          <a:xfrm>
            <a:off x="6858001" y="2647950"/>
            <a:ext cx="2133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Energy contained in a </a:t>
            </a:r>
            <a:r>
              <a:rPr lang="en-US" sz="1600" b="1" i="1" dirty="0">
                <a:solidFill>
                  <a:srgbClr val="009900"/>
                </a:solidFill>
              </a:rPr>
              <a:t>gummy bear pellet </a:t>
            </a:r>
            <a:r>
              <a:rPr lang="en-US" sz="1600" i="1" dirty="0">
                <a:solidFill>
                  <a:schemeClr val="tx2"/>
                </a:solidFill>
              </a:rPr>
              <a:t>of uranium fuel</a:t>
            </a:r>
          </a:p>
          <a:p>
            <a:endParaRPr lang="en-US" i="1" dirty="0">
              <a:solidFill>
                <a:schemeClr val="tx2"/>
              </a:solidFill>
            </a:endParaRPr>
          </a:p>
          <a:p>
            <a:r>
              <a:rPr lang="en-US" sz="1600" i="1" dirty="0">
                <a:solidFill>
                  <a:schemeClr val="tx2"/>
                </a:solidFill>
              </a:rPr>
              <a:t>= </a:t>
            </a:r>
            <a:r>
              <a:rPr lang="en-US" sz="1600" b="1" i="1" dirty="0">
                <a:solidFill>
                  <a:srgbClr val="009900"/>
                </a:solidFill>
              </a:rPr>
              <a:t>2,000 pounds </a:t>
            </a:r>
            <a:r>
              <a:rPr lang="en-US" sz="1600" i="1" dirty="0">
                <a:solidFill>
                  <a:schemeClr val="tx2"/>
                </a:solidFill>
              </a:rPr>
              <a:t>of coal</a:t>
            </a:r>
          </a:p>
        </p:txBody>
      </p:sp>
    </p:spTree>
    <p:extLst>
      <p:ext uri="{BB962C8B-B14F-4D97-AF65-F5344CB8AC3E}">
        <p14:creationId xmlns:p14="http://schemas.microsoft.com/office/powerpoint/2010/main" val="33810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D765E-EEAF-43AB-9743-6AFD6DD06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Small Footprint Nuclear: </a:t>
            </a:r>
            <a:r>
              <a:rPr lang="en-US" sz="3600" dirty="0">
                <a:solidFill>
                  <a:srgbClr val="009900"/>
                </a:solidFill>
              </a:rPr>
              <a:t>Long-Term Solution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57C4D-EE89-4485-9180-4A357C36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defTabSz="914378">
              <a:defRPr/>
            </a:pPr>
            <a:fld id="{B7C6481B-4A8A-42C4-AF8E-0DA672E2FCF5}" type="slidenum">
              <a:rPr lang="en-US" sz="1050">
                <a:latin typeface="Tw Cen MT"/>
              </a:rPr>
              <a:pPr defTabSz="914378">
                <a:defRPr/>
              </a:pPr>
              <a:t>54</a:t>
            </a:fld>
            <a:endParaRPr lang="en-US" sz="1050" dirty="0">
              <a:latin typeface="Tw Cen M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93DE6D-CA21-4449-A8FB-0612E8295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1" y="1414102"/>
            <a:ext cx="3970355" cy="2366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D8D79C-A1CD-4881-A079-43D362989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1433766"/>
            <a:ext cx="3443642" cy="2275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E9CDF5-8104-408F-B1B3-481A6FB547A9}"/>
              </a:ext>
            </a:extLst>
          </p:cNvPr>
          <p:cNvSpPr txBox="1"/>
          <p:nvPr/>
        </p:nvSpPr>
        <p:spPr>
          <a:xfrm>
            <a:off x="608166" y="4233386"/>
            <a:ext cx="5640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 defTabSz="914378"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schemeClr val="tx2"/>
                </a:solidFill>
                <a:latin typeface="Tw Cen MT"/>
              </a:rPr>
              <a:t>1,000 aMW of wind power = </a:t>
            </a:r>
            <a:r>
              <a:rPr lang="en-US" sz="1400" b="1" dirty="0">
                <a:solidFill>
                  <a:srgbClr val="009900"/>
                </a:solidFill>
                <a:latin typeface="Tw Cen MT"/>
              </a:rPr>
              <a:t>500 to 1,000 square miles </a:t>
            </a:r>
            <a:r>
              <a:rPr lang="en-US" sz="1400" b="1" dirty="0">
                <a:solidFill>
                  <a:schemeClr val="tx2"/>
                </a:solidFill>
                <a:latin typeface="Tw Cen MT"/>
              </a:rPr>
              <a:t>of land</a:t>
            </a:r>
          </a:p>
          <a:p>
            <a:pPr marL="285743" indent="-285743" defTabSz="914378">
              <a:buFont typeface="Wingdings" panose="05000000000000000000" pitchFamily="2" charset="2"/>
              <a:buChar char="ü"/>
              <a:defRPr/>
            </a:pPr>
            <a:endParaRPr lang="en-US" sz="1400" b="1" dirty="0">
              <a:solidFill>
                <a:schemeClr val="tx2"/>
              </a:solidFill>
              <a:latin typeface="Tw Cen MT"/>
            </a:endParaRPr>
          </a:p>
          <a:p>
            <a:pPr marL="285743" indent="-285743" defTabSz="914378"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schemeClr val="tx2"/>
                </a:solidFill>
                <a:latin typeface="Tw Cen MT"/>
              </a:rPr>
              <a:t>720 MW Small Modular Reactor Complex = </a:t>
            </a:r>
            <a:r>
              <a:rPr lang="en-US" sz="1400" b="1" dirty="0">
                <a:solidFill>
                  <a:srgbClr val="009900"/>
                </a:solidFill>
                <a:latin typeface="Tw Cen MT"/>
              </a:rPr>
              <a:t>0.05 square miles </a:t>
            </a:r>
            <a:r>
              <a:rPr lang="en-US" sz="1400" b="1" dirty="0">
                <a:solidFill>
                  <a:schemeClr val="tx2"/>
                </a:solidFill>
                <a:latin typeface="Tw Cen MT"/>
              </a:rPr>
              <a:t>of land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297A8E-BC98-47BD-9604-2C37B7ECECF7}"/>
              </a:ext>
            </a:extLst>
          </p:cNvPr>
          <p:cNvSpPr txBox="1"/>
          <p:nvPr/>
        </p:nvSpPr>
        <p:spPr>
          <a:xfrm>
            <a:off x="560901" y="370973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n-US" sz="800" dirty="0">
                <a:solidFill>
                  <a:srgbClr val="000000"/>
                </a:solidFill>
                <a:latin typeface="Tw Cen MT"/>
              </a:rPr>
              <a:t>Source:  </a:t>
            </a:r>
            <a:r>
              <a:rPr lang="en-US" sz="800" dirty="0">
                <a:solidFill>
                  <a:srgbClr val="000000"/>
                </a:solidFill>
                <a:latin typeface="Tw Cen MT"/>
                <a:hlinkClick r:id="rId4"/>
              </a:rPr>
              <a:t>https://www.americanexperiment.org/reports/not-in-our-backyard</a:t>
            </a:r>
            <a:endParaRPr lang="en-US" sz="800" dirty="0">
              <a:solidFill>
                <a:srgbClr val="000000"/>
              </a:solidFill>
              <a:latin typeface="Tw Cen M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938152-BBF4-48E7-AED9-DEEFC40E5364}"/>
              </a:ext>
            </a:extLst>
          </p:cNvPr>
          <p:cNvCxnSpPr>
            <a:cxnSpLocks/>
          </p:cNvCxnSpPr>
          <p:nvPr/>
        </p:nvCxnSpPr>
        <p:spPr>
          <a:xfrm>
            <a:off x="2514600" y="2266950"/>
            <a:ext cx="1524000" cy="0"/>
          </a:xfrm>
          <a:prstGeom prst="line">
            <a:avLst/>
          </a:prstGeom>
          <a:ln w="190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FCD3C8-C2EB-4A71-A89D-43D17B6BE893}"/>
              </a:ext>
            </a:extLst>
          </p:cNvPr>
          <p:cNvCxnSpPr>
            <a:cxnSpLocks/>
          </p:cNvCxnSpPr>
          <p:nvPr/>
        </p:nvCxnSpPr>
        <p:spPr>
          <a:xfrm>
            <a:off x="2133600" y="3409950"/>
            <a:ext cx="1905000" cy="0"/>
          </a:xfrm>
          <a:prstGeom prst="line">
            <a:avLst/>
          </a:prstGeom>
          <a:ln w="190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9B0B65-FD8B-430D-BE77-C0E7DDDE1319}"/>
              </a:ext>
            </a:extLst>
          </p:cNvPr>
          <p:cNvCxnSpPr>
            <a:cxnSpLocks/>
          </p:cNvCxnSpPr>
          <p:nvPr/>
        </p:nvCxnSpPr>
        <p:spPr>
          <a:xfrm>
            <a:off x="685800" y="3638550"/>
            <a:ext cx="1066800" cy="0"/>
          </a:xfrm>
          <a:prstGeom prst="line">
            <a:avLst/>
          </a:prstGeom>
          <a:ln w="190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7D9CAF-2374-7D0E-C061-F2B75A3B8F7F}"/>
              </a:ext>
            </a:extLst>
          </p:cNvPr>
          <p:cNvSpPr/>
          <p:nvPr/>
        </p:nvSpPr>
        <p:spPr>
          <a:xfrm>
            <a:off x="608166" y="4162201"/>
            <a:ext cx="5259234" cy="451904"/>
          </a:xfrm>
          <a:prstGeom prst="roundRect">
            <a:avLst/>
          </a:prstGeom>
          <a:noFill/>
          <a:ln w="19050" cap="flat" cmpd="sng" algn="ctr">
            <a:solidFill>
              <a:srgbClr val="0099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E911345C-DCCA-29F1-7011-E89ACE52BDC8}"/>
              </a:ext>
            </a:extLst>
          </p:cNvPr>
          <p:cNvSpPr/>
          <p:nvPr/>
        </p:nvSpPr>
        <p:spPr>
          <a:xfrm rot="5400000">
            <a:off x="6342446" y="4687504"/>
            <a:ext cx="151280" cy="339373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45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D765E-EEAF-43AB-9743-6AFD6DD06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New Nuclear: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Gaining Momentum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57C4D-EE89-4485-9180-4A357C36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953CC-B9E3-4736-88C1-E09D1F649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099" y="3545245"/>
            <a:ext cx="5457715" cy="1567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84B8D3-26F5-4326-A4EF-FCA9C3B43631}"/>
              </a:ext>
            </a:extLst>
          </p:cNvPr>
          <p:cNvSpPr txBox="1"/>
          <p:nvPr/>
        </p:nvSpPr>
        <p:spPr>
          <a:xfrm>
            <a:off x="2418132" y="1996922"/>
            <a:ext cx="123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ARDP Grant Recipient #1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0B4DA1-B6F6-4FD7-BB9B-7DB640CB76CE}"/>
              </a:ext>
            </a:extLst>
          </p:cNvPr>
          <p:cNvSpPr txBox="1"/>
          <p:nvPr/>
        </p:nvSpPr>
        <p:spPr>
          <a:xfrm>
            <a:off x="762000" y="3953470"/>
            <a:ext cx="123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ARDP Grant Recipient #2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851F00-6A49-425B-AFB1-DA7AAE3C0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707" y="3545245"/>
            <a:ext cx="1665845" cy="15675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BB8E852-3ECF-42D8-9853-42884254FA93}"/>
              </a:ext>
            </a:extLst>
          </p:cNvPr>
          <p:cNvGrpSpPr/>
          <p:nvPr/>
        </p:nvGrpSpPr>
        <p:grpSpPr>
          <a:xfrm>
            <a:off x="290407" y="1231241"/>
            <a:ext cx="2071751" cy="2192473"/>
            <a:chOff x="290407" y="1231241"/>
            <a:chExt cx="2071751" cy="21924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6C24A91-15CF-43F5-BC77-91217071D10C}"/>
                </a:ext>
              </a:extLst>
            </p:cNvPr>
            <p:cNvGrpSpPr/>
            <p:nvPr/>
          </p:nvGrpSpPr>
          <p:grpSpPr>
            <a:xfrm>
              <a:off x="290407" y="1679865"/>
              <a:ext cx="2071751" cy="1743849"/>
              <a:chOff x="277211" y="1190030"/>
              <a:chExt cx="2071751" cy="1743849"/>
            </a:xfrm>
          </p:grpSpPr>
          <p:pic>
            <p:nvPicPr>
              <p:cNvPr id="2050" name="Picture 2" descr="Advanced Reactor Demonstration Program | Department of Energy">
                <a:extLst>
                  <a:ext uri="{FF2B5EF4-FFF2-40B4-BE49-F238E27FC236}">
                    <a16:creationId xmlns:a16="http://schemas.microsoft.com/office/drawing/2014/main" id="{2207BD59-E6B1-48C5-A0B0-F4BBCF7E1D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211" y="1190030"/>
                <a:ext cx="1856389" cy="742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06A8D8-5BC1-4954-947E-7690B8C6485C}"/>
                  </a:ext>
                </a:extLst>
              </p:cNvPr>
              <p:cNvSpPr txBox="1"/>
              <p:nvPr/>
            </p:nvSpPr>
            <p:spPr>
              <a:xfrm>
                <a:off x="596362" y="1733550"/>
                <a:ext cx="1752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dvanced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R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eactor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D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emonstration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P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rogram</a:t>
                </a:r>
              </a:p>
            </p:txBody>
          </p:sp>
        </p:grpSp>
        <p:pic>
          <p:nvPicPr>
            <p:cNvPr id="1026" name="Picture 2" descr="US DOE Workshop on Modelling Carbon Capture Technology in the Industrial  Sector - BLOG">
              <a:extLst>
                <a:ext uri="{FF2B5EF4-FFF2-40B4-BE49-F238E27FC236}">
                  <a16:creationId xmlns:a16="http://schemas.microsoft.com/office/drawing/2014/main" id="{48DFBD1E-10EA-418E-B153-4463AF20C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68" y="1231241"/>
              <a:ext cx="1506168" cy="449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C2756B-E8FD-F7B7-F41B-77ADC8CB4E65}"/>
              </a:ext>
            </a:extLst>
          </p:cNvPr>
          <p:cNvGrpSpPr/>
          <p:nvPr/>
        </p:nvGrpSpPr>
        <p:grpSpPr>
          <a:xfrm>
            <a:off x="2379652" y="1801332"/>
            <a:ext cx="1135900" cy="914400"/>
            <a:chOff x="2379652" y="1801332"/>
            <a:chExt cx="11359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EED429A-3CAB-8600-FC2A-53CCA9111D09}"/>
                </a:ext>
              </a:extLst>
            </p:cNvPr>
            <p:cNvSpPr/>
            <p:nvPr/>
          </p:nvSpPr>
          <p:spPr>
            <a:xfrm>
              <a:off x="2379652" y="1801332"/>
              <a:ext cx="1135900" cy="9144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DDC719E-0AEA-74D0-794A-2483F8888B09}"/>
                </a:ext>
              </a:extLst>
            </p:cNvPr>
            <p:cNvCxnSpPr>
              <a:cxnSpLocks/>
              <a:stCxn id="8" idx="1"/>
              <a:endCxn id="8" idx="5"/>
            </p:cNvCxnSpPr>
            <p:nvPr/>
          </p:nvCxnSpPr>
          <p:spPr>
            <a:xfrm>
              <a:off x="2546001" y="1935243"/>
              <a:ext cx="803202" cy="64657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426DF3-A751-FCF5-BF30-3D5F8F0F2717}"/>
              </a:ext>
            </a:extLst>
          </p:cNvPr>
          <p:cNvGrpSpPr/>
          <p:nvPr/>
        </p:nvGrpSpPr>
        <p:grpSpPr>
          <a:xfrm>
            <a:off x="3515552" y="1290476"/>
            <a:ext cx="5516882" cy="2086473"/>
            <a:chOff x="3515552" y="1290476"/>
            <a:chExt cx="5516882" cy="20864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4BDF70-2FDC-41A8-B340-EB6228C7D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5552" y="1290476"/>
              <a:ext cx="2347592" cy="208647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75A4A3-2786-A85D-3ECA-B5477F8B5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3144" y="1869224"/>
              <a:ext cx="3169290" cy="10073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242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50FC1-DF0C-D19E-5E7D-FB827AB1A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New Nuclear: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Gaining Momentum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88373E-AF3A-1E9B-3F95-8F0461D45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B7C6481B-4A8A-42C4-AF8E-0DA672E2FCF5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485D52-AC6B-6588-3BFF-A434971A3D6D}"/>
              </a:ext>
            </a:extLst>
          </p:cNvPr>
          <p:cNvSpPr txBox="1"/>
          <p:nvPr/>
        </p:nvSpPr>
        <p:spPr>
          <a:xfrm>
            <a:off x="1273777" y="1137524"/>
            <a:ext cx="247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</a:rPr>
              <a:t>ARDP Grant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</a:rPr>
              <a:t>New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</a:rPr>
              <a:t>Recipient #1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2"/>
                </a:solidFill>
                <a:latin typeface="Tw Cen MT"/>
              </a:rPr>
              <a:t>Breaking Ground in 2026</a:t>
            </a:r>
          </a:p>
          <a:p>
            <a:pPr lvl="0" algn="ctr"/>
            <a:r>
              <a:rPr lang="en-US" sz="1200" b="1" dirty="0">
                <a:solidFill>
                  <a:schemeClr val="tx2"/>
                </a:solidFill>
              </a:rPr>
              <a:t>“</a:t>
            </a:r>
            <a:r>
              <a:rPr lang="en-US" sz="1200" b="1" dirty="0">
                <a:solidFill>
                  <a:srgbClr val="009900"/>
                </a:solidFill>
              </a:rPr>
              <a:t>completed by end of decade</a:t>
            </a:r>
            <a:r>
              <a:rPr lang="en-US" sz="1200" b="1" dirty="0">
                <a:solidFill>
                  <a:schemeClr val="tx2"/>
                </a:solidFill>
              </a:rPr>
              <a:t>”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10A6B3-6EF6-0EF9-CC58-FC43B592BDBE}"/>
              </a:ext>
            </a:extLst>
          </p:cNvPr>
          <p:cNvGrpSpPr/>
          <p:nvPr/>
        </p:nvGrpSpPr>
        <p:grpSpPr>
          <a:xfrm>
            <a:off x="5326310" y="1865790"/>
            <a:ext cx="3437266" cy="3254986"/>
            <a:chOff x="5143735" y="1799571"/>
            <a:chExt cx="3627531" cy="3343929"/>
          </a:xfrm>
        </p:grpSpPr>
        <p:pic>
          <p:nvPicPr>
            <p:cNvPr id="1028" name="Picture 4" descr="TerraPower nuclear power plant breaks ground in Kemmerer ...">
              <a:extLst>
                <a:ext uri="{FF2B5EF4-FFF2-40B4-BE49-F238E27FC236}">
                  <a16:creationId xmlns:a16="http://schemas.microsoft.com/office/drawing/2014/main" id="{454C0047-393C-5A68-FDDC-26C01B2E4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735" y="2724150"/>
              <a:ext cx="3627531" cy="2419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TerraPower Purchases Land in Kemmerer, Wyoming for Natrium Reactor  Demonstration Project">
              <a:extLst>
                <a:ext uri="{FF2B5EF4-FFF2-40B4-BE49-F238E27FC236}">
                  <a16:creationId xmlns:a16="http://schemas.microsoft.com/office/drawing/2014/main" id="{26D9DFE9-19CD-C86B-480E-40FBF162FD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735" y="1799571"/>
              <a:ext cx="3622314" cy="2037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5F893A-EE9D-A430-09BC-397907BDF12F}"/>
              </a:ext>
            </a:extLst>
          </p:cNvPr>
          <p:cNvSpPr txBox="1"/>
          <p:nvPr/>
        </p:nvSpPr>
        <p:spPr>
          <a:xfrm>
            <a:off x="5823271" y="1137523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</a:rPr>
              <a:t>ARDP Grant Recipient #2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</a:rPr>
              <a:t>Breaking Ground Now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9900"/>
                </a:solidFill>
                <a:latin typeface="Tw Cen MT"/>
              </a:rPr>
              <a:t>2030 Operational Goal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BD9B9-C312-47E2-8E25-094938D00176}"/>
              </a:ext>
            </a:extLst>
          </p:cNvPr>
          <p:cNvGrpSpPr/>
          <p:nvPr/>
        </p:nvGrpSpPr>
        <p:grpSpPr>
          <a:xfrm>
            <a:off x="680583" y="1931553"/>
            <a:ext cx="3662818" cy="3008035"/>
            <a:chOff x="680583" y="1931553"/>
            <a:chExt cx="3662818" cy="30080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D16D9D-A26C-383B-24C9-8858F6510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01" y="1931553"/>
              <a:ext cx="3657600" cy="1636048"/>
            </a:xfrm>
            <a:prstGeom prst="rect">
              <a:avLst/>
            </a:prstGeom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A28C55F-3F81-EB17-D953-27D6A9337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83" y="3034588"/>
              <a:ext cx="36576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F5F08C-01CC-3D2A-7826-9E4CD501A787}"/>
              </a:ext>
            </a:extLst>
          </p:cNvPr>
          <p:cNvSpPr/>
          <p:nvPr/>
        </p:nvSpPr>
        <p:spPr>
          <a:xfrm>
            <a:off x="1447800" y="1151369"/>
            <a:ext cx="2209800" cy="646332"/>
          </a:xfrm>
          <a:prstGeom prst="roundRect">
            <a:avLst/>
          </a:prstGeom>
          <a:noFill/>
          <a:ln w="19050" cap="flat" cmpd="sng" algn="ctr">
            <a:solidFill>
              <a:srgbClr val="009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5CADCB-48EE-5240-1F4A-1B65DB0EBAD3}"/>
              </a:ext>
            </a:extLst>
          </p:cNvPr>
          <p:cNvSpPr/>
          <p:nvPr/>
        </p:nvSpPr>
        <p:spPr>
          <a:xfrm>
            <a:off x="5937571" y="1151369"/>
            <a:ext cx="2209800" cy="646332"/>
          </a:xfrm>
          <a:prstGeom prst="roundRect">
            <a:avLst/>
          </a:prstGeom>
          <a:noFill/>
          <a:ln w="19050" cap="flat" cmpd="sng" algn="ctr">
            <a:solidFill>
              <a:srgbClr val="009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022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178804"/>
            <a:ext cx="8305038" cy="738554"/>
          </a:xfrm>
        </p:spPr>
        <p:txBody>
          <a:bodyPr vert="horz" anchor="ctr"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Amazon Steps Up for </a:t>
            </a:r>
            <a:r>
              <a:rPr lang="en-US" sz="3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Site-1 SMR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D10F716-872E-4215-B2A4-97FA408F190F}"/>
              </a:ext>
            </a:extLst>
          </p:cNvPr>
          <p:cNvSpPr txBox="1">
            <a:spLocks/>
          </p:cNvSpPr>
          <p:nvPr/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 fontScale="70000" lnSpcReduction="20000"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F53B6B1F-C8AD-4588-93C6-3618906EFC2C}" type="slidenum">
              <a:rPr lang="en-US"/>
              <a:pPr/>
              <a:t>57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A9CCC6-9BF3-E0B8-999C-85852923DD18}"/>
              </a:ext>
            </a:extLst>
          </p:cNvPr>
          <p:cNvSpPr txBox="1"/>
          <p:nvPr/>
        </p:nvSpPr>
        <p:spPr>
          <a:xfrm>
            <a:off x="5486400" y="2388058"/>
            <a:ext cx="339013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ArialMT"/>
              </a:rPr>
              <a:t>Original </a:t>
            </a:r>
            <a:r>
              <a:rPr lang="en-US" sz="1400" b="1" i="1" dirty="0">
                <a:solidFill>
                  <a:srgbClr val="009900"/>
                </a:solidFill>
                <a:latin typeface="ArialMT"/>
              </a:rPr>
              <a:t>ARDP</a:t>
            </a:r>
            <a:r>
              <a:rPr lang="en-US" sz="1400" dirty="0">
                <a:solidFill>
                  <a:schemeClr val="tx2"/>
                </a:solidFill>
                <a:latin typeface="ArialMT"/>
              </a:rPr>
              <a:t> Grant #1, now </a:t>
            </a:r>
            <a:r>
              <a:rPr lang="en-US" sz="1400" b="1" i="1" dirty="0">
                <a:solidFill>
                  <a:srgbClr val="009900"/>
                </a:solidFill>
                <a:latin typeface="ArialMT"/>
              </a:rPr>
              <a:t>DOE Loan</a:t>
            </a:r>
            <a:r>
              <a:rPr lang="en-US" sz="1400" dirty="0">
                <a:solidFill>
                  <a:schemeClr val="tx2"/>
                </a:solidFill>
                <a:latin typeface="ArialMT"/>
              </a:rPr>
              <a:t> Program Office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b="0" i="0" dirty="0">
              <a:solidFill>
                <a:schemeClr val="tx2"/>
              </a:solidFill>
              <a:effectLst/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0" i="0" dirty="0">
                <a:solidFill>
                  <a:schemeClr val="tx2"/>
                </a:solidFill>
                <a:effectLst/>
                <a:latin typeface="ArialMT"/>
              </a:rPr>
              <a:t>Amazon to purchase first </a:t>
            </a:r>
            <a:r>
              <a:rPr lang="en-US" sz="1400" b="1" i="1" dirty="0">
                <a:solidFill>
                  <a:srgbClr val="009900"/>
                </a:solidFill>
                <a:latin typeface="ArialMT"/>
              </a:rPr>
              <a:t>4 modules</a:t>
            </a:r>
            <a:endParaRPr lang="en-US" sz="1400" b="1" i="1" dirty="0">
              <a:solidFill>
                <a:srgbClr val="009900"/>
              </a:solidFill>
              <a:effectLst/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b="0" i="0" dirty="0">
              <a:solidFill>
                <a:schemeClr val="tx2"/>
              </a:solidFill>
              <a:effectLst/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0" i="0" dirty="0">
                <a:solidFill>
                  <a:schemeClr val="tx2"/>
                </a:solidFill>
                <a:effectLst/>
                <a:latin typeface="ArialMT"/>
              </a:rPr>
              <a:t>Energy Northwest has option to build additional </a:t>
            </a:r>
            <a:r>
              <a:rPr lang="en-US" sz="1400" b="1" i="1" dirty="0">
                <a:solidFill>
                  <a:srgbClr val="009900"/>
                </a:solidFill>
                <a:latin typeface="ArialMT"/>
              </a:rPr>
              <a:t>8 </a:t>
            </a:r>
            <a:r>
              <a:rPr lang="en-US" sz="1400" b="1" i="1" dirty="0">
                <a:solidFill>
                  <a:srgbClr val="009900"/>
                </a:solidFill>
                <a:effectLst/>
                <a:latin typeface="ArialMT"/>
              </a:rPr>
              <a:t>modules</a:t>
            </a:r>
            <a:endParaRPr lang="en-US" sz="1400" i="1" dirty="0">
              <a:solidFill>
                <a:srgbClr val="009900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>
              <a:solidFill>
                <a:schemeClr val="tx2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ArialMT"/>
              </a:rPr>
              <a:t>A</a:t>
            </a:r>
            <a:r>
              <a:rPr lang="en-US" sz="1400" b="0" i="0" dirty="0">
                <a:solidFill>
                  <a:schemeClr val="tx2"/>
                </a:solidFill>
                <a:effectLst/>
                <a:latin typeface="ArialMT"/>
              </a:rPr>
              <a:t>dditional power </a:t>
            </a:r>
            <a:r>
              <a:rPr lang="en-US" sz="1400" dirty="0">
                <a:solidFill>
                  <a:schemeClr val="tx2"/>
                </a:solidFill>
                <a:effectLst/>
                <a:latin typeface="ArialMT"/>
              </a:rPr>
              <a:t>available to </a:t>
            </a:r>
            <a:r>
              <a:rPr lang="en-US" sz="1400" b="1" i="1" dirty="0">
                <a:solidFill>
                  <a:srgbClr val="009900"/>
                </a:solidFill>
                <a:effectLst/>
                <a:latin typeface="ArialMT"/>
              </a:rPr>
              <a:t>Amazon and northwest utilities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A50DF-5D35-A114-74E8-BE5261809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52550"/>
            <a:ext cx="5181600" cy="3282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7C3670-A980-030F-7702-CC347EEE43EE}"/>
              </a:ext>
            </a:extLst>
          </p:cNvPr>
          <p:cNvSpPr txBox="1"/>
          <p:nvPr/>
        </p:nvSpPr>
        <p:spPr>
          <a:xfrm>
            <a:off x="685800" y="135255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tx2"/>
                </a:solidFill>
                <a:latin typeface="Calibri" panose="020F0502020204030204"/>
              </a:rPr>
              <a:t>4 Modules Initially with up to 12 Total</a:t>
            </a:r>
          </a:p>
          <a:p>
            <a:pPr algn="ctr"/>
            <a:r>
              <a:rPr lang="en-US" sz="2000" b="1" i="1" dirty="0">
                <a:solidFill>
                  <a:schemeClr val="tx2"/>
                </a:solidFill>
                <a:latin typeface="Calibri" panose="020F0502020204030204"/>
              </a:rPr>
              <a:t>80 Megawatts per Module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81C39F-3FA1-2B98-76AD-EB6C7FCC5E8D}"/>
              </a:ext>
            </a:extLst>
          </p:cNvPr>
          <p:cNvGrpSpPr/>
          <p:nvPr/>
        </p:nvGrpSpPr>
        <p:grpSpPr>
          <a:xfrm>
            <a:off x="5486400" y="1316567"/>
            <a:ext cx="3046476" cy="942006"/>
            <a:chOff x="5486400" y="1316567"/>
            <a:chExt cx="3046476" cy="9420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BC148F9-5249-011A-CDB3-CA11926F9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6400" y="1316567"/>
              <a:ext cx="1600200" cy="513748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B749D49-6DB5-F394-6FC5-B24961DD28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6338" y="1417846"/>
              <a:ext cx="1256538" cy="407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9371209-B7A9-FDBE-0D3D-01E28FE84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46922" y="1862299"/>
              <a:ext cx="2469094" cy="39627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FD2C9ED-4419-7054-6EB4-4920362106A7}"/>
              </a:ext>
            </a:extLst>
          </p:cNvPr>
          <p:cNvSpPr txBox="1"/>
          <p:nvPr/>
        </p:nvSpPr>
        <p:spPr>
          <a:xfrm>
            <a:off x="1524000" y="4634827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solidFill>
                  <a:srgbClr val="009900"/>
                </a:solidFill>
                <a:latin typeface="Calibri" panose="020F0502020204030204"/>
              </a:rPr>
              <a:t>On-Line Goal = Early 2030s</a:t>
            </a:r>
          </a:p>
        </p:txBody>
      </p:sp>
    </p:spTree>
    <p:extLst>
      <p:ext uri="{BB962C8B-B14F-4D97-AF65-F5344CB8AC3E}">
        <p14:creationId xmlns:p14="http://schemas.microsoft.com/office/powerpoint/2010/main" val="23637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38A55-9BFD-9D5D-C853-007B027AB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Scalable, CO</a:t>
            </a:r>
            <a:r>
              <a:rPr lang="en-US" baseline="-25000" dirty="0"/>
              <a:t>2</a:t>
            </a:r>
            <a:r>
              <a:rPr lang="en-US" dirty="0"/>
              <a:t>-Free, </a:t>
            </a:r>
            <a:r>
              <a:rPr lang="en-US" dirty="0">
                <a:solidFill>
                  <a:srgbClr val="009900"/>
                </a:solidFill>
              </a:rPr>
              <a:t>Reliable &amp; Safe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13E9F1-24EE-AD2C-40B0-DD777E0D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70000" lnSpcReduction="20000"/>
          </a:bodyPr>
          <a:lstStyle/>
          <a:p>
            <a:fld id="{B7C6481B-4A8A-42C4-AF8E-0DA672E2FCF5}" type="slidenum">
              <a:rPr lang="en-US" sz="1050">
                <a:latin typeface="Tw Cen MT"/>
              </a:rPr>
              <a:pPr/>
              <a:t>58</a:t>
            </a:fld>
            <a:endParaRPr lang="en-US" sz="1050" dirty="0">
              <a:latin typeface="Tw Cen M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09EF8-D018-158E-244A-DB7D43956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65" y="1885950"/>
            <a:ext cx="3943008" cy="2955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79215-E1B9-3FD2-FE93-983269BA4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041" y="1885950"/>
            <a:ext cx="3943007" cy="29608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009D42-AB53-9E34-1AA1-B5E6C97C0EAF}"/>
              </a:ext>
            </a:extLst>
          </p:cNvPr>
          <p:cNvSpPr txBox="1"/>
          <p:nvPr/>
        </p:nvSpPr>
        <p:spPr>
          <a:xfrm>
            <a:off x="5639102" y="1389925"/>
            <a:ext cx="231088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Walk-Away-Safe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052321-0602-3F4E-AC65-38125992F1FC}"/>
              </a:ext>
            </a:extLst>
          </p:cNvPr>
          <p:cNvSpPr txBox="1"/>
          <p:nvPr/>
        </p:nvSpPr>
        <p:spPr>
          <a:xfrm>
            <a:off x="1272842" y="1389925"/>
            <a:ext cx="238225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Meltdown-Proof</a:t>
            </a:r>
          </a:p>
        </p:txBody>
      </p:sp>
    </p:spTree>
    <p:extLst>
      <p:ext uri="{BB962C8B-B14F-4D97-AF65-F5344CB8AC3E}">
        <p14:creationId xmlns:p14="http://schemas.microsoft.com/office/powerpoint/2010/main" val="159245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6001430" y="1177913"/>
            <a:ext cx="2946051" cy="35064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19CD414-84E7-43B9-9EF2-2C887F619634}"/>
              </a:ext>
            </a:extLst>
          </p:cNvPr>
          <p:cNvSpPr/>
          <p:nvPr/>
        </p:nvSpPr>
        <p:spPr>
          <a:xfrm>
            <a:off x="192756" y="1207308"/>
            <a:ext cx="5556878" cy="3443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26A8C62-619D-45A0-B70C-3F82A7F1CB6D}"/>
              </a:ext>
            </a:extLst>
          </p:cNvPr>
          <p:cNvSpPr txBox="1"/>
          <p:nvPr/>
        </p:nvSpPr>
        <p:spPr>
          <a:xfrm>
            <a:off x="2826454" y="3480729"/>
            <a:ext cx="12460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Arial" panose="020B0604020202020204"/>
              </a:rPr>
              <a:t>$-1.4B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E4F93-EC79-4F67-94A1-9427B2BA4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2515"/>
            <a:ext cx="8643273" cy="545126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Benefits of zero-emitting firm capacity at 100% GHG reductions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2DE94F-A644-4757-A16C-D5A3D976F16E}"/>
              </a:ext>
            </a:extLst>
          </p:cNvPr>
          <p:cNvSpPr txBox="1"/>
          <p:nvPr/>
        </p:nvSpPr>
        <p:spPr>
          <a:xfrm>
            <a:off x="6170764" y="1358090"/>
            <a:ext cx="1359869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000000"/>
                </a:solidFill>
                <a:latin typeface="Arial" panose="020B0604020202020204"/>
              </a:rPr>
              <a:t>Adding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53E45A-E5EE-4460-8A9D-9B1D6EC615C9}"/>
              </a:ext>
            </a:extLst>
          </p:cNvPr>
          <p:cNvSpPr txBox="1"/>
          <p:nvPr/>
        </p:nvSpPr>
        <p:spPr>
          <a:xfrm>
            <a:off x="7396887" y="1353890"/>
            <a:ext cx="1359869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685800">
              <a:defRPr/>
            </a:pPr>
            <a:r>
              <a:rPr lang="en-US" sz="1350" b="1">
                <a:solidFill>
                  <a:srgbClr val="000000"/>
                </a:solidFill>
                <a:latin typeface="Arial" panose="020B0604020202020204"/>
              </a:rPr>
              <a:t>Avoids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DAA7D07-87D4-4EB2-804A-C43ED3E60E8F}"/>
              </a:ext>
            </a:extLst>
          </p:cNvPr>
          <p:cNvCxnSpPr/>
          <p:nvPr/>
        </p:nvCxnSpPr>
        <p:spPr>
          <a:xfrm>
            <a:off x="6274975" y="1656070"/>
            <a:ext cx="236285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4F6DAE8-40AE-40F5-A077-DA474C6B116F}"/>
              </a:ext>
            </a:extLst>
          </p:cNvPr>
          <p:cNvCxnSpPr>
            <a:cxnSpLocks/>
          </p:cNvCxnSpPr>
          <p:nvPr/>
        </p:nvCxnSpPr>
        <p:spPr>
          <a:xfrm>
            <a:off x="7456400" y="1353891"/>
            <a:ext cx="12376" cy="22851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E5497FB-88F6-407E-9978-27C2071E9B82}"/>
              </a:ext>
            </a:extLst>
          </p:cNvPr>
          <p:cNvSpPr/>
          <p:nvPr/>
        </p:nvSpPr>
        <p:spPr>
          <a:xfrm>
            <a:off x="6274723" y="1725683"/>
            <a:ext cx="1125299" cy="383032"/>
          </a:xfrm>
          <a:prstGeom prst="rect">
            <a:avLst/>
          </a:prstGeom>
          <a:solidFill>
            <a:srgbClr val="C994C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Arial" panose="020B0604020202020204"/>
              </a:rPr>
              <a:t>+1.2 GW CGS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F84BFD-7090-46C6-8A1F-FCEEC7286D20}"/>
              </a:ext>
            </a:extLst>
          </p:cNvPr>
          <p:cNvSpPr/>
          <p:nvPr/>
        </p:nvSpPr>
        <p:spPr>
          <a:xfrm>
            <a:off x="7519498" y="1725683"/>
            <a:ext cx="1125299" cy="383032"/>
          </a:xfrm>
          <a:prstGeom prst="rect">
            <a:avLst/>
          </a:prstGeom>
          <a:solidFill>
            <a:srgbClr val="7030A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Arial" panose="020B0604020202020204"/>
              </a:rPr>
              <a:t>-9.5 GW Storage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887C72-049E-4A3A-8EC3-2271A170FE1D}"/>
              </a:ext>
            </a:extLst>
          </p:cNvPr>
          <p:cNvSpPr/>
          <p:nvPr/>
        </p:nvSpPr>
        <p:spPr>
          <a:xfrm>
            <a:off x="7518103" y="2183819"/>
            <a:ext cx="1125299" cy="375662"/>
          </a:xfrm>
          <a:prstGeom prst="rect">
            <a:avLst/>
          </a:prstGeom>
          <a:solidFill>
            <a:srgbClr val="15B5F9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/>
              </a:rPr>
              <a:t>-44.8 GW Wind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DDC261-FB6E-4D39-B74C-F6FFC987F452}"/>
              </a:ext>
            </a:extLst>
          </p:cNvPr>
          <p:cNvSpPr/>
          <p:nvPr/>
        </p:nvSpPr>
        <p:spPr>
          <a:xfrm>
            <a:off x="7518103" y="2640327"/>
            <a:ext cx="1119722" cy="405317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/>
              </a:rPr>
              <a:t>-37 GW Solar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AEFF29-EE9B-4A0E-AAF4-8E768348C89D}"/>
              </a:ext>
            </a:extLst>
          </p:cNvPr>
          <p:cNvSpPr txBox="1"/>
          <p:nvPr/>
        </p:nvSpPr>
        <p:spPr>
          <a:xfrm>
            <a:off x="6322020" y="3158653"/>
            <a:ext cx="9852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/>
              </a:rPr>
              <a:t>+6.5 GW Firm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B219E3-BC70-4867-98FD-7E553129FA7D}"/>
              </a:ext>
            </a:extLst>
          </p:cNvPr>
          <p:cNvSpPr txBox="1"/>
          <p:nvPr/>
        </p:nvSpPr>
        <p:spPr>
          <a:xfrm>
            <a:off x="7557705" y="3154263"/>
            <a:ext cx="9852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/>
              </a:rPr>
              <a:t>-91 GW Non-firm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C619B40-6CFB-4BE3-AB12-0527A7820253}"/>
              </a:ext>
            </a:extLst>
          </p:cNvPr>
          <p:cNvCxnSpPr/>
          <p:nvPr/>
        </p:nvCxnSpPr>
        <p:spPr>
          <a:xfrm>
            <a:off x="6280423" y="3144359"/>
            <a:ext cx="236285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6F573AD0-44C5-433F-B8E8-25858880458F}"/>
              </a:ext>
            </a:extLst>
          </p:cNvPr>
          <p:cNvSpPr/>
          <p:nvPr/>
        </p:nvSpPr>
        <p:spPr>
          <a:xfrm>
            <a:off x="6057211" y="1249138"/>
            <a:ext cx="2841780" cy="3372601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53735" y="3718506"/>
            <a:ext cx="2417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/>
              </a:rPr>
              <a:t>CGS + </a:t>
            </a:r>
            <a:r>
              <a:rPr lang="en-US" sz="1350" b="1" dirty="0" err="1">
                <a:solidFill>
                  <a:srgbClr val="000000"/>
                </a:solidFill>
                <a:latin typeface="Calibri" panose="020F0502020204030204"/>
              </a:rPr>
              <a:t>NuScale</a:t>
            </a:r>
            <a:r>
              <a:rPr lang="en-US" sz="1350" b="1" dirty="0">
                <a:solidFill>
                  <a:srgbClr val="000000"/>
                </a:solidFill>
                <a:latin typeface="Calibri" panose="020F0502020204030204"/>
              </a:rPr>
              <a:t> SMRs reduce system costs by almost $8B per year relative to RE + Storage</a:t>
            </a:r>
          </a:p>
          <a:p>
            <a:pPr algn="ctr" defTabSz="685800">
              <a:defRPr/>
            </a:pPr>
            <a:endParaRPr lang="en-US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1E8D5B-589B-40EE-8984-84E918E3C766}"/>
              </a:ext>
            </a:extLst>
          </p:cNvPr>
          <p:cNvSpPr txBox="1"/>
          <p:nvPr/>
        </p:nvSpPr>
        <p:spPr>
          <a:xfrm>
            <a:off x="1332781" y="1358090"/>
            <a:ext cx="313974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b="1" dirty="0">
                <a:solidFill>
                  <a:srgbClr val="000000"/>
                </a:solidFill>
                <a:latin typeface="Arial" panose="020B0604020202020204"/>
              </a:rPr>
              <a:t>100% GHG Reduction Portfolios</a:t>
            </a:r>
          </a:p>
        </p:txBody>
      </p:sp>
      <p:pic>
        <p:nvPicPr>
          <p:cNvPr id="36" name="Picture 3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74CAB7-A00A-482D-8A06-D2FB2D845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2"/>
          <a:stretch/>
        </p:blipFill>
        <p:spPr>
          <a:xfrm>
            <a:off x="204000" y="1823270"/>
            <a:ext cx="5545634" cy="256044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8948F12-80EB-48C9-A5D5-00BC87D78151}"/>
              </a:ext>
            </a:extLst>
          </p:cNvPr>
          <p:cNvSpPr/>
          <p:nvPr/>
        </p:nvSpPr>
        <p:spPr>
          <a:xfrm>
            <a:off x="6269244" y="2179403"/>
            <a:ext cx="1125299" cy="380078"/>
          </a:xfrm>
          <a:prstGeom prst="rect">
            <a:avLst/>
          </a:prstGeom>
          <a:solidFill>
            <a:srgbClr val="DC1979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Arial" panose="020B0604020202020204"/>
              </a:rPr>
              <a:t>+5.3 GW SMRs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7E16FD-0397-47FC-AC5C-F4C8D7E0896C}"/>
              </a:ext>
            </a:extLst>
          </p:cNvPr>
          <p:cNvSpPr/>
          <p:nvPr/>
        </p:nvSpPr>
        <p:spPr>
          <a:xfrm>
            <a:off x="2303640" y="2096351"/>
            <a:ext cx="648772" cy="23608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5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D185D56-5701-489E-BB51-8680BB049C5A}"/>
              </a:ext>
            </a:extLst>
          </p:cNvPr>
          <p:cNvSpPr/>
          <p:nvPr/>
        </p:nvSpPr>
        <p:spPr>
          <a:xfrm>
            <a:off x="3605347" y="2095949"/>
            <a:ext cx="648772" cy="144188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5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185D56-5701-489E-BB51-8680BB049C5A}"/>
              </a:ext>
            </a:extLst>
          </p:cNvPr>
          <p:cNvSpPr/>
          <p:nvPr/>
        </p:nvSpPr>
        <p:spPr>
          <a:xfrm>
            <a:off x="4904349" y="2095949"/>
            <a:ext cx="648772" cy="15897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200" b="1" i="1" dirty="0">
              <a:solidFill>
                <a:srgbClr val="009900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113475-DD11-CECC-6160-7D05FDE853A1}"/>
              </a:ext>
            </a:extLst>
          </p:cNvPr>
          <p:cNvSpPr txBox="1"/>
          <p:nvPr/>
        </p:nvSpPr>
        <p:spPr>
          <a:xfrm>
            <a:off x="4282926" y="839981"/>
            <a:ext cx="1865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336699"/>
                </a:solidFill>
              </a:rPr>
              <a:t>Avoids </a:t>
            </a:r>
            <a:r>
              <a:rPr lang="en-US" sz="1600" b="1" i="1" dirty="0">
                <a:solidFill>
                  <a:srgbClr val="009900"/>
                </a:solidFill>
              </a:rPr>
              <a:t>80 to 150 Seattle-Sized Wind Farms </a:t>
            </a:r>
            <a:r>
              <a:rPr lang="en-US" sz="1600" b="1" i="1" dirty="0">
                <a:solidFill>
                  <a:srgbClr val="336699"/>
                </a:solidFill>
              </a:rPr>
              <a:t>&amp; 112 M solar panels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F07291E-918B-822A-2BD4-07AA4E162BE7}"/>
              </a:ext>
            </a:extLst>
          </p:cNvPr>
          <p:cNvSpPr/>
          <p:nvPr/>
        </p:nvSpPr>
        <p:spPr>
          <a:xfrm rot="10800000">
            <a:off x="6742333" y="2594593"/>
            <a:ext cx="246710" cy="451050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F62AFB55-4411-C4BE-AE6E-5E93587296F1}"/>
              </a:ext>
            </a:extLst>
          </p:cNvPr>
          <p:cNvSpPr/>
          <p:nvPr/>
        </p:nvSpPr>
        <p:spPr>
          <a:xfrm>
            <a:off x="5088557" y="1918392"/>
            <a:ext cx="246710" cy="451050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29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1FC85108-AE3A-BC1D-06AD-87030B0F0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257895"/>
            <a:ext cx="5690731" cy="3118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EF0BCA-9E9C-1631-FE1A-A64258065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Northwest </a:t>
            </a:r>
            <a:r>
              <a:rPr lang="en-US" dirty="0">
                <a:solidFill>
                  <a:srgbClr val="009900"/>
                </a:solidFill>
              </a:rPr>
              <a:t>Beginning to Import </a:t>
            </a:r>
            <a:r>
              <a:rPr lang="en-US" dirty="0"/>
              <a:t>Electricity via CA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8666DC-7B5F-2521-D98D-F1E21CBD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E997C9-EBDC-EC2E-BDAB-A9DDF8F0DE5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67231" y="1257895"/>
            <a:ext cx="2989441" cy="3714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83A5B3-1DEC-1238-9C6D-594FEB15D65B}"/>
              </a:ext>
            </a:extLst>
          </p:cNvPr>
          <p:cNvSpPr txBox="1"/>
          <p:nvPr/>
        </p:nvSpPr>
        <p:spPr>
          <a:xfrm>
            <a:off x="4953000" y="3762494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Graphs below zero indicate flows from CA to NW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6C414F-67E1-65FD-53A3-CF86330D8CD8}"/>
              </a:ext>
            </a:extLst>
          </p:cNvPr>
          <p:cNvSpPr txBox="1"/>
          <p:nvPr/>
        </p:nvSpPr>
        <p:spPr>
          <a:xfrm>
            <a:off x="2667000" y="4496765"/>
            <a:ext cx="2989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January 2024 Cold Weather Event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91250E-7C8B-D6A8-591C-A247881ECA4D}"/>
              </a:ext>
            </a:extLst>
          </p:cNvPr>
          <p:cNvSpPr/>
          <p:nvPr/>
        </p:nvSpPr>
        <p:spPr>
          <a:xfrm>
            <a:off x="3505200" y="3191860"/>
            <a:ext cx="762000" cy="693745"/>
          </a:xfrm>
          <a:prstGeom prst="ellipse">
            <a:avLst/>
          </a:prstGeom>
          <a:noFill/>
          <a:ln w="28575">
            <a:solidFill>
              <a:srgbClr val="00339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6100493-D471-2647-10D7-B40D101E7AE7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3352800" y="3784008"/>
            <a:ext cx="263992" cy="845142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1086E37-9EC3-4CED-10A2-E9B1A5EC870C}"/>
              </a:ext>
            </a:extLst>
          </p:cNvPr>
          <p:cNvSpPr txBox="1"/>
          <p:nvPr/>
        </p:nvSpPr>
        <p:spPr>
          <a:xfrm>
            <a:off x="650748" y="3338677"/>
            <a:ext cx="1101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>
                <a:solidFill>
                  <a:srgbClr val="FF0000"/>
                </a:solidFill>
              </a:rPr>
              <a:t>DC Line Outage for Maintenance</a:t>
            </a:r>
          </a:p>
        </p:txBody>
      </p:sp>
    </p:spTree>
    <p:extLst>
      <p:ext uri="{BB962C8B-B14F-4D97-AF65-F5344CB8AC3E}">
        <p14:creationId xmlns:p14="http://schemas.microsoft.com/office/powerpoint/2010/main" val="226857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42815-C7A0-486B-F6A9-59A435076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Data Centers: </a:t>
            </a:r>
            <a:r>
              <a:rPr lang="en-US" sz="3200" dirty="0">
                <a:solidFill>
                  <a:srgbClr val="009900"/>
                </a:solidFill>
              </a:rPr>
              <a:t>Need Baseload Generation Now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E6C646-5757-3DAD-07FD-2752DA09F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fld id="{B7C6481B-4A8A-42C4-AF8E-0DA672E2FCF5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C4A03AD-31B8-4F7E-989E-937354D1E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876" y="3356426"/>
            <a:ext cx="2641048" cy="65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244662-70C4-128C-C3BB-B5DCCDB1E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167" y="4200166"/>
            <a:ext cx="2736852" cy="817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F91DC6-7EFA-2B47-8537-366440FA1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167" y="1212450"/>
            <a:ext cx="3878881" cy="1033330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69C57E40-3825-B047-1D46-33705AC5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93" y="1212450"/>
            <a:ext cx="4319143" cy="287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D7686A-6210-FB6F-11AA-9139A541F4B6}"/>
              </a:ext>
            </a:extLst>
          </p:cNvPr>
          <p:cNvSpPr txBox="1"/>
          <p:nvPr/>
        </p:nvSpPr>
        <p:spPr>
          <a:xfrm>
            <a:off x="114297" y="4089511"/>
            <a:ext cx="43191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9900"/>
                </a:solidFill>
              </a:rPr>
              <a:t>Big Tech’s “Dirty Little Secret”</a:t>
            </a:r>
          </a:p>
          <a:p>
            <a:pPr algn="ctr"/>
            <a:r>
              <a:rPr lang="en-US" sz="1400" b="1" i="1" dirty="0">
                <a:solidFill>
                  <a:schemeClr val="tx2"/>
                </a:solidFill>
              </a:rPr>
              <a:t>Natural Gas Power + Renewable Energy Certificates</a:t>
            </a:r>
          </a:p>
          <a:p>
            <a:pPr algn="ctr"/>
            <a:r>
              <a:rPr lang="en-US" sz="1400" b="1" i="1" dirty="0">
                <a:solidFill>
                  <a:srgbClr val="009900"/>
                </a:solidFill>
              </a:rPr>
              <a:t>“Greenwashing”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9AA355-7FB5-E82F-DA97-9F43A8E13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167" y="2254839"/>
            <a:ext cx="2885233" cy="1024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AABAA2-103E-6662-B918-38A74B882121}"/>
              </a:ext>
            </a:extLst>
          </p:cNvPr>
          <p:cNvSpPr txBox="1"/>
          <p:nvPr/>
        </p:nvSpPr>
        <p:spPr>
          <a:xfrm>
            <a:off x="4887167" y="3347488"/>
            <a:ext cx="148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9900"/>
                </a:solidFill>
              </a:rPr>
              <a:t>Driving Nuclear  Renaissance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9AA2A2-967B-1017-3AA5-4500A2AD646C}"/>
              </a:ext>
            </a:extLst>
          </p:cNvPr>
          <p:cNvSpPr/>
          <p:nvPr/>
        </p:nvSpPr>
        <p:spPr>
          <a:xfrm>
            <a:off x="4748661" y="3300396"/>
            <a:ext cx="4166740" cy="1764741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6ABE454E-A4FE-BF58-535B-14F1F6EBA220}"/>
              </a:ext>
            </a:extLst>
          </p:cNvPr>
          <p:cNvSpPr/>
          <p:nvPr/>
        </p:nvSpPr>
        <p:spPr>
          <a:xfrm rot="5400000">
            <a:off x="8032676" y="2529262"/>
            <a:ext cx="246710" cy="451050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8BE092-9D41-6D01-17E1-630DDCD600D7}"/>
              </a:ext>
            </a:extLst>
          </p:cNvPr>
          <p:cNvSpPr txBox="1"/>
          <p:nvPr/>
        </p:nvSpPr>
        <p:spPr>
          <a:xfrm>
            <a:off x="184393" y="4856634"/>
            <a:ext cx="37767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7"/>
              </a:rPr>
              <a:t>https://rickdunn.substack.com/p/wind-and-solar-green-industry-fantasyland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67403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7" grpId="0" animBg="1"/>
      <p:bldP spid="5" grpId="0" animBg="1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6CE1A7-E2AF-9F35-462A-8866DDB6B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992" y="1477149"/>
            <a:ext cx="2291324" cy="23476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6860A0-2FB7-5488-0425-F2EEA250F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/>
                </a:solidFill>
                <a:latin typeface="Tw Cen MT"/>
              </a:rPr>
              <a:t>Natural Gas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: </a:t>
            </a:r>
            <a:r>
              <a:rPr lang="en-US" sz="3200" dirty="0">
                <a:solidFill>
                  <a:srgbClr val="009900"/>
                </a:solidFill>
                <a:latin typeface="Tw Cen MT"/>
              </a:rPr>
              <a:t>Policies vs. Reality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7A0314-3DC2-E093-10BC-745D7DEB4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fld id="{B7C6481B-4A8A-42C4-AF8E-0DA672E2FCF5}" type="slidenum">
              <a:rPr lang="en-US"/>
              <a:pPr/>
              <a:t>61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65F4A-F403-EA48-59F7-F05B387E0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00150"/>
            <a:ext cx="4958901" cy="3839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99C274-A843-8810-4EC1-14CECF443CE9}"/>
              </a:ext>
            </a:extLst>
          </p:cNvPr>
          <p:cNvSpPr txBox="1"/>
          <p:nvPr/>
        </p:nvSpPr>
        <p:spPr>
          <a:xfrm>
            <a:off x="5437471" y="1200150"/>
            <a:ext cx="3412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200" b="1" i="1" dirty="0">
                <a:solidFill>
                  <a:schemeClr val="tx2"/>
                </a:solidFill>
                <a:latin typeface="Calibri" panose="020F0502020204030204"/>
              </a:rPr>
              <a:t>How Natural Gas is Used in the Pacific Northwest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2F4DC8-0DB1-60C0-5EA8-3627358C8205}"/>
              </a:ext>
            </a:extLst>
          </p:cNvPr>
          <p:cNvSpPr txBox="1"/>
          <p:nvPr/>
        </p:nvSpPr>
        <p:spPr>
          <a:xfrm>
            <a:off x="5778931" y="3834728"/>
            <a:ext cx="3181323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350" b="1" i="1" dirty="0">
                <a:solidFill>
                  <a:schemeClr val="tx2"/>
                </a:solidFill>
                <a:latin typeface="Calibri" panose="020F0502020204030204"/>
              </a:rPr>
              <a:t>More than </a:t>
            </a:r>
            <a:r>
              <a:rPr lang="en-US" sz="1350" b="1" i="1" dirty="0">
                <a:solidFill>
                  <a:srgbClr val="009900"/>
                </a:solidFill>
                <a:latin typeface="Calibri" panose="020F0502020204030204"/>
              </a:rPr>
              <a:t>half of the total energy consumed</a:t>
            </a:r>
            <a:r>
              <a:rPr lang="en-US" sz="1350" b="1" i="1" dirty="0">
                <a:solidFill>
                  <a:schemeClr val="tx2"/>
                </a:solidFill>
                <a:latin typeface="Calibri" panose="020F0502020204030204"/>
              </a:rPr>
              <a:t> in the region — either used directly for space and water heat or in industrial processes, or as </a:t>
            </a:r>
            <a:r>
              <a:rPr lang="en-US" sz="1350" b="1" i="1" dirty="0">
                <a:solidFill>
                  <a:srgbClr val="009900"/>
                </a:solidFill>
                <a:latin typeface="Calibri" panose="020F0502020204030204"/>
              </a:rPr>
              <a:t>gas-generated electricity</a:t>
            </a:r>
            <a:r>
              <a:rPr lang="en-US" sz="1350" b="1" i="1" dirty="0">
                <a:solidFill>
                  <a:schemeClr val="tx2"/>
                </a:solidFill>
                <a:latin typeface="Calibri" panose="020F0502020204030204"/>
              </a:rPr>
              <a:t>. (Excludes transportation uses.)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BAF622-73D4-9ACE-C376-25C081386DF9}"/>
              </a:ext>
            </a:extLst>
          </p:cNvPr>
          <p:cNvSpPr/>
          <p:nvPr/>
        </p:nvSpPr>
        <p:spPr>
          <a:xfrm>
            <a:off x="6248400" y="2038350"/>
            <a:ext cx="762000" cy="685800"/>
          </a:xfrm>
          <a:prstGeom prst="ellipse">
            <a:avLst/>
          </a:prstGeom>
          <a:noFill/>
          <a:ln w="28575" cap="flat" cmpd="sng" algn="ctr">
            <a:solidFill>
              <a:srgbClr val="4472C4">
                <a:shade val="15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055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78F29-026B-C0B7-F3B8-E4548948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fld id="{B7C6481B-4A8A-42C4-AF8E-0DA672E2FCF5}" type="slidenum">
              <a:rPr lang="en-US"/>
              <a:pPr/>
              <a:t>62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1DB42A-32B9-8BE2-6A96-653CF9ECEA29}"/>
              </a:ext>
            </a:extLst>
          </p:cNvPr>
          <p:cNvGrpSpPr/>
          <p:nvPr/>
        </p:nvGrpSpPr>
        <p:grpSpPr>
          <a:xfrm>
            <a:off x="5008675" y="1697728"/>
            <a:ext cx="3785690" cy="2931422"/>
            <a:chOff x="6371274" y="1371450"/>
            <a:chExt cx="5374523" cy="41150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46B798-56FA-0452-9390-0E3206315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71274" y="1371450"/>
              <a:ext cx="5374523" cy="4115099"/>
            </a:xfrm>
            <a:prstGeom prst="rect">
              <a:avLst/>
            </a:prstGeom>
          </p:spPr>
        </p:pic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711ECF47-4C4A-F3D0-D931-BFCF49BC7182}"/>
                </a:ext>
              </a:extLst>
            </p:cNvPr>
            <p:cNvSpPr/>
            <p:nvPr/>
          </p:nvSpPr>
          <p:spPr>
            <a:xfrm>
              <a:off x="8338657" y="2558642"/>
              <a:ext cx="109057" cy="234892"/>
            </a:xfrm>
            <a:prstGeom prst="downArrow">
              <a:avLst/>
            </a:prstGeom>
            <a:solidFill>
              <a:srgbClr val="009900"/>
            </a:solidFill>
            <a:ln w="12700" cap="flat" cmpd="sng" algn="ctr">
              <a:solidFill>
                <a:srgbClr val="0099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4475AEA6-AA70-BEEC-CF62-E78EF1925EE9}"/>
                </a:ext>
              </a:extLst>
            </p:cNvPr>
            <p:cNvSpPr/>
            <p:nvPr/>
          </p:nvSpPr>
          <p:spPr>
            <a:xfrm rot="10800000">
              <a:off x="8344249" y="3221262"/>
              <a:ext cx="109057" cy="234892"/>
            </a:xfrm>
            <a:prstGeom prst="downArrow">
              <a:avLst/>
            </a:prstGeom>
            <a:solidFill>
              <a:srgbClr val="009900"/>
            </a:solidFill>
            <a:ln w="12700" cap="flat" cmpd="sng" algn="ctr">
              <a:solidFill>
                <a:srgbClr val="0099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15DCA63-5949-AE1D-F2BE-13EEA45D2820}"/>
              </a:ext>
            </a:extLst>
          </p:cNvPr>
          <p:cNvSpPr txBox="1"/>
          <p:nvPr/>
        </p:nvSpPr>
        <p:spPr>
          <a:xfrm>
            <a:off x="5481079" y="4629150"/>
            <a:ext cx="3275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588" indent="-91440" defTabSz="685800">
              <a:buFont typeface="Wingdings" panose="05000000000000000000" pitchFamily="2" charset="2"/>
              <a:buChar char="ü"/>
            </a:pPr>
            <a:r>
              <a:rPr lang="en-US" sz="1200" b="1" i="1" dirty="0">
                <a:solidFill>
                  <a:schemeClr val="tx2"/>
                </a:solidFill>
                <a:latin typeface="Calibri" panose="020F0502020204030204"/>
              </a:rPr>
              <a:t>replace </a:t>
            </a:r>
            <a:r>
              <a:rPr lang="en-US" sz="1200" b="1" i="1" dirty="0">
                <a:solidFill>
                  <a:srgbClr val="009900"/>
                </a:solidFill>
                <a:latin typeface="Calibri" panose="020F0502020204030204"/>
              </a:rPr>
              <a:t>decommissioned coal plant </a:t>
            </a:r>
            <a:r>
              <a:rPr lang="en-US" sz="1200" b="1" i="1" dirty="0">
                <a:solidFill>
                  <a:schemeClr val="tx2"/>
                </a:solidFill>
                <a:latin typeface="Calibri" panose="020F0502020204030204"/>
              </a:rPr>
              <a:t>power</a:t>
            </a:r>
          </a:p>
          <a:p>
            <a:pPr marL="128588" indent="-91440" defTabSz="685800">
              <a:buFont typeface="Wingdings" panose="05000000000000000000" pitchFamily="2" charset="2"/>
              <a:buChar char="ü"/>
            </a:pPr>
            <a:r>
              <a:rPr lang="en-US" sz="1200" b="1" i="1" dirty="0">
                <a:solidFill>
                  <a:schemeClr val="tx2"/>
                </a:solidFill>
                <a:latin typeface="Calibri" panose="020F0502020204030204"/>
              </a:rPr>
              <a:t> balance </a:t>
            </a:r>
            <a:r>
              <a:rPr lang="en-US" sz="1200" b="1" i="1" dirty="0">
                <a:solidFill>
                  <a:srgbClr val="009900"/>
                </a:solidFill>
                <a:latin typeface="Calibri" panose="020F0502020204030204"/>
              </a:rPr>
              <a:t>intermittent renewable </a:t>
            </a:r>
            <a:r>
              <a:rPr lang="en-US" sz="1200" b="1" i="1" dirty="0">
                <a:solidFill>
                  <a:schemeClr val="tx2"/>
                </a:solidFill>
                <a:latin typeface="Calibri" panose="020F0502020204030204"/>
              </a:rPr>
              <a:t>sources</a:t>
            </a:r>
            <a:endParaRPr lang="en-US" sz="1200" dirty="0">
              <a:solidFill>
                <a:schemeClr val="tx2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46E2F7-702D-A689-5912-3D195291F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1580187"/>
            <a:ext cx="4136393" cy="24516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8A07B9-1CC8-C99E-C3C4-27B200FE3B0E}"/>
              </a:ext>
            </a:extLst>
          </p:cNvPr>
          <p:cNvSpPr txBox="1"/>
          <p:nvPr/>
        </p:nvSpPr>
        <p:spPr>
          <a:xfrm>
            <a:off x="475500" y="4195286"/>
            <a:ext cx="440342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400" b="1" i="1" dirty="0">
                <a:solidFill>
                  <a:schemeClr val="tx2"/>
                </a:solidFill>
                <a:latin typeface="Calibri" panose="020F0502020204030204"/>
              </a:rPr>
              <a:t>“The region’s existing storage assets would </a:t>
            </a:r>
            <a:r>
              <a:rPr lang="en-US" sz="1400" b="1" i="1" dirty="0">
                <a:solidFill>
                  <a:srgbClr val="3A8E50"/>
                </a:solidFill>
                <a:latin typeface="Calibri" panose="020F0502020204030204"/>
              </a:rPr>
              <a:t>not be able to make up the 90-day capacity deficiency </a:t>
            </a:r>
            <a:r>
              <a:rPr lang="en-US" sz="1400" b="1" i="1" dirty="0">
                <a:solidFill>
                  <a:schemeClr val="tx2"/>
                </a:solidFill>
                <a:latin typeface="Calibri" panose="020F0502020204030204"/>
              </a:rPr>
              <a:t>if the region experiences a </a:t>
            </a:r>
            <a:r>
              <a:rPr lang="en-US" sz="1400" b="1" i="1" dirty="0">
                <a:solidFill>
                  <a:srgbClr val="3A8E50"/>
                </a:solidFill>
                <a:latin typeface="Calibri" panose="020F0502020204030204"/>
              </a:rPr>
              <a:t>cold winter</a:t>
            </a:r>
            <a:r>
              <a:rPr lang="en-US" sz="1400" b="1" i="1" dirty="0">
                <a:solidFill>
                  <a:schemeClr val="tx2"/>
                </a:solidFill>
                <a:latin typeface="Calibri" panose="020F0502020204030204"/>
              </a:rPr>
              <a:t>.”</a:t>
            </a:r>
            <a:r>
              <a:rPr lang="en-US" sz="1400" b="1" i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CCD3D67-F3E9-1DEB-4ED9-93617959A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171450"/>
            <a:ext cx="8153400" cy="74295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1F497D"/>
                </a:solidFill>
                <a:latin typeface="Tw Cen MT"/>
              </a:rPr>
              <a:t>Natural Gas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We need you, but WA/OR policies</a:t>
            </a:r>
            <a:r>
              <a:rPr lang="en-US" sz="2400" dirty="0">
                <a:solidFill>
                  <a:srgbClr val="009900"/>
                </a:solidFill>
                <a:latin typeface="Tw Cen MT"/>
              </a:rPr>
              <a:t> hate you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44CD63-519C-AE71-A790-835035742E42}"/>
              </a:ext>
            </a:extLst>
          </p:cNvPr>
          <p:cNvSpPr txBox="1"/>
          <p:nvPr/>
        </p:nvSpPr>
        <p:spPr>
          <a:xfrm>
            <a:off x="1196274" y="118734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Pipeline Capacity </a:t>
            </a:r>
            <a:r>
              <a:rPr lang="en-US" b="1" i="1" dirty="0">
                <a:solidFill>
                  <a:srgbClr val="009900"/>
                </a:solidFill>
              </a:rPr>
              <a:t>Maxed Out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F15263C-E869-BF48-6726-4C4C9FA6DCC6}"/>
              </a:ext>
            </a:extLst>
          </p:cNvPr>
          <p:cNvSpPr/>
          <p:nvPr/>
        </p:nvSpPr>
        <p:spPr>
          <a:xfrm>
            <a:off x="1213816" y="1198845"/>
            <a:ext cx="2748584" cy="346333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144B90-DD4E-7986-AA84-C250C816F111}"/>
              </a:ext>
            </a:extLst>
          </p:cNvPr>
          <p:cNvSpPr txBox="1"/>
          <p:nvPr/>
        </p:nvSpPr>
        <p:spPr>
          <a:xfrm>
            <a:off x="5268640" y="1198845"/>
            <a:ext cx="370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chemeClr val="tx2"/>
                </a:solidFill>
              </a:rPr>
              <a:t>Increased NG </a:t>
            </a:r>
            <a:r>
              <a:rPr lang="en-US" b="1" i="1" dirty="0">
                <a:solidFill>
                  <a:srgbClr val="009900"/>
                </a:solidFill>
              </a:rPr>
              <a:t>electricity generation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61B79E3-5805-B8F4-4CD5-E20E63BB0D2D}"/>
              </a:ext>
            </a:extLst>
          </p:cNvPr>
          <p:cNvSpPr/>
          <p:nvPr/>
        </p:nvSpPr>
        <p:spPr>
          <a:xfrm>
            <a:off x="5268640" y="1194773"/>
            <a:ext cx="3265760" cy="346333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F8F62-1559-47B0-8C77-8F17BEAC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Capital Costs:  </a:t>
            </a:r>
            <a:r>
              <a:rPr lang="en-US" sz="2800" dirty="0">
                <a:solidFill>
                  <a:srgbClr val="009900"/>
                </a:solidFill>
              </a:rPr>
              <a:t>Low &amp; No-CO</a:t>
            </a:r>
            <a:r>
              <a:rPr lang="en-US" sz="2800" baseline="-25000" dirty="0">
                <a:solidFill>
                  <a:srgbClr val="009900"/>
                </a:solidFill>
              </a:rPr>
              <a:t>2</a:t>
            </a:r>
            <a:r>
              <a:rPr lang="en-US" sz="2800" dirty="0">
                <a:solidFill>
                  <a:srgbClr val="009900"/>
                </a:solidFill>
              </a:rPr>
              <a:t> Emissions Generation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866E0-70EA-43FA-9113-1A2D2DA5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F993889-A663-4170-A60E-196957F3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41" y="1237623"/>
            <a:ext cx="2698401" cy="150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FE2483-B435-4A91-A22A-608A0507E90A}"/>
              </a:ext>
            </a:extLst>
          </p:cNvPr>
          <p:cNvSpPr txBox="1"/>
          <p:nvPr/>
        </p:nvSpPr>
        <p:spPr>
          <a:xfrm>
            <a:off x="160417" y="2910390"/>
            <a:ext cx="291204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Combined-Cycle Natural Gas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$1.2 billion per 1,000 MW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69CAF38-8CF1-4DD9-98CA-EF58766C7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11" y="1245063"/>
            <a:ext cx="2755178" cy="150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5AB9FC-8BE9-4135-A7C6-174138DBC0D6}"/>
              </a:ext>
            </a:extLst>
          </p:cNvPr>
          <p:cNvSpPr txBox="1"/>
          <p:nvPr/>
        </p:nvSpPr>
        <p:spPr>
          <a:xfrm>
            <a:off x="3143200" y="2908383"/>
            <a:ext cx="2857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Wind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$2.3 billion per 1,000 MW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Solar: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$1.4 billion per 1,000 MW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43EA772B-85A9-5E1B-30B9-46A2F4CA90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2" b="12014"/>
          <a:stretch/>
        </p:blipFill>
        <p:spPr bwMode="auto">
          <a:xfrm>
            <a:off x="6145901" y="1237622"/>
            <a:ext cx="2905512" cy="150463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646036-687E-2CA4-4F53-AA1002A4E05C}"/>
              </a:ext>
            </a:extLst>
          </p:cNvPr>
          <p:cNvSpPr txBox="1"/>
          <p:nvPr/>
        </p:nvSpPr>
        <p:spPr>
          <a:xfrm>
            <a:off x="266700" y="4876630"/>
            <a:ext cx="46101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Costs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: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U.S. Energy Information Administration Northwest Power Pool 2022 $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136224-A993-ED2E-D9D1-9EDC3A4FC4AD}"/>
              </a:ext>
            </a:extLst>
          </p:cNvPr>
          <p:cNvSpPr txBox="1"/>
          <p:nvPr/>
        </p:nvSpPr>
        <p:spPr>
          <a:xfrm>
            <a:off x="6169857" y="2848835"/>
            <a:ext cx="28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u="sng" dirty="0">
                <a:solidFill>
                  <a:srgbClr val="1F497D"/>
                </a:solidFill>
                <a:latin typeface="Tw Cen MT"/>
              </a:rPr>
              <a:t>Lithium-Ion Batteries</a:t>
            </a:r>
            <a:endParaRPr kumimoji="0" lang="en-US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$1.3 billion per 1,000 MW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b="1" dirty="0">
              <a:solidFill>
                <a:srgbClr val="009900"/>
              </a:solidFill>
              <a:latin typeface="Tw Cen MT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</a:rPr>
              <a:t>4-hour Discharge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</a:rPr>
              <a:t> Duration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en-US" sz="1200" b="1" baseline="0" dirty="0">
              <a:solidFill>
                <a:srgbClr val="009900"/>
              </a:solidFill>
              <a:latin typeface="Tw Cen MT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200" b="1" dirty="0">
                <a:solidFill>
                  <a:srgbClr val="009900"/>
                </a:solidFill>
                <a:latin typeface="Tw Cen MT"/>
              </a:rPr>
              <a:t>Increases Effective Capacity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200" b="1" dirty="0">
                <a:solidFill>
                  <a:srgbClr val="009900"/>
                </a:solidFill>
                <a:latin typeface="Tw Cen MT"/>
              </a:rPr>
              <a:t>Risk of Multi-day Energy Drain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910D87-6777-C530-777A-C15AC8D137C6}"/>
              </a:ext>
            </a:extLst>
          </p:cNvPr>
          <p:cNvSpPr/>
          <p:nvPr/>
        </p:nvSpPr>
        <p:spPr>
          <a:xfrm>
            <a:off x="3505200" y="2908383"/>
            <a:ext cx="5181600" cy="208518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A9B55-D022-8156-A40D-123C3AFA2661}"/>
              </a:ext>
            </a:extLst>
          </p:cNvPr>
          <p:cNvSpPr txBox="1"/>
          <p:nvPr/>
        </p:nvSpPr>
        <p:spPr>
          <a:xfrm>
            <a:off x="4864568" y="4719940"/>
            <a:ext cx="2386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tx2"/>
                </a:solidFill>
              </a:rPr>
              <a:t>High Capital $ Due to Overbuild </a:t>
            </a:r>
          </a:p>
        </p:txBody>
      </p:sp>
    </p:spTree>
    <p:extLst>
      <p:ext uri="{BB962C8B-B14F-4D97-AF65-F5344CB8AC3E}">
        <p14:creationId xmlns:p14="http://schemas.microsoft.com/office/powerpoint/2010/main" val="4143051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7" grpId="0"/>
      <p:bldP spid="4" grpId="0" animBg="1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33BFE-52E7-4B4B-25F3-050263CB2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Wind &amp; Solar Grid Costs: </a:t>
            </a:r>
            <a:r>
              <a:rPr lang="en-US" sz="2800" dirty="0">
                <a:solidFill>
                  <a:srgbClr val="009900"/>
                </a:solidFill>
              </a:rPr>
              <a:t>Cautionary Tale from Germany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D9FFB9-BAB6-FC91-E91D-9F7C4A054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6DF9CE-1008-9438-16FB-319963B5F50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1192174"/>
            <a:ext cx="2776727" cy="21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1663128-6791-63C8-FF61-994F98569CA4}"/>
              </a:ext>
            </a:extLst>
          </p:cNvPr>
          <p:cNvSpPr txBox="1">
            <a:spLocks/>
          </p:cNvSpPr>
          <p:nvPr/>
        </p:nvSpPr>
        <p:spPr>
          <a:xfrm>
            <a:off x="3886200" y="1192176"/>
            <a:ext cx="5105400" cy="146794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Residential/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Industrial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Avg. ¢ per kWh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</a:rPr>
              <a:t>Germany: 40/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</a:rPr>
              <a:t>26.4</a:t>
            </a:r>
          </a:p>
          <a:p>
            <a:pPr lvl="1">
              <a:buClr>
                <a:srgbClr val="1F497D"/>
              </a:buClr>
              <a:defRPr/>
            </a:pPr>
            <a:r>
              <a:rPr lang="en-US" sz="1800" dirty="0">
                <a:solidFill>
                  <a:srgbClr val="1F497D"/>
                </a:solidFill>
                <a:latin typeface="Tw Cen MT"/>
              </a:rPr>
              <a:t>+</a:t>
            </a:r>
            <a:r>
              <a:rPr lang="en-US" sz="1800" dirty="0">
                <a:solidFill>
                  <a:srgbClr val="009900"/>
                </a:solidFill>
                <a:latin typeface="Tw Cen MT"/>
              </a:rPr>
              <a:t>39% wind&amp; solar </a:t>
            </a:r>
            <a:r>
              <a:rPr lang="en-US" sz="1800" dirty="0">
                <a:solidFill>
                  <a:srgbClr val="1F497D"/>
                </a:solidFill>
                <a:latin typeface="Tw Cen MT"/>
              </a:rPr>
              <a:t>annual electricity</a:t>
            </a:r>
          </a:p>
          <a:p>
            <a:pPr lvl="1">
              <a:buClr>
                <a:srgbClr val="1F497D"/>
              </a:buClr>
              <a:defRPr/>
            </a:pPr>
            <a:r>
              <a:rPr lang="en-US" sz="1800" dirty="0">
                <a:solidFill>
                  <a:srgbClr val="1F497D"/>
                </a:solidFill>
                <a:latin typeface="Tw Cen MT"/>
              </a:rPr>
              <a:t>De-industrialization is occurring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534030-3081-1BA0-B699-DAC9FC5AF2D6}"/>
              </a:ext>
            </a:extLst>
          </p:cNvPr>
          <p:cNvSpPr/>
          <p:nvPr/>
        </p:nvSpPr>
        <p:spPr>
          <a:xfrm>
            <a:off x="2895600" y="1581149"/>
            <a:ext cx="381000" cy="227479"/>
          </a:xfrm>
          <a:prstGeom prst="ellipse">
            <a:avLst/>
          </a:prstGeom>
          <a:noFill/>
          <a:ln>
            <a:solidFill>
              <a:srgbClr val="009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1443D-70FA-95E0-CC8E-108E5B0C8730}"/>
              </a:ext>
            </a:extLst>
          </p:cNvPr>
          <p:cNvSpPr txBox="1"/>
          <p:nvPr/>
        </p:nvSpPr>
        <p:spPr>
          <a:xfrm>
            <a:off x="533400" y="3544715"/>
            <a:ext cx="3400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Germany leads on: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concentration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wind &amp; solar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per capita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Highest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priced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electricity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53E48D3-A133-7402-EB7D-6AD6962DAF6B}"/>
              </a:ext>
            </a:extLst>
          </p:cNvPr>
          <p:cNvSpPr/>
          <p:nvPr/>
        </p:nvSpPr>
        <p:spPr>
          <a:xfrm>
            <a:off x="3624341" y="1728810"/>
            <a:ext cx="523717" cy="91613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BCA7F3C-3CD2-9CA8-723C-9D7CC34AC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750" y="2272012"/>
            <a:ext cx="449749" cy="5247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2F728B-3F2C-7A14-4CBC-A2F2B58BD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693" y="3040684"/>
            <a:ext cx="3870414" cy="18531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54EACAC-86E7-3531-E6A2-8FDD805564DD}"/>
              </a:ext>
            </a:extLst>
          </p:cNvPr>
          <p:cNvSpPr txBox="1"/>
          <p:nvPr/>
        </p:nvSpPr>
        <p:spPr>
          <a:xfrm>
            <a:off x="4419600" y="4868154"/>
            <a:ext cx="186205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5"/>
              </a:rPr>
              <a:t>https://www.iea.org/countries/germany</a:t>
            </a:r>
            <a:endParaRPr lang="en-US" sz="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170589-7E38-B7CE-AD67-DF5FE3F49A7D}"/>
              </a:ext>
            </a:extLst>
          </p:cNvPr>
          <p:cNvSpPr/>
          <p:nvPr/>
        </p:nvSpPr>
        <p:spPr>
          <a:xfrm>
            <a:off x="4267200" y="2272013"/>
            <a:ext cx="3276600" cy="299738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6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7" grpId="0" animBg="1"/>
      <p:bldP spid="26" grpId="0"/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2FAD762-319C-881B-1348-8D4B18F83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730384"/>
            <a:ext cx="4373088" cy="2927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D25019-BE9F-052E-B4D8-27CBC5820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655" y="1736651"/>
            <a:ext cx="4379631" cy="29274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380FA8-C2D5-FA6B-C1D2-DE2B4150A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West Coast Residential </a:t>
            </a:r>
            <a:r>
              <a:rPr lang="en-US" sz="3600" dirty="0">
                <a:solidFill>
                  <a:srgbClr val="009900"/>
                </a:solidFill>
              </a:rPr>
              <a:t>Rates Increasing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C3483D-794C-B884-BDAE-5AC44A009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91BDB4-2BC6-BE40-04CA-66A597094884}"/>
              </a:ext>
            </a:extLst>
          </p:cNvPr>
          <p:cNvSpPr/>
          <p:nvPr/>
        </p:nvSpPr>
        <p:spPr>
          <a:xfrm>
            <a:off x="7322112" y="2186702"/>
            <a:ext cx="1733321" cy="1676400"/>
          </a:xfrm>
          <a:prstGeom prst="roundRect">
            <a:avLst/>
          </a:prstGeom>
          <a:noFill/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8A7BBA-2627-6FAA-2750-B5EFCEC9EF73}"/>
              </a:ext>
            </a:extLst>
          </p:cNvPr>
          <p:cNvSpPr txBox="1"/>
          <p:nvPr/>
        </p:nvSpPr>
        <p:spPr>
          <a:xfrm>
            <a:off x="76714" y="1367939"/>
            <a:ext cx="4610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West Coast Residential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Rate Increases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Since May 2019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01329B-5AA7-9470-976C-B61E7D6D82FF}"/>
              </a:ext>
            </a:extLst>
          </p:cNvPr>
          <p:cNvSpPr txBox="1"/>
          <p:nvPr/>
        </p:nvSpPr>
        <p:spPr>
          <a:xfrm>
            <a:off x="4743870" y="4642143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WA/OR/CA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= 12¢/15¢/34¢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per kWh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E4AF53-67B5-681F-601C-0CF28E02F0C7}"/>
              </a:ext>
            </a:extLst>
          </p:cNvPr>
          <p:cNvSpPr txBox="1"/>
          <p:nvPr/>
        </p:nvSpPr>
        <p:spPr>
          <a:xfrm>
            <a:off x="1956103" y="2325552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California +75% Increase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342A5-58A5-4F68-ADA0-4AE95F9AE830}"/>
              </a:ext>
            </a:extLst>
          </p:cNvPr>
          <p:cNvSpPr txBox="1"/>
          <p:nvPr/>
        </p:nvSpPr>
        <p:spPr>
          <a:xfrm>
            <a:off x="2089150" y="3484010"/>
            <a:ext cx="2700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Oregon 34% Increase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Washington 24% Increase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BBF6CF-2371-9162-14F4-64EBFB10EFC5}"/>
              </a:ext>
            </a:extLst>
          </p:cNvPr>
          <p:cNvSpPr txBox="1"/>
          <p:nvPr/>
        </p:nvSpPr>
        <p:spPr>
          <a:xfrm>
            <a:off x="4953000" y="2322585"/>
            <a:ext cx="241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79646">
                    <a:lumMod val="50000"/>
                  </a:srgbClr>
                </a:solidFill>
                <a:latin typeface="Tw Cen MT"/>
              </a:rPr>
              <a:t>CA is 280% x WA Rates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934B4-7142-F30A-BB26-76B6EE327D0E}"/>
              </a:ext>
            </a:extLst>
          </p:cNvPr>
          <p:cNvSpPr txBox="1"/>
          <p:nvPr/>
        </p:nvSpPr>
        <p:spPr>
          <a:xfrm>
            <a:off x="4953000" y="2676942"/>
            <a:ext cx="2410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9900"/>
                </a:solidFill>
              </a:rPr>
              <a:t>26% in-state wind &amp; solar electricity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18E7B3-ECDD-AD7F-B032-027D2A26F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512025"/>
            <a:ext cx="449749" cy="5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59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4" grpId="0"/>
      <p:bldP spid="6" grpId="0"/>
      <p:bldP spid="8" grpId="0"/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2700AB3-98AB-CAB7-1604-9E316978F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20" y="1813982"/>
            <a:ext cx="4242242" cy="2828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8927DB-F000-2060-4094-2F2DE53CF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West Coast Industrial </a:t>
            </a:r>
            <a:r>
              <a:rPr lang="en-US" sz="3600" dirty="0">
                <a:solidFill>
                  <a:srgbClr val="009900"/>
                </a:solidFill>
              </a:rPr>
              <a:t>Rates Increasing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9FC5ED-BD5F-B43F-B8BB-42EEACB28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7500" lnSpcReduction="20000"/>
          </a:bodyPr>
          <a:lstStyle/>
          <a:p>
            <a:fld id="{B7C6481B-4A8A-42C4-AF8E-0DA672E2FCF5}" type="slidenum">
              <a:rPr lang="en-US" sz="1400">
                <a:latin typeface="Tw Cen MT"/>
              </a:rPr>
              <a:pPr/>
              <a:t>66</a:t>
            </a:fld>
            <a:endParaRPr lang="en-US" sz="1400" dirty="0">
              <a:latin typeface="Tw Cen M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40153D-8327-F133-4EA4-1B1BDFAFB5A7}"/>
              </a:ext>
            </a:extLst>
          </p:cNvPr>
          <p:cNvSpPr txBox="1"/>
          <p:nvPr/>
        </p:nvSpPr>
        <p:spPr>
          <a:xfrm>
            <a:off x="4743870" y="4642143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WA/OR/CA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= 6.4¢/7.6¢/26¢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per kWh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8E3D7E-4B0A-A803-3005-5F68EE654FE7}"/>
              </a:ext>
            </a:extLst>
          </p:cNvPr>
          <p:cNvSpPr txBox="1"/>
          <p:nvPr/>
        </p:nvSpPr>
        <p:spPr>
          <a:xfrm>
            <a:off x="1524000" y="238708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California +133% Increase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74CD74-58F9-FEA8-1BB8-447435D4E99A}"/>
              </a:ext>
            </a:extLst>
          </p:cNvPr>
          <p:cNvSpPr txBox="1"/>
          <p:nvPr/>
        </p:nvSpPr>
        <p:spPr>
          <a:xfrm>
            <a:off x="1871656" y="3502065"/>
            <a:ext cx="2700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Oregon 36% Increase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Washington 42% Increase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A4217C-BFB4-648C-20A1-81C214F99E4C}"/>
              </a:ext>
            </a:extLst>
          </p:cNvPr>
          <p:cNvSpPr txBox="1"/>
          <p:nvPr/>
        </p:nvSpPr>
        <p:spPr>
          <a:xfrm>
            <a:off x="25400" y="1403112"/>
            <a:ext cx="4610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West Coast Industrial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Rate Increases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Since Jan 2019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8294C7-CECA-A1B0-8CC4-E2AA7ED86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525" y="1813983"/>
            <a:ext cx="4228205" cy="28281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4C17E7-E6A7-F92E-CFB7-09192FDC20DF}"/>
              </a:ext>
            </a:extLst>
          </p:cNvPr>
          <p:cNvSpPr txBox="1"/>
          <p:nvPr/>
        </p:nvSpPr>
        <p:spPr>
          <a:xfrm>
            <a:off x="5986578" y="2386568"/>
            <a:ext cx="241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79646">
                    <a:lumMod val="50000"/>
                  </a:srgbClr>
                </a:solidFill>
                <a:latin typeface="Tw Cen MT"/>
              </a:rPr>
              <a:t>CA is 406% x WA Rates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FFDA97-74F4-961D-4F6B-7769CD91B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730" y="2308880"/>
            <a:ext cx="449749" cy="5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Unspoken Environmental Costs: </a:t>
            </a:r>
            <a:r>
              <a:rPr lang="en-US" sz="3200" dirty="0">
                <a:solidFill>
                  <a:srgbClr val="009900"/>
                </a:solidFill>
              </a:rPr>
              <a:t>Cradle-to-Grave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defTabSz="685783">
              <a:defRPr/>
            </a:pPr>
            <a:fld id="{B7C6481B-4A8A-42C4-AF8E-0DA672E2FCF5}" type="slidenum">
              <a:rPr lang="en-US">
                <a:latin typeface="Tw Cen MT"/>
              </a:rPr>
              <a:pPr defTabSz="685783">
                <a:defRPr/>
              </a:pPr>
              <a:t>67</a:t>
            </a:fld>
            <a:endParaRPr lang="en-US" dirty="0">
              <a:latin typeface="Tw Cen M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9589ED-B088-4191-A91B-22ABD547F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199057"/>
            <a:ext cx="3479808" cy="18038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482685-B1B3-49C2-96A9-1B9CDEF8B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866" y="1895702"/>
            <a:ext cx="3289073" cy="81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590BFB-947F-4EA5-B3B5-71803945C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137526"/>
            <a:ext cx="2904133" cy="752018"/>
          </a:xfrm>
          <a:prstGeom prst="rect">
            <a:avLst/>
          </a:prstGeom>
        </p:spPr>
      </p:pic>
      <p:pic>
        <p:nvPicPr>
          <p:cNvPr id="8" name="Picture 2" descr="Image result for grid scale battery storage pictures">
            <a:extLst>
              <a:ext uri="{FF2B5EF4-FFF2-40B4-BE49-F238E27FC236}">
                <a16:creationId xmlns:a16="http://schemas.microsoft.com/office/drawing/2014/main" id="{FA968BF2-E6A0-48D2-8513-0469A5367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100999"/>
            <a:ext cx="2599333" cy="162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BDABE3-51C5-428C-8247-8E51C5622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31" y="3300316"/>
            <a:ext cx="3135563" cy="15202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C5D578-A905-449D-AF2C-E24FC75488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5885" y="3782186"/>
            <a:ext cx="2818048" cy="10755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DCC8A9-6042-42D4-91E5-7B0C1EE66F25}"/>
              </a:ext>
            </a:extLst>
          </p:cNvPr>
          <p:cNvSpPr txBox="1"/>
          <p:nvPr/>
        </p:nvSpPr>
        <p:spPr>
          <a:xfrm>
            <a:off x="3872519" y="3166176"/>
            <a:ext cx="21964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 defTabSz="914378"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schemeClr val="tx2"/>
                </a:solidFill>
                <a:latin typeface="Tw Cen MT"/>
              </a:rPr>
              <a:t>All energy conversion technologies involve </a:t>
            </a:r>
            <a:r>
              <a:rPr lang="en-US" sz="1400" b="1" i="1" dirty="0">
                <a:solidFill>
                  <a:srgbClr val="009900"/>
                </a:solidFill>
                <a:latin typeface="Tw Cen MT"/>
              </a:rPr>
              <a:t>Environmental Tradeoffs</a:t>
            </a:r>
          </a:p>
          <a:p>
            <a:pPr marL="171446" indent="-171446" defTabSz="914378">
              <a:buFont typeface="Wingdings" panose="05000000000000000000" pitchFamily="2" charset="2"/>
              <a:buChar char="ü"/>
              <a:defRPr/>
            </a:pPr>
            <a:endParaRPr lang="en-US" sz="1400" b="1" dirty="0">
              <a:solidFill>
                <a:schemeClr val="tx2"/>
              </a:solidFill>
              <a:latin typeface="Tw Cen MT"/>
            </a:endParaRPr>
          </a:p>
          <a:p>
            <a:pPr marL="171446" lvl="0" indent="-171446" defTabSz="914378"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srgbClr val="1F497D"/>
                </a:solidFill>
              </a:rPr>
              <a:t>Social </a:t>
            </a:r>
            <a:r>
              <a:rPr lang="en-US" sz="1400" b="1" i="1" dirty="0">
                <a:solidFill>
                  <a:srgbClr val="009900"/>
                </a:solidFill>
              </a:rPr>
              <a:t>cost of carbon </a:t>
            </a:r>
            <a:r>
              <a:rPr lang="en-US" sz="1400" b="1" dirty="0">
                <a:solidFill>
                  <a:srgbClr val="1F497D"/>
                </a:solidFill>
              </a:rPr>
              <a:t>should not be the only environmental metric</a:t>
            </a:r>
            <a:endParaRPr lang="en-US" sz="1400" b="1" dirty="0">
              <a:solidFill>
                <a:schemeClr val="tx2"/>
              </a:solidFill>
              <a:latin typeface="Tw Cen MT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865E589-77F9-131C-C10E-3B5B11C9B97A}"/>
              </a:ext>
            </a:extLst>
          </p:cNvPr>
          <p:cNvSpPr/>
          <p:nvPr/>
        </p:nvSpPr>
        <p:spPr>
          <a:xfrm rot="10800000">
            <a:off x="4144317" y="1194330"/>
            <a:ext cx="644652" cy="2286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544EA37-8C28-622D-AEF9-FC2934D37664}"/>
              </a:ext>
            </a:extLst>
          </p:cNvPr>
          <p:cNvSpPr/>
          <p:nvPr/>
        </p:nvSpPr>
        <p:spPr>
          <a:xfrm>
            <a:off x="3823313" y="3166176"/>
            <a:ext cx="2196486" cy="1654413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C1F578-93BF-5A02-D12F-0A67FACC9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3538" y="1194330"/>
            <a:ext cx="449749" cy="5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70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40001-CBA1-4769-B86A-B24242BE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1F497D"/>
                </a:solidFill>
              </a:rPr>
              <a:t>Wind &amp; Solar:  </a:t>
            </a:r>
            <a:r>
              <a:rPr lang="en-US" sz="2800" dirty="0">
                <a:solidFill>
                  <a:srgbClr val="009900"/>
                </a:solidFill>
              </a:rPr>
              <a:t>Land &amp; Mineral Intensive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49B2E-63A3-4E24-B74E-8E12B369FB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0000" lnSpcReduction="20000"/>
          </a:bodyPr>
          <a:lstStyle/>
          <a:p>
            <a:pPr defTabSz="914378"/>
            <a:fld id="{B7C6481B-4A8A-42C4-AF8E-0DA672E2FCF5}" type="slidenum">
              <a:rPr lang="en-US">
                <a:latin typeface="Tw Cen MT"/>
              </a:rPr>
              <a:pPr defTabSz="914378"/>
              <a:t>68</a:t>
            </a:fld>
            <a:endParaRPr lang="en-US" dirty="0">
              <a:latin typeface="Tw Cen M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E6E88A-A85B-38DB-4A90-F1753863A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47830"/>
            <a:ext cx="3609503" cy="38242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28274A-CD6B-4C04-67E6-41BD00A13BC4}"/>
              </a:ext>
            </a:extLst>
          </p:cNvPr>
          <p:cNvSpPr txBox="1"/>
          <p:nvPr/>
        </p:nvSpPr>
        <p:spPr>
          <a:xfrm>
            <a:off x="1744869" y="2295272"/>
            <a:ext cx="2730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9900"/>
                </a:solidFill>
              </a:rPr>
              <a:t>500% to 1,800% </a:t>
            </a:r>
            <a:r>
              <a:rPr lang="en-US" sz="1600" b="1" i="1" dirty="0">
                <a:solidFill>
                  <a:schemeClr val="tx2"/>
                </a:solidFill>
              </a:rPr>
              <a:t>Increase in Minerals per Watt of Electricity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0C18FF-2645-E9AD-0A81-56B820DBAFFC}"/>
              </a:ext>
            </a:extLst>
          </p:cNvPr>
          <p:cNvSpPr/>
          <p:nvPr/>
        </p:nvSpPr>
        <p:spPr>
          <a:xfrm>
            <a:off x="1686524" y="2328923"/>
            <a:ext cx="2656876" cy="584775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F28889-90F5-598F-E5B8-A3FF1CB09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258" y="1216080"/>
            <a:ext cx="3679742" cy="38242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D6F6FE-4CB4-3DB0-4E76-BE8492C964F0}"/>
              </a:ext>
            </a:extLst>
          </p:cNvPr>
          <p:cNvSpPr txBox="1"/>
          <p:nvPr/>
        </p:nvSpPr>
        <p:spPr>
          <a:xfrm>
            <a:off x="6629400" y="1733550"/>
            <a:ext cx="220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chemeClr val="tx2"/>
                </a:solidFill>
              </a:rPr>
              <a:t>IMF economists predict metal prices would reach historical peaks</a:t>
            </a:r>
          </a:p>
          <a:p>
            <a:r>
              <a:rPr lang="en-US" sz="1100" b="1" i="1" dirty="0">
                <a:solidFill>
                  <a:srgbClr val="009900"/>
                </a:solidFill>
              </a:rPr>
              <a:t>“for an unprecedented, sustained period of roughly a decade.”</a:t>
            </a:r>
            <a:endParaRPr lang="en-US" sz="1100" b="1" i="1" dirty="0">
              <a:solidFill>
                <a:schemeClr val="tx2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5D16E41-784F-0D9C-EA7D-EEC9E5EF83D0}"/>
              </a:ext>
            </a:extLst>
          </p:cNvPr>
          <p:cNvSpPr/>
          <p:nvPr/>
        </p:nvSpPr>
        <p:spPr>
          <a:xfrm rot="10800000">
            <a:off x="7962900" y="1247830"/>
            <a:ext cx="381000" cy="12377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40001-CBA1-4769-B86A-B24242BE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Energy Transition:  </a:t>
            </a:r>
            <a:r>
              <a:rPr lang="en-US" sz="2800" dirty="0">
                <a:solidFill>
                  <a:srgbClr val="009900"/>
                </a:solidFill>
              </a:rPr>
              <a:t>Mining Reality Check</a:t>
            </a:r>
            <a:endParaRPr lang="en-US" sz="2400" dirty="0">
              <a:solidFill>
                <a:srgbClr val="0099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49B2E-63A3-4E24-B74E-8E12B369FB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0000" lnSpcReduction="20000"/>
          </a:bodyPr>
          <a:lstStyle/>
          <a:p>
            <a:pPr defTabSz="914378"/>
            <a:fld id="{B7C6481B-4A8A-42C4-AF8E-0DA672E2FCF5}" type="slidenum">
              <a:rPr lang="en-US">
                <a:latin typeface="Tw Cen MT"/>
              </a:rPr>
              <a:pPr defTabSz="914378"/>
              <a:t>69</a:t>
            </a:fld>
            <a:endParaRPr lang="en-US" dirty="0">
              <a:latin typeface="Tw Cen M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83D83F-8E6D-5B9D-467D-2FA7D86AE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34" y="1218392"/>
            <a:ext cx="5089795" cy="15705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CFE910-5ED4-9E82-BD31-76079786C4E1}"/>
              </a:ext>
            </a:extLst>
          </p:cNvPr>
          <p:cNvSpPr txBox="1"/>
          <p:nvPr/>
        </p:nvSpPr>
        <p:spPr>
          <a:xfrm>
            <a:off x="5719482" y="3867150"/>
            <a:ext cx="31259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Mining critically needed and OK</a:t>
            </a:r>
          </a:p>
          <a:p>
            <a:r>
              <a:rPr lang="en-US" b="1" dirty="0">
                <a:solidFill>
                  <a:schemeClr val="tx2"/>
                </a:solidFill>
              </a:rPr>
              <a:t>as long as it’s </a:t>
            </a:r>
            <a:r>
              <a:rPr lang="en-US" b="1" i="1" dirty="0">
                <a:solidFill>
                  <a:srgbClr val="009900"/>
                </a:solidFill>
              </a:rPr>
              <a:t>somewhere else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06413F6-00D4-FEE7-358D-EBDA8FAB9123}"/>
              </a:ext>
            </a:extLst>
          </p:cNvPr>
          <p:cNvSpPr/>
          <p:nvPr/>
        </p:nvSpPr>
        <p:spPr>
          <a:xfrm>
            <a:off x="5596099" y="3800045"/>
            <a:ext cx="3278340" cy="829105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63EC3F3-C085-F2E3-AE1C-FC7744610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731" y="2869826"/>
            <a:ext cx="1676400" cy="219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0629A7-8AB5-EFF1-0EAE-B47AC2F47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146619"/>
            <a:ext cx="3054222" cy="232702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F5D9CB-7FDE-568B-F8B8-3EC6B048D9F2}"/>
              </a:ext>
            </a:extLst>
          </p:cNvPr>
          <p:cNvSpPr/>
          <p:nvPr/>
        </p:nvSpPr>
        <p:spPr>
          <a:xfrm>
            <a:off x="1447800" y="3867150"/>
            <a:ext cx="2743200" cy="762000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BEF08-53E2-7C6A-3C6C-82E81F5B0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04" y="3986488"/>
            <a:ext cx="449749" cy="5247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1A6E5B-20E2-B5A0-AA50-64E1C9B1190C}"/>
              </a:ext>
            </a:extLst>
          </p:cNvPr>
          <p:cNvSpPr txBox="1"/>
          <p:nvPr/>
        </p:nvSpPr>
        <p:spPr>
          <a:xfrm>
            <a:off x="3926787" y="2884551"/>
            <a:ext cx="1744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009900"/>
                </a:solidFill>
              </a:rPr>
              <a:t>16 years to bring new mine into operation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48D889-C90E-D56E-4ACE-AAC0C6356BA1}"/>
              </a:ext>
            </a:extLst>
          </p:cNvPr>
          <p:cNvSpPr/>
          <p:nvPr/>
        </p:nvSpPr>
        <p:spPr>
          <a:xfrm>
            <a:off x="3994963" y="2869826"/>
            <a:ext cx="1642910" cy="561424"/>
          </a:xfrm>
          <a:prstGeom prst="roundRect">
            <a:avLst/>
          </a:prstGeom>
          <a:noFill/>
          <a:ln w="28575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360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Power Grid Basics:  </a:t>
            </a:r>
            <a:r>
              <a:rPr lang="en-US" sz="3600" dirty="0">
                <a:solidFill>
                  <a:srgbClr val="009900"/>
                </a:solidFill>
              </a:rPr>
              <a:t>A Service Like No Other!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76350"/>
            <a:ext cx="5309898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43298" y="1173182"/>
            <a:ext cx="31483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</a:rPr>
              <a:t>Electricity</a:t>
            </a: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</a:rPr>
              <a:t> is </a:t>
            </a: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</a:rPr>
              <a:t>simultaneously</a:t>
            </a: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i="1" dirty="0">
              <a:solidFill>
                <a:schemeClr val="tx2"/>
              </a:solidFill>
              <a:latin typeface="Tw Cen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</a:rPr>
              <a:t>Produced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</a:rPr>
              <a:t>Delivered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</a:rPr>
              <a:t>Consumed</a:t>
            </a:r>
          </a:p>
        </p:txBody>
      </p:sp>
    </p:spTree>
    <p:extLst>
      <p:ext uri="{BB962C8B-B14F-4D97-AF65-F5344CB8AC3E}">
        <p14:creationId xmlns:p14="http://schemas.microsoft.com/office/powerpoint/2010/main" val="4263776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32A45A1-E9EF-7261-9BC1-D1D364EF2BAC}"/>
              </a:ext>
            </a:extLst>
          </p:cNvPr>
          <p:cNvGrpSpPr/>
          <p:nvPr/>
        </p:nvGrpSpPr>
        <p:grpSpPr>
          <a:xfrm>
            <a:off x="4686300" y="1200150"/>
            <a:ext cx="4399540" cy="3832013"/>
            <a:chOff x="4686300" y="1200150"/>
            <a:chExt cx="4399540" cy="383201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0C64A58-9646-ED46-E6D0-1F46EEA1F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6300" y="1698413"/>
              <a:ext cx="4399540" cy="333375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B967D4-238A-8F25-0145-FB680AEBCD14}"/>
                </a:ext>
              </a:extLst>
            </p:cNvPr>
            <p:cNvSpPr txBox="1"/>
            <p:nvPr/>
          </p:nvSpPr>
          <p:spPr>
            <a:xfrm>
              <a:off x="4923920" y="1200150"/>
              <a:ext cx="39243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tx2"/>
                  </a:solidFill>
                </a:rPr>
                <a:t>Power Purchase Agreement (PPA) Pricing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B40001-CBA1-4769-B86A-B24242BE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1F497D"/>
                </a:solidFill>
              </a:rPr>
              <a:t>Wind &amp; Solar:  </a:t>
            </a:r>
            <a:r>
              <a:rPr lang="en-US" sz="2800" dirty="0">
                <a:solidFill>
                  <a:srgbClr val="009900"/>
                </a:solidFill>
              </a:rPr>
              <a:t>Increasing Cost Curves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49B2E-63A3-4E24-B74E-8E12B369FB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0000" lnSpcReduction="20000"/>
          </a:bodyPr>
          <a:lstStyle/>
          <a:p>
            <a:pPr defTabSz="914378"/>
            <a:fld id="{B7C6481B-4A8A-42C4-AF8E-0DA672E2FCF5}" type="slidenum">
              <a:rPr lang="en-US">
                <a:latin typeface="Tw Cen MT"/>
              </a:rPr>
              <a:pPr defTabSz="914378"/>
              <a:t>70</a:t>
            </a:fld>
            <a:endParaRPr lang="en-US" dirty="0">
              <a:latin typeface="Tw Cen M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D79256-4239-0E34-0DB0-0B61A325FFB3}"/>
              </a:ext>
            </a:extLst>
          </p:cNvPr>
          <p:cNvGrpSpPr/>
          <p:nvPr/>
        </p:nvGrpSpPr>
        <p:grpSpPr>
          <a:xfrm>
            <a:off x="611293" y="1200150"/>
            <a:ext cx="3837610" cy="3832013"/>
            <a:chOff x="4896603" y="1240050"/>
            <a:chExt cx="3837610" cy="383201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B60781-286E-CC75-2C03-37CC8E02C2E6}"/>
                </a:ext>
              </a:extLst>
            </p:cNvPr>
            <p:cNvSpPr txBox="1"/>
            <p:nvPr/>
          </p:nvSpPr>
          <p:spPr>
            <a:xfrm>
              <a:off x="4896603" y="4864314"/>
              <a:ext cx="3413413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/>
                <a:t>Mark Mills Manhattan Institute: </a:t>
              </a:r>
              <a:r>
                <a:rPr lang="en-US" sz="750" dirty="0">
                  <a:hlinkClick r:id="rId3"/>
                </a:rPr>
                <a:t>https://www.youtube.com/watch?v=sgOEGKDVvsg</a:t>
              </a:r>
              <a:endParaRPr lang="en-US" sz="750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5BA3F4F-45E9-D22C-8F8C-B584CBE26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6603" y="1240050"/>
              <a:ext cx="3837610" cy="359305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3D37F2C-AAA6-1EEA-68ED-5A47EDD491D5}"/>
              </a:ext>
            </a:extLst>
          </p:cNvPr>
          <p:cNvSpPr txBox="1"/>
          <p:nvPr/>
        </p:nvSpPr>
        <p:spPr>
          <a:xfrm>
            <a:off x="6096000" y="2800350"/>
            <a:ext cx="106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009900"/>
                </a:solidFill>
              </a:rPr>
              <a:t>Temporary or Permanent?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4537324D-4AC9-14C0-E370-FC11706537EA}"/>
              </a:ext>
            </a:extLst>
          </p:cNvPr>
          <p:cNvSpPr/>
          <p:nvPr/>
        </p:nvSpPr>
        <p:spPr>
          <a:xfrm rot="10800000">
            <a:off x="8774836" y="3127740"/>
            <a:ext cx="146767" cy="381000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7F3D5E-3DCA-C457-F2DC-0C21A3D48DAC}"/>
              </a:ext>
            </a:extLst>
          </p:cNvPr>
          <p:cNvSpPr/>
          <p:nvPr/>
        </p:nvSpPr>
        <p:spPr>
          <a:xfrm>
            <a:off x="6118523" y="2835498"/>
            <a:ext cx="1021754" cy="703516"/>
          </a:xfrm>
          <a:prstGeom prst="roundRect">
            <a:avLst/>
          </a:prstGeom>
          <a:noFill/>
          <a:ln w="28575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7A8E32B9-4877-79A2-41AF-BDC53118F6B2}"/>
              </a:ext>
            </a:extLst>
          </p:cNvPr>
          <p:cNvSpPr/>
          <p:nvPr/>
        </p:nvSpPr>
        <p:spPr>
          <a:xfrm rot="16200000">
            <a:off x="879117" y="1609311"/>
            <a:ext cx="146767" cy="381000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4" grpId="0" animBg="1"/>
      <p:bldP spid="1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D4E0F-8A9B-4BDF-B333-8B2BA1483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Keep in Mind: </a:t>
            </a:r>
            <a:r>
              <a:rPr lang="en-US" sz="3600" i="1" dirty="0">
                <a:solidFill>
                  <a:srgbClr val="009900"/>
                </a:solidFill>
              </a:rPr>
              <a:t>It’s a Great Time to be Alive!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4EE92A-790A-4F31-B251-F0C981E83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0789F-FE80-444A-A625-597B7502A37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990600"/>
          </a:xfrm>
        </p:spPr>
        <p:txBody>
          <a:bodyPr/>
          <a:lstStyle/>
          <a:p>
            <a:pPr marL="0" indent="0">
              <a:buNone/>
            </a:pPr>
            <a:r>
              <a:rPr lang="en-US" sz="2000" b="0" i="1" dirty="0">
                <a:solidFill>
                  <a:schemeClr val="tx2"/>
                </a:solidFill>
                <a:effectLst/>
                <a:latin typeface="nyt-imperial"/>
              </a:rPr>
              <a:t>“We live </a:t>
            </a:r>
            <a:r>
              <a:rPr lang="en-US" sz="2000" b="1" i="1" dirty="0">
                <a:solidFill>
                  <a:srgbClr val="009900"/>
                </a:solidFill>
                <a:effectLst/>
                <a:latin typeface="nyt-imperial"/>
              </a:rPr>
              <a:t>longer</a:t>
            </a:r>
            <a:r>
              <a:rPr lang="en-US" sz="2000" b="0" i="1" dirty="0">
                <a:solidFill>
                  <a:schemeClr val="tx2"/>
                </a:solidFill>
                <a:effectLst/>
                <a:latin typeface="nyt-imperial"/>
              </a:rPr>
              <a:t>, healthier, safer, </a:t>
            </a:r>
            <a:r>
              <a:rPr lang="en-US" sz="2000" b="1" i="1" dirty="0">
                <a:solidFill>
                  <a:srgbClr val="009900"/>
                </a:solidFill>
                <a:effectLst/>
                <a:latin typeface="nyt-imperial"/>
              </a:rPr>
              <a:t>wealthier</a:t>
            </a:r>
            <a:r>
              <a:rPr lang="en-US" sz="2000" b="0" i="1" dirty="0">
                <a:solidFill>
                  <a:schemeClr val="tx2"/>
                </a:solidFill>
                <a:effectLst/>
                <a:latin typeface="nyt-imperial"/>
              </a:rPr>
              <a:t>, freer, more peaceful and more stimulating lives than those who came before us.”</a:t>
            </a:r>
          </a:p>
          <a:p>
            <a:pPr marL="0" indent="0">
              <a:buNone/>
            </a:pPr>
            <a:r>
              <a:rPr lang="en-US" sz="1200" b="0" i="0" dirty="0">
                <a:solidFill>
                  <a:srgbClr val="5A5A5A"/>
                </a:solidFill>
                <a:effectLst/>
                <a:latin typeface="nyt-imperial"/>
              </a:rPr>
              <a:t>Steven Pinker, Harvard Psychologist 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27B519-230E-490B-9B9D-B643DA524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83" y="2281791"/>
            <a:ext cx="3706579" cy="2690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F94E39-FBBF-486B-B7DB-595D49755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40" y="2145242"/>
            <a:ext cx="3939433" cy="284265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63893D-C90A-4E8F-94B9-37E129AD8194}"/>
              </a:ext>
            </a:extLst>
          </p:cNvPr>
          <p:cNvSpPr/>
          <p:nvPr/>
        </p:nvSpPr>
        <p:spPr>
          <a:xfrm>
            <a:off x="1905000" y="4781550"/>
            <a:ext cx="1143000" cy="206351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35DCD3B-5192-428C-95D6-FC21220BD604}"/>
              </a:ext>
            </a:extLst>
          </p:cNvPr>
          <p:cNvSpPr/>
          <p:nvPr/>
        </p:nvSpPr>
        <p:spPr>
          <a:xfrm>
            <a:off x="6217756" y="4781550"/>
            <a:ext cx="1143000" cy="206351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165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35E35-951A-4315-88A5-BBA7DD91B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Conclusions:  </a:t>
            </a:r>
            <a:r>
              <a:rPr lang="en-US" sz="3200" i="1" dirty="0">
                <a:solidFill>
                  <a:srgbClr val="009900"/>
                </a:solidFill>
              </a:rPr>
              <a:t>Ideas Worth Considering</a:t>
            </a:r>
            <a:endParaRPr lang="en-US" sz="3200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F8B482-E92E-4090-8ED9-328F40D83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26C93-9743-294D-9954-E272266684E2}"/>
              </a:ext>
            </a:extLst>
          </p:cNvPr>
          <p:cNvSpPr txBox="1"/>
          <p:nvPr/>
        </p:nvSpPr>
        <p:spPr>
          <a:xfrm>
            <a:off x="612648" y="1156574"/>
            <a:ext cx="830275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Be wary of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climate catastrophizing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as the basis for energy policies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Panicked energy strategies are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force feeding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inherently deficient wind &amp; solar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Need intellectually honest life-cycle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cost-versus-benefit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analysis; financial &amp; ecological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Environmental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virtue signaling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versus real global impacts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Data shows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bending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global CO</a:t>
            </a:r>
            <a:r>
              <a:rPr kumimoji="0" lang="en-US" b="1" i="0" u="none" strike="noStrike" kern="120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emissions &amp; concentration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curves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is likely a longer-term prospect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Energy poverty is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human poverty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; we need more global energy, not less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Greenhouse effect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saturates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with increasing CO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concentration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“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All of the above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”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sounds nice but . . 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Overbuilding wind, solar &amp; batteries diverts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intellectual &amp; financial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capital from reliable solutions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How about “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always the best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” 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reliable, small-footprint, low or no CO</a:t>
            </a:r>
            <a:r>
              <a:rPr kumimoji="0" lang="en-US" b="1" i="0" u="none" strike="noStrike" kern="120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technologies</a:t>
            </a:r>
          </a:p>
        </p:txBody>
      </p:sp>
    </p:spTree>
    <p:extLst>
      <p:ext uri="{BB962C8B-B14F-4D97-AF65-F5344CB8AC3E}">
        <p14:creationId xmlns:p14="http://schemas.microsoft.com/office/powerpoint/2010/main" val="24166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8E5B1-8BE8-9B21-56D5-055F83EAF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Please Find </a:t>
            </a:r>
            <a:r>
              <a:rPr lang="en-US" i="1" dirty="0">
                <a:solidFill>
                  <a:srgbClr val="009900"/>
                </a:solidFill>
              </a:rPr>
              <a:t>Common Ground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5B1D87-5167-1529-5E3E-0D198A400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fld id="{B7C6481B-4A8A-42C4-AF8E-0DA672E2FCF5}" type="slidenum">
              <a:rPr lang="en-US">
                <a:latin typeface="Tw Cen MT"/>
              </a:rPr>
              <a:pPr/>
              <a:t>73</a:t>
            </a:fld>
            <a:endParaRPr lang="en-US" dirty="0">
              <a:latin typeface="Tw Cen M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24222-54F1-222D-2053-5833B7A6F9AD}"/>
              </a:ext>
            </a:extLst>
          </p:cNvPr>
          <p:cNvSpPr txBox="1"/>
          <p:nvPr/>
        </p:nvSpPr>
        <p:spPr>
          <a:xfrm>
            <a:off x="3213049" y="1997853"/>
            <a:ext cx="4781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“How about an energy future of abundance and </a:t>
            </a:r>
            <a:r>
              <a:rPr lang="en-US" b="1" i="1" dirty="0">
                <a:solidFill>
                  <a:srgbClr val="009900"/>
                </a:solidFill>
              </a:rPr>
              <a:t>human flourishing</a:t>
            </a:r>
            <a:r>
              <a:rPr lang="en-US" i="1" dirty="0">
                <a:solidFill>
                  <a:schemeClr val="accent1"/>
                </a:solidFill>
              </a:rPr>
              <a:t>, not one based on unprecedented </a:t>
            </a:r>
            <a:r>
              <a:rPr lang="en-US" b="1" i="1" dirty="0">
                <a:solidFill>
                  <a:srgbClr val="009900"/>
                </a:solidFill>
              </a:rPr>
              <a:t>land grabs</a:t>
            </a:r>
            <a:r>
              <a:rPr lang="en-US" i="1" dirty="0">
                <a:solidFill>
                  <a:schemeClr val="accent1"/>
                </a:solidFill>
              </a:rPr>
              <a:t>, intermittency, variability, and </a:t>
            </a:r>
            <a:r>
              <a:rPr lang="en-US" i="1" dirty="0">
                <a:solidFill>
                  <a:schemeClr val="tx2"/>
                </a:solidFill>
              </a:rPr>
              <a:t>scarcity.”</a:t>
            </a:r>
            <a:r>
              <a:rPr lang="en-US" i="1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E469D-2CB2-8307-1370-E762382DD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02" y="1599189"/>
            <a:ext cx="1922548" cy="17206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B9A43-122E-A45E-357D-1D5953F47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02" y="3410144"/>
            <a:ext cx="1922548" cy="16977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662A68-E779-D359-D81D-39237270FC89}"/>
              </a:ext>
            </a:extLst>
          </p:cNvPr>
          <p:cNvSpPr txBox="1"/>
          <p:nvPr/>
        </p:nvSpPr>
        <p:spPr>
          <a:xfrm>
            <a:off x="3213049" y="3797336"/>
            <a:ext cx="4635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“I know it might seem like a long shot, but </a:t>
            </a:r>
            <a:r>
              <a:rPr lang="en-US" i="1" dirty="0">
                <a:solidFill>
                  <a:schemeClr val="tx2"/>
                </a:solidFill>
              </a:rPr>
              <a:t>we must create a</a:t>
            </a:r>
            <a:r>
              <a:rPr lang="en-US" b="1" i="1" dirty="0">
                <a:solidFill>
                  <a:srgbClr val="009900"/>
                </a:solidFill>
              </a:rPr>
              <a:t> “safe space” for natural gas </a:t>
            </a:r>
            <a:r>
              <a:rPr lang="en-US" i="1" dirty="0">
                <a:solidFill>
                  <a:schemeClr val="tx2"/>
                </a:solidFill>
              </a:rPr>
              <a:t>to be put back on the table </a:t>
            </a:r>
            <a:r>
              <a:rPr lang="en-US" i="1" dirty="0">
                <a:solidFill>
                  <a:schemeClr val="accent1"/>
                </a:solidFill>
              </a:rPr>
              <a:t>in Washington and Oregon.”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7ACFA9-1C47-7F20-4812-7BF69D304A6D}"/>
              </a:ext>
            </a:extLst>
          </p:cNvPr>
          <p:cNvSpPr txBox="1"/>
          <p:nvPr/>
        </p:nvSpPr>
        <p:spPr>
          <a:xfrm>
            <a:off x="2927351" y="1256071"/>
            <a:ext cx="58704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Natural-Gas-to-Nuclear (</a:t>
            </a: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N2N</a:t>
            </a: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) is worth considering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15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D096D-90E0-4697-B04D-CA4A5ABDD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Alternating Current (AC) Electricity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81A46-4FAA-4CFD-B008-447B4C6E1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032" name="Picture 8" descr="Tech Breakdown: How is Electricity Generated? — McMaster Energy Association">
            <a:extLst>
              <a:ext uri="{FF2B5EF4-FFF2-40B4-BE49-F238E27FC236}">
                <a16:creationId xmlns:a16="http://schemas.microsoft.com/office/drawing/2014/main" id="{6EE636C8-2F1E-4C56-B92A-B62ED20F2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35" y="3345389"/>
            <a:ext cx="4052521" cy="172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4B037B5-4DB0-4797-8D52-AD9BD658C2F2}"/>
              </a:ext>
            </a:extLst>
          </p:cNvPr>
          <p:cNvGrpSpPr/>
          <p:nvPr/>
        </p:nvGrpSpPr>
        <p:grpSpPr>
          <a:xfrm>
            <a:off x="6400800" y="1137524"/>
            <a:ext cx="2178818" cy="1726863"/>
            <a:chOff x="6784784" y="1218596"/>
            <a:chExt cx="2178818" cy="1726863"/>
          </a:xfrm>
        </p:grpSpPr>
        <p:pic>
          <p:nvPicPr>
            <p:cNvPr id="1034" name="Picture 10" descr="Three-phase power · Energy KnowledgeBase">
              <a:extLst>
                <a:ext uri="{FF2B5EF4-FFF2-40B4-BE49-F238E27FC236}">
                  <a16:creationId xmlns:a16="http://schemas.microsoft.com/office/drawing/2014/main" id="{D7826690-5AC9-43D8-8C60-FF7B7F98C9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4784" y="1450034"/>
              <a:ext cx="2178818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ACFAF7-1AF8-4D31-8C86-80BE7843CB83}"/>
                </a:ext>
              </a:extLst>
            </p:cNvPr>
            <p:cNvSpPr txBox="1"/>
            <p:nvPr/>
          </p:nvSpPr>
          <p:spPr>
            <a:xfrm>
              <a:off x="6784784" y="1218596"/>
              <a:ext cx="1981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Three-Phase</a:t>
              </a: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 Requires 3 Wires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9514C3-46F5-407F-AF07-4CA42111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23" y="1279763"/>
            <a:ext cx="3936957" cy="182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1463D0-5EDC-4F18-BB0A-0557401AAC7E}"/>
              </a:ext>
            </a:extLst>
          </p:cNvPr>
          <p:cNvSpPr txBox="1"/>
          <p:nvPr/>
        </p:nvSpPr>
        <p:spPr>
          <a:xfrm>
            <a:off x="2949191" y="1418262"/>
            <a:ext cx="2178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60 cycles per second sine waves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345057F-3BE8-75BE-4468-3F47DB54B53E}"/>
              </a:ext>
            </a:extLst>
          </p:cNvPr>
          <p:cNvSpPr/>
          <p:nvPr/>
        </p:nvSpPr>
        <p:spPr>
          <a:xfrm>
            <a:off x="5213190" y="2266949"/>
            <a:ext cx="762000" cy="146237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99CD0C-D552-4D79-1683-57AA9DB975CE}"/>
              </a:ext>
            </a:extLst>
          </p:cNvPr>
          <p:cNvSpPr txBox="1"/>
          <p:nvPr/>
        </p:nvSpPr>
        <p:spPr>
          <a:xfrm>
            <a:off x="5128009" y="3603207"/>
            <a:ext cx="402571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All Generators must be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Synchronized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Increasing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Demand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Tends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Decrease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Speed of Rotation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Decreasing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Demand tends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Increase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Speed of Rotation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1941ED-5039-15C3-DFA3-7ECAB6DBF809}"/>
              </a:ext>
            </a:extLst>
          </p:cNvPr>
          <p:cNvGrpSpPr/>
          <p:nvPr/>
        </p:nvGrpSpPr>
        <p:grpSpPr>
          <a:xfrm>
            <a:off x="1480510" y="1846032"/>
            <a:ext cx="456585" cy="580808"/>
            <a:chOff x="1480510" y="1846032"/>
            <a:chExt cx="456585" cy="58080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D599891-FB7A-017E-F2FF-24C2384AF389}"/>
                </a:ext>
              </a:extLst>
            </p:cNvPr>
            <p:cNvGrpSpPr/>
            <p:nvPr/>
          </p:nvGrpSpPr>
          <p:grpSpPr>
            <a:xfrm>
              <a:off x="1480510" y="1846032"/>
              <a:ext cx="288564" cy="564786"/>
              <a:chOff x="1480510" y="1846032"/>
              <a:chExt cx="288564" cy="564786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E79FC026-2602-2888-5C55-64F58C25E04E}"/>
                  </a:ext>
                </a:extLst>
              </p:cNvPr>
              <p:cNvSpPr/>
              <p:nvPr/>
            </p:nvSpPr>
            <p:spPr>
              <a:xfrm rot="19628128">
                <a:off x="1667064" y="1853461"/>
                <a:ext cx="102010" cy="557357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1FD0D8-6BF0-0F8B-2F17-AA8AE861E9F9}"/>
                  </a:ext>
                </a:extLst>
              </p:cNvPr>
              <p:cNvSpPr txBox="1"/>
              <p:nvPr/>
            </p:nvSpPr>
            <p:spPr>
              <a:xfrm rot="19816756">
                <a:off x="1480510" y="1846032"/>
                <a:ext cx="21993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3E8124-38A1-5489-C031-05FB77C92676}"/>
                </a:ext>
              </a:extLst>
            </p:cNvPr>
            <p:cNvSpPr txBox="1"/>
            <p:nvPr/>
          </p:nvSpPr>
          <p:spPr>
            <a:xfrm rot="19816756">
              <a:off x="1717156" y="2211396"/>
              <a:ext cx="2199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8452367-F63B-3AE2-5DC4-17C332A937C0}"/>
              </a:ext>
            </a:extLst>
          </p:cNvPr>
          <p:cNvSpPr txBox="1"/>
          <p:nvPr/>
        </p:nvSpPr>
        <p:spPr>
          <a:xfrm>
            <a:off x="183500" y="3603207"/>
            <a:ext cx="121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Speed of rotation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precisely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controlled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DD103C-D73F-703C-63C0-837DC81CBF39}"/>
              </a:ext>
            </a:extLst>
          </p:cNvPr>
          <p:cNvSpPr txBox="1"/>
          <p:nvPr/>
        </p:nvSpPr>
        <p:spPr>
          <a:xfrm>
            <a:off x="793100" y="3088103"/>
            <a:ext cx="1892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Rotating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10917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 animBg="1"/>
      <p:bldP spid="14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Demand/Supply Balancing: </a:t>
            </a:r>
            <a:r>
              <a:rPr lang="en-US" dirty="0">
                <a:solidFill>
                  <a:srgbClr val="009900"/>
                </a:solidFill>
              </a:rPr>
              <a:t>Physics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23" y="1510302"/>
            <a:ext cx="4194450" cy="358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2648" y="1171748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Electrical Demand and Supply Must Be Equal at All Times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853F52-4247-456C-95E2-6B2DE09DBF7D}"/>
              </a:ext>
            </a:extLst>
          </p:cNvPr>
          <p:cNvSpPr txBox="1"/>
          <p:nvPr/>
        </p:nvSpPr>
        <p:spPr>
          <a:xfrm>
            <a:off x="8153400" y="1962150"/>
            <a:ext cx="61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104F3-0EB3-4EA9-B22E-B9C95AA5A2A7}"/>
              </a:ext>
            </a:extLst>
          </p:cNvPr>
          <p:cNvSpPr txBox="1"/>
          <p:nvPr/>
        </p:nvSpPr>
        <p:spPr>
          <a:xfrm>
            <a:off x="5562600" y="1358703"/>
            <a:ext cx="3352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‘Cruise Control’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set at 60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</a:rPr>
              <a:t>No over supply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1400" b="1" i="1" dirty="0">
                <a:solidFill>
                  <a:srgbClr val="009900"/>
                </a:solidFill>
                <a:latin typeface="Tw Cen MT"/>
              </a:rPr>
              <a:t>No under supply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The Laws of Power Grid Physics are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Unforgiving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Consequences of not maintaining supply &amp; demand balance are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blackouts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469B2C-53DC-49CB-872D-582D2ECE7AC9}"/>
              </a:ext>
            </a:extLst>
          </p:cNvPr>
          <p:cNvGrpSpPr/>
          <p:nvPr/>
        </p:nvGrpSpPr>
        <p:grpSpPr>
          <a:xfrm>
            <a:off x="3584580" y="1510302"/>
            <a:ext cx="1528374" cy="845408"/>
            <a:chOff x="3584580" y="1510302"/>
            <a:chExt cx="1528374" cy="845408"/>
          </a:xfrm>
        </p:grpSpPr>
        <p:pic>
          <p:nvPicPr>
            <p:cNvPr id="3074" name="Picture 2" descr="Alternating Current (AC) vs. Direct Current (DC) - learn.sparkfun.com">
              <a:extLst>
                <a:ext uri="{FF2B5EF4-FFF2-40B4-BE49-F238E27FC236}">
                  <a16:creationId xmlns:a16="http://schemas.microsoft.com/office/drawing/2014/main" id="{653652FD-B4B0-44FB-BEA9-B72FBB131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5970" y="1510302"/>
              <a:ext cx="1526984" cy="845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1DF788-EAB7-4943-885A-8C3365CA8117}"/>
                </a:ext>
              </a:extLst>
            </p:cNvPr>
            <p:cNvSpPr txBox="1"/>
            <p:nvPr/>
          </p:nvSpPr>
          <p:spPr>
            <a:xfrm>
              <a:off x="3584580" y="1685151"/>
              <a:ext cx="15269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60 cycles per second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74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heme1">
  <a:themeElements>
    <a:clrScheme name="Custom 2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6DAA2D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heme1">
  <a:themeElements>
    <a:clrScheme name="Custom 2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6DAA2D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eme1">
  <a:themeElements>
    <a:clrScheme name="Custom 2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6DAA2D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heme1">
  <a:themeElements>
    <a:clrScheme name="Custom 2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6DAA2D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94438</TotalTime>
  <Words>3826</Words>
  <Application>Microsoft Macintosh PowerPoint</Application>
  <PresentationFormat>On-screen Show (16:9)</PresentationFormat>
  <Paragraphs>766</Paragraphs>
  <Slides>73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73</vt:i4>
      </vt:variant>
    </vt:vector>
  </HeadingPairs>
  <TitlesOfParts>
    <vt:vector size="91" baseType="lpstr">
      <vt:lpstr>Arial</vt:lpstr>
      <vt:lpstr>Arial Black</vt:lpstr>
      <vt:lpstr>ArialMT</vt:lpstr>
      <vt:lpstr>Calibri</vt:lpstr>
      <vt:lpstr>Calibri-Light</vt:lpstr>
      <vt:lpstr>Franklin Gothic Medium</vt:lpstr>
      <vt:lpstr>nyt-imperial</vt:lpstr>
      <vt:lpstr>Open Sans</vt:lpstr>
      <vt:lpstr>Spectral</vt:lpstr>
      <vt:lpstr>Tw Cen MT</vt:lpstr>
      <vt:lpstr>Verdana</vt:lpstr>
      <vt:lpstr>Wingdings</vt:lpstr>
      <vt:lpstr>Wingdings 2</vt:lpstr>
      <vt:lpstr>1_Theme1</vt:lpstr>
      <vt:lpstr>2_Theme1</vt:lpstr>
      <vt:lpstr>1_Custom Design</vt:lpstr>
      <vt:lpstr>3_Theme1</vt:lpstr>
      <vt:lpstr>4_Theme1</vt:lpstr>
      <vt:lpstr>Carbon-Free Electricity Policies Impacts &amp; Perspectives </vt:lpstr>
      <vt:lpstr>rickdunn.substack.com</vt:lpstr>
      <vt:lpstr>Agenda</vt:lpstr>
      <vt:lpstr>Northwest Close to Blackouts</vt:lpstr>
      <vt:lpstr>Northwest has Long Exported Electricity to California</vt:lpstr>
      <vt:lpstr>Northwest Beginning to Import Electricity via CA</vt:lpstr>
      <vt:lpstr>Power Grid Basics:  A Service Like No Other!</vt:lpstr>
      <vt:lpstr>Alternating Current (AC) Electricity</vt:lpstr>
      <vt:lpstr>Demand/Supply Balancing: Physics</vt:lpstr>
      <vt:lpstr>Controllable Supply: Blackout Insurance</vt:lpstr>
      <vt:lpstr>Coal = 16% of U.S. Electricity</vt:lpstr>
      <vt:lpstr>Natural Gas = 43% of U.S. Electricity</vt:lpstr>
      <vt:lpstr>U.S. Electricity: Coal to Natural Gas Fuel Switching</vt:lpstr>
      <vt:lpstr>Hydropower = 5.7% of U.S. Electricity</vt:lpstr>
      <vt:lpstr>Nuclear = 18.6% of U.S. Electricity</vt:lpstr>
      <vt:lpstr>Wind = 10.2% of U.S. Electricity</vt:lpstr>
      <vt:lpstr>Northwest Wind Power Effective Capacity</vt:lpstr>
      <vt:lpstr>Solar = 3.9% of U.S. Electricity</vt:lpstr>
      <vt:lpstr>Northwest Solar Power Effective Capacity</vt:lpstr>
      <vt:lpstr>NW Supply &amp; Demand Balancing: January 2024 Cold Snap </vt:lpstr>
      <vt:lpstr>NW Electricity Demand: January 2024 Cold Snap</vt:lpstr>
      <vt:lpstr>NW Electricity Supply: January 2024 Cold Snap</vt:lpstr>
      <vt:lpstr>NW Hydro: Flexes Polar Vortex Muscle</vt:lpstr>
      <vt:lpstr>Agenda</vt:lpstr>
      <vt:lpstr>WA Clean Energy Transformation Act (CETA)</vt:lpstr>
      <vt:lpstr>Oregon Clean Energy Bill</vt:lpstr>
      <vt:lpstr>Washington &amp; Oregon: What Dirty Energy Problem?</vt:lpstr>
      <vt:lpstr>CO2 Reductions: Local versus Global</vt:lpstr>
      <vt:lpstr>As We Push Grid to Blackout: Global CO2 Emissions Rise</vt:lpstr>
      <vt:lpstr>Rapid Global “Energy Transition” ?</vt:lpstr>
      <vt:lpstr>U.S. Total Energy Consumption in 2023 </vt:lpstr>
      <vt:lpstr>U.S. Electricity Generation</vt:lpstr>
      <vt:lpstr>Agenda</vt:lpstr>
      <vt:lpstr>We’re Coming for Your Wind MT &amp; WY!</vt:lpstr>
      <vt:lpstr>WA Energy Strategy:  Everywhere but Here</vt:lpstr>
      <vt:lpstr>Washington’s Vision for the Northwest</vt:lpstr>
      <vt:lpstr>Wind &amp; Solar: Land Use Impacts</vt:lpstr>
      <vt:lpstr>Transmission Lines: Development &amp; Operations Friction</vt:lpstr>
      <vt:lpstr>Boardman-to-Hemingway: Tx Line Case Study </vt:lpstr>
      <vt:lpstr>Land-Use Conflicts: Development Friction</vt:lpstr>
      <vt:lpstr>Not-In-My-Backyard:  NIMBY Case Study</vt:lpstr>
      <vt:lpstr>Endangered Species: Just Another NIMBY</vt:lpstr>
      <vt:lpstr>Inflaming the Rural/Urban Divide: “Green Tyranny”</vt:lpstr>
      <vt:lpstr>Agenda</vt:lpstr>
      <vt:lpstr>NW Utility Balancing Act: Becoming Increasingly Difficult</vt:lpstr>
      <vt:lpstr>Northwest Demand +30% in 10 Years</vt:lpstr>
      <vt:lpstr>Utility Forecasts:  Highly Uncertain</vt:lpstr>
      <vt:lpstr>Pacific Northwest Generating Capacity Now &amp; Possible Future</vt:lpstr>
      <vt:lpstr>PNW Hydro is Great! But Highly Variable</vt:lpstr>
      <vt:lpstr>BPA Transmission Lines: Critical to All Utilities</vt:lpstr>
      <vt:lpstr>BPA Transmission: Interconnection Frenzy</vt:lpstr>
      <vt:lpstr>Land-Use vs. CO2 Footprint: Finding Common Ground</vt:lpstr>
      <vt:lpstr>Land-Use vs. CO2 Footprint: Finding Common Ground</vt:lpstr>
      <vt:lpstr>Small Footprint Nuclear: Long-Term Solution</vt:lpstr>
      <vt:lpstr>New Nuclear: Gaining Momentum</vt:lpstr>
      <vt:lpstr>New Nuclear: Gaining Momentum</vt:lpstr>
      <vt:lpstr>Amazon Steps Up for Site-1 SMR!</vt:lpstr>
      <vt:lpstr>Scalable, CO2-Free, Reliable &amp; Safe</vt:lpstr>
      <vt:lpstr>Benefits of zero-emitting firm capacity at 100% GHG reductions</vt:lpstr>
      <vt:lpstr>Data Centers: Need Baseload Generation Now</vt:lpstr>
      <vt:lpstr>Natural Gas: Policies vs. Reality</vt:lpstr>
      <vt:lpstr>Natural Gas: We need you, but WA/OR policies hate you</vt:lpstr>
      <vt:lpstr>Capital Costs:  Low &amp; No-CO2 Emissions Generation</vt:lpstr>
      <vt:lpstr>Wind &amp; Solar Grid Costs: Cautionary Tale from Germany</vt:lpstr>
      <vt:lpstr>West Coast Residential Rates Increasing</vt:lpstr>
      <vt:lpstr>West Coast Industrial Rates Increasing</vt:lpstr>
      <vt:lpstr>Unspoken Environmental Costs: Cradle-to-Grave</vt:lpstr>
      <vt:lpstr>Wind &amp; Solar:  Land &amp; Mineral Intensive</vt:lpstr>
      <vt:lpstr>Energy Transition:  Mining Reality Check</vt:lpstr>
      <vt:lpstr>Wind &amp; Solar:  Increasing Cost Curves</vt:lpstr>
      <vt:lpstr>Keep in Mind: It’s a Great Time to be Alive!</vt:lpstr>
      <vt:lpstr>Conclusions:  Ideas Worth Considering</vt:lpstr>
      <vt:lpstr>Can We Please Find Common Ground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Pacific Northwest Low Carbon Scenario Analysis</dc:title>
  <dc:creator>Arne Olson;nick@ethree.com;kiran@ethree.com</dc:creator>
  <cp:lastModifiedBy>info inwp.org</cp:lastModifiedBy>
  <cp:revision>5238</cp:revision>
  <cp:lastPrinted>2024-10-16T21:31:48Z</cp:lastPrinted>
  <dcterms:created xsi:type="dcterms:W3CDTF">2015-07-17T15:10:19Z</dcterms:created>
  <dcterms:modified xsi:type="dcterms:W3CDTF">2024-10-27T15:07:23Z</dcterms:modified>
</cp:coreProperties>
</file>