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744" r:id="rId5"/>
    <p:sldMasterId id="2147483737" r:id="rId6"/>
  </p:sldMasterIdLst>
  <p:notesMasterIdLst>
    <p:notesMasterId r:id="rId16"/>
  </p:notesMasterIdLst>
  <p:handoutMasterIdLst>
    <p:handoutMasterId r:id="rId17"/>
  </p:handoutMasterIdLst>
  <p:sldIdLst>
    <p:sldId id="256" r:id="rId7"/>
    <p:sldId id="393" r:id="rId8"/>
    <p:sldId id="400" r:id="rId9"/>
    <p:sldId id="373" r:id="rId10"/>
    <p:sldId id="401" r:id="rId11"/>
    <p:sldId id="398" r:id="rId12"/>
    <p:sldId id="397" r:id="rId13"/>
    <p:sldId id="396" r:id="rId14"/>
    <p:sldId id="261" r:id="rId15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FF"/>
    <a:srgbClr val="2CB34A"/>
    <a:srgbClr val="00FF00"/>
    <a:srgbClr val="FF7C80"/>
    <a:srgbClr val="82C341"/>
    <a:srgbClr val="CBCDD2"/>
    <a:srgbClr val="0077BE"/>
    <a:srgbClr val="002A5F"/>
    <a:srgbClr val="C4D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47A783-6E3B-45DE-87E9-9C267130D8B4}" v="37" dt="2024-10-26T20:13:10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9" autoAdjust="0"/>
    <p:restoredTop sz="90520" autoAdjust="0"/>
  </p:normalViewPr>
  <p:slideViewPr>
    <p:cSldViewPr snapToGrid="0" snapToObjects="1">
      <p:cViewPr varScale="1">
        <p:scale>
          <a:sx n="102" d="100"/>
          <a:sy n="102" d="100"/>
        </p:scale>
        <p:origin x="1256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81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10/28/24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5862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10/28/24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047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6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254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26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79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956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862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724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005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50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2730" y="3557794"/>
            <a:ext cx="11227292" cy="1470025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728" y="5027816"/>
            <a:ext cx="11227293" cy="86199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83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2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62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52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8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08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55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534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203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93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95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17BD-0956-8F42-BC18-E2C21E778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9D53F2-31A8-6C43-B319-58EA4B6A4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BFAF0-1857-B143-9060-9FD435B6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B430B8D2-9F7C-415B-9D84-5A86AD302DF2}" type="datetime1">
              <a:rPr lang="en-US" smtClean="0">
                <a:solidFill>
                  <a:prstClr val="black"/>
                </a:solidFill>
                <a:latin typeface="Calibri" panose="020F0502020204030204"/>
                <a:ea typeface="+mn-ea"/>
              </a:rPr>
              <a:t>10/28/24</a:t>
            </a:fld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40DDB-E513-B143-B365-6395C4FB2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691C1-F022-1B43-9EAE-FD6975A3A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067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1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1311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59022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435863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2738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415810"/>
            <a:ext cx="10972800" cy="53261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12192000" cy="5741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14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77BE"/>
          </a:solidFill>
          <a:latin typeface="Arial Bold"/>
          <a:ea typeface="ＭＳ Ｐゴシック" charset="-128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77BE"/>
          </a:solidFill>
          <a:latin typeface="Arial Bold" charset="0"/>
          <a:ea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FEC3-529A-455B-B3D2-6D042954F5F0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3309E-F518-4FD6-B8B9-24942779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C8030-CB98-514E-ADD7-5FC5EADE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F8B6F-374D-6A49-8C2D-EDF38D88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44C89-9942-DB4A-933E-6CA357E21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22158"/>
            <a:ext cx="4200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fld id="{724831B0-CCE1-BE4F-9D93-D1E7FD4938D9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638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5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6255" y="3561529"/>
            <a:ext cx="11887200" cy="722375"/>
          </a:xfrm>
        </p:spPr>
        <p:txBody>
          <a:bodyPr/>
          <a:lstStyle/>
          <a:p>
            <a:r>
              <a:rPr lang="en-US" sz="2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Spokane Metro: Eastern Washington’s Largest Labor Market Hits the Doldrums</a:t>
            </a:r>
            <a:br>
              <a:rPr lang="en-US" sz="28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729" y="4874272"/>
            <a:ext cx="11227293" cy="72237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1800" b="1" dirty="0"/>
              <a:t>Grant Forsyth, Ph.D.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Chief Economist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Grant.Forsyth@avistacorp.com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B48CEA85-03F1-4F50-9ADB-98E36BECFDA2}"/>
              </a:ext>
            </a:extLst>
          </p:cNvPr>
          <p:cNvSpPr txBox="1">
            <a:spLocks/>
          </p:cNvSpPr>
          <p:nvPr/>
        </p:nvSpPr>
        <p:spPr bwMode="auto">
          <a:xfrm>
            <a:off x="4376318" y="1421761"/>
            <a:ext cx="5089093" cy="7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rgbClr val="FFFFFF"/>
                </a:solidFill>
                <a:latin typeface="Arial"/>
                <a:ea typeface="ＭＳ Ｐゴシック" charset="-128"/>
                <a:cs typeface="Arial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/>
                <a:ea typeface="ＭＳ Ｐゴシック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1800" b="1" dirty="0"/>
              <a:t>Inland Northwest Partners</a:t>
            </a:r>
          </a:p>
          <a:p>
            <a:pPr>
              <a:spcBef>
                <a:spcPts val="0"/>
              </a:spcBef>
            </a:pPr>
            <a:r>
              <a:rPr lang="en-US" sz="1800" b="1" dirty="0"/>
              <a:t>October 29,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Takeaways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57E59-2A77-4FD7-BC7C-610EADD6E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30" y="1262414"/>
            <a:ext cx="11760739" cy="4168568"/>
          </a:xfrm>
        </p:spPr>
        <p:txBody>
          <a:bodyPr/>
          <a:lstStyle/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Spokane Metro employment growth slowed significantly in the spring.  The Tri-Cities looks more robust.</a:t>
            </a:r>
          </a:p>
          <a:p>
            <a:endParaRPr lang="en-US" sz="2400" b="1" dirty="0"/>
          </a:p>
          <a:p>
            <a:r>
              <a:rPr lang="en-US" sz="2400" b="1" dirty="0"/>
              <a:t>Leading indicators associated with future Eastern WA employment growth have not changed dramatically compared to 2023.</a:t>
            </a:r>
          </a:p>
          <a:p>
            <a:endParaRPr lang="en-US" sz="2400" b="1" dirty="0"/>
          </a:p>
          <a:p>
            <a:r>
              <a:rPr lang="en-US" sz="2400" b="1" dirty="0"/>
              <a:t>U.S. data shows that wages are probably growing slightly higher than inflation going into Q4. This gives households a chance to rebuild some purchasing power.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610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Spokane Metro Non-Farm Employment Shares, 2023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479E3E-18BB-9F07-B294-DCCAADCBF69D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WA ESD and author’s calculations.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8A1C49-8C1A-F2C8-B496-75D3671032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8582" y="932873"/>
            <a:ext cx="8437418" cy="5933078"/>
          </a:xfrm>
          <a:prstGeom prst="rect">
            <a:avLst/>
          </a:prstGeom>
        </p:spPr>
      </p:pic>
      <p:sp>
        <p:nvSpPr>
          <p:cNvPr id="2" name="Callout: Bent Line 1">
            <a:extLst>
              <a:ext uri="{FF2B5EF4-FFF2-40B4-BE49-F238E27FC236}">
                <a16:creationId xmlns:a16="http://schemas.microsoft.com/office/drawing/2014/main" id="{CE3EBF85-3171-B6D2-4F41-50F218458845}"/>
              </a:ext>
            </a:extLst>
          </p:cNvPr>
          <p:cNvSpPr/>
          <p:nvPr/>
        </p:nvSpPr>
        <p:spPr>
          <a:xfrm>
            <a:off x="8862289" y="1865419"/>
            <a:ext cx="2987965" cy="102575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7254"/>
              <a:gd name="adj6" fmla="val -4800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If you combine private services with government services, 87% of employment is in services.  The U.S. looks similar. </a:t>
            </a:r>
          </a:p>
        </p:txBody>
      </p:sp>
    </p:spTree>
    <p:extLst>
      <p:ext uri="{BB962C8B-B14F-4D97-AF65-F5344CB8AC3E}">
        <p14:creationId xmlns:p14="http://schemas.microsoft.com/office/powerpoint/2010/main" val="30356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288220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Growth, Jan 2022 - Sept 2024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E0C519-3474-154B-133F-77055FDA10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3"/>
            <a:ext cx="12192000" cy="58355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455E47-9E61-2B3D-687F-B93BB10AB5EC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BLS, WA ESD,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330880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Contributions by Sector, Jan - Sept 2023 to 2024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479E3E-18BB-9F07-B294-DCCAADCBF69D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BLS, WA ESD and author’s calculations.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17D550-53FB-2155-BCB6-535F8937F48B}"/>
              </a:ext>
            </a:extLst>
          </p:cNvPr>
          <p:cNvSpPr txBox="1"/>
          <p:nvPr/>
        </p:nvSpPr>
        <p:spPr>
          <a:xfrm>
            <a:off x="822554" y="1541721"/>
            <a:ext cx="355145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Year-over-Year Growth, First 9 Months: 0.4%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AFE607E1-6DBB-7B75-362C-14C7F97E51EA}"/>
              </a:ext>
            </a:extLst>
          </p:cNvPr>
          <p:cNvSpPr/>
          <p:nvPr/>
        </p:nvSpPr>
        <p:spPr>
          <a:xfrm rot="10800000">
            <a:off x="310213" y="2253466"/>
            <a:ext cx="1243484" cy="2027257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+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BBE5C3DD-1A9F-66E1-55BD-ACB60957E83F}"/>
              </a:ext>
            </a:extLst>
          </p:cNvPr>
          <p:cNvSpPr/>
          <p:nvPr/>
        </p:nvSpPr>
        <p:spPr>
          <a:xfrm>
            <a:off x="3593006" y="2268158"/>
            <a:ext cx="1243485" cy="2027257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0E27F2-E727-AA6A-C5D1-867DE99D0581}"/>
              </a:ext>
            </a:extLst>
          </p:cNvPr>
          <p:cNvSpPr txBox="1"/>
          <p:nvPr/>
        </p:nvSpPr>
        <p:spPr>
          <a:xfrm>
            <a:off x="3073071" y="4543014"/>
            <a:ext cx="29527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Mining, Logging, &amp; Construction</a:t>
            </a:r>
          </a:p>
          <a:p>
            <a:endParaRPr lang="en-US" sz="1400" b="1" dirty="0"/>
          </a:p>
          <a:p>
            <a:r>
              <a:rPr lang="en-US" sz="1400" b="1" dirty="0"/>
              <a:t>Manufacturing</a:t>
            </a:r>
          </a:p>
          <a:p>
            <a:endParaRPr lang="en-US" sz="1400" b="1" dirty="0"/>
          </a:p>
          <a:p>
            <a:r>
              <a:rPr lang="en-US" sz="1400" b="1" dirty="0"/>
              <a:t>Retail Trade</a:t>
            </a:r>
          </a:p>
          <a:p>
            <a:endParaRPr lang="en-US" sz="1400" b="1" dirty="0"/>
          </a:p>
          <a:p>
            <a:r>
              <a:rPr lang="en-US" sz="1400" b="1" dirty="0"/>
              <a:t>Financial Activities</a:t>
            </a:r>
          </a:p>
          <a:p>
            <a:endParaRPr lang="en-US" sz="1400" b="1" dirty="0"/>
          </a:p>
          <a:p>
            <a:r>
              <a:rPr lang="en-US" sz="1400" b="1" dirty="0"/>
              <a:t>Leisure &amp; Hospitality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AD97A0-411C-F0B6-B52F-16DC495DCAAA}"/>
              </a:ext>
            </a:extLst>
          </p:cNvPr>
          <p:cNvSpPr txBox="1"/>
          <p:nvPr/>
        </p:nvSpPr>
        <p:spPr>
          <a:xfrm>
            <a:off x="88064" y="4315818"/>
            <a:ext cx="26138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b="1" dirty="0"/>
          </a:p>
          <a:p>
            <a:r>
              <a:rPr lang="en-US" sz="1400" b="1" dirty="0"/>
              <a:t>Education &amp; Health Services</a:t>
            </a:r>
          </a:p>
          <a:p>
            <a:endParaRPr lang="en-US" sz="1400" b="1" dirty="0"/>
          </a:p>
          <a:p>
            <a:r>
              <a:rPr lang="en-US" sz="1400" b="1" dirty="0"/>
              <a:t>Government</a:t>
            </a:r>
          </a:p>
          <a:p>
            <a:endParaRPr lang="en-US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CB3F35-7301-AAD0-6A33-F32E6EEDD4BD}"/>
              </a:ext>
            </a:extLst>
          </p:cNvPr>
          <p:cNvSpPr txBox="1"/>
          <p:nvPr/>
        </p:nvSpPr>
        <p:spPr>
          <a:xfrm>
            <a:off x="7497542" y="1536137"/>
            <a:ext cx="3551458" cy="64633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Year-over-Year Growth, First 9 Months: 2.1%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CB3061E9-33A0-957A-2457-F4207FDB8818}"/>
              </a:ext>
            </a:extLst>
          </p:cNvPr>
          <p:cNvSpPr/>
          <p:nvPr/>
        </p:nvSpPr>
        <p:spPr>
          <a:xfrm rot="10800000">
            <a:off x="7010132" y="2268159"/>
            <a:ext cx="1243484" cy="2027257"/>
          </a:xfrm>
          <a:prstGeom prst="down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/>
              <a:t>+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D3AB95A-A683-1E1A-DE9A-964F4D559651}"/>
              </a:ext>
            </a:extLst>
          </p:cNvPr>
          <p:cNvSpPr/>
          <p:nvPr/>
        </p:nvSpPr>
        <p:spPr>
          <a:xfrm>
            <a:off x="10427256" y="2268159"/>
            <a:ext cx="1243485" cy="2027257"/>
          </a:xfrm>
          <a:prstGeom prst="downArrow">
            <a:avLst/>
          </a:prstGeom>
          <a:solidFill>
            <a:srgbClr val="FF6600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-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1AE803-A623-5634-43F6-238B5B23787F}"/>
              </a:ext>
            </a:extLst>
          </p:cNvPr>
          <p:cNvSpPr txBox="1"/>
          <p:nvPr/>
        </p:nvSpPr>
        <p:spPr>
          <a:xfrm>
            <a:off x="6400763" y="4509590"/>
            <a:ext cx="32627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Mining, Logging, &amp; Construction</a:t>
            </a:r>
          </a:p>
          <a:p>
            <a:endParaRPr lang="en-US" sz="1400" b="1" dirty="0"/>
          </a:p>
          <a:p>
            <a:r>
              <a:rPr lang="en-US" sz="1400" b="1" i="0" u="none" strike="noStrike" dirty="0">
                <a:effectLst/>
                <a:latin typeface="Arial" panose="020B0604020202020204" pitchFamily="34" charset="0"/>
              </a:rPr>
              <a:t>Trade, Transportation, &amp; Utilities</a:t>
            </a:r>
            <a:r>
              <a:rPr lang="en-US" sz="1400" b="1" dirty="0"/>
              <a:t> </a:t>
            </a:r>
          </a:p>
          <a:p>
            <a:endParaRPr lang="en-US" sz="1400" b="1" dirty="0"/>
          </a:p>
          <a:p>
            <a:r>
              <a:rPr lang="en-US" sz="1400" b="1" dirty="0"/>
              <a:t>Education &amp; Health Services</a:t>
            </a:r>
          </a:p>
          <a:p>
            <a:endParaRPr lang="en-US" sz="1400" b="1" dirty="0"/>
          </a:p>
          <a:p>
            <a:r>
              <a:rPr lang="en-US" sz="1400" b="1" dirty="0"/>
              <a:t>Professional &amp; Business Services</a:t>
            </a:r>
          </a:p>
          <a:p>
            <a:endParaRPr lang="en-US" sz="1400" b="1" dirty="0"/>
          </a:p>
          <a:p>
            <a:r>
              <a:rPr lang="en-US" sz="1400" b="1" dirty="0"/>
              <a:t>Government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5BF524-232B-A751-ABF9-0E72A4E394BB}"/>
              </a:ext>
            </a:extLst>
          </p:cNvPr>
          <p:cNvSpPr txBox="1"/>
          <p:nvPr/>
        </p:nvSpPr>
        <p:spPr>
          <a:xfrm>
            <a:off x="10103657" y="4509590"/>
            <a:ext cx="20507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Manufacturing</a:t>
            </a:r>
          </a:p>
          <a:p>
            <a:endParaRPr lang="en-US" sz="1400" b="1" dirty="0"/>
          </a:p>
          <a:p>
            <a:r>
              <a:rPr lang="en-US" sz="1400" b="1" dirty="0"/>
              <a:t>Financial Activities</a:t>
            </a:r>
          </a:p>
          <a:p>
            <a:endParaRPr lang="en-US" sz="1400" b="1" dirty="0"/>
          </a:p>
          <a:p>
            <a:r>
              <a:rPr lang="en-US" sz="1400" b="1" dirty="0"/>
              <a:t>Leisure &amp; Hospitality</a:t>
            </a:r>
          </a:p>
          <a:p>
            <a:endParaRPr lang="en-US" sz="1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FCAF9A-5547-BFE7-1AC0-4F9830784C9F}"/>
              </a:ext>
            </a:extLst>
          </p:cNvPr>
          <p:cNvSpPr txBox="1"/>
          <p:nvPr/>
        </p:nvSpPr>
        <p:spPr>
          <a:xfrm>
            <a:off x="822554" y="1097739"/>
            <a:ext cx="3551458" cy="369332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Spokane Metro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5E7519-F7D2-A7B1-2C1B-87642A86BB06}"/>
              </a:ext>
            </a:extLst>
          </p:cNvPr>
          <p:cNvSpPr txBox="1"/>
          <p:nvPr/>
        </p:nvSpPr>
        <p:spPr>
          <a:xfrm>
            <a:off x="7497540" y="1097739"/>
            <a:ext cx="355145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Tri-Cities Metro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699AFB4-EB13-B091-8424-E9F28994A2E9}"/>
              </a:ext>
            </a:extLst>
          </p:cNvPr>
          <p:cNvSpPr/>
          <p:nvPr/>
        </p:nvSpPr>
        <p:spPr>
          <a:xfrm>
            <a:off x="121267" y="4509590"/>
            <a:ext cx="2511653" cy="34972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F4E6C55-194E-6A54-E657-8F8B7FB44D50}"/>
              </a:ext>
            </a:extLst>
          </p:cNvPr>
          <p:cNvSpPr/>
          <p:nvPr/>
        </p:nvSpPr>
        <p:spPr>
          <a:xfrm>
            <a:off x="6453794" y="5386676"/>
            <a:ext cx="2579370" cy="2770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75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108673" y="236657"/>
            <a:ext cx="1197465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in Initial Unemployment Claims, Jun 2022 - Aug 2024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78BF33-741D-FA31-463E-EEBE18BA28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022465"/>
            <a:ext cx="12192000" cy="583553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479E3E-18BB-9F07-B294-DCCAADCBF69D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WA ESD and author’s calculations.</a:t>
            </a:r>
          </a:p>
        </p:txBody>
      </p:sp>
    </p:spTree>
    <p:extLst>
      <p:ext uri="{BB962C8B-B14F-4D97-AF65-F5344CB8AC3E}">
        <p14:creationId xmlns:p14="http://schemas.microsoft.com/office/powerpoint/2010/main" val="118159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236657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Spokane+Stevens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Building Permits, 2023 and 2024 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479E3E-18BB-9F07-B294-DCCAADCBF69D}"/>
              </a:ext>
            </a:extLst>
          </p:cNvPr>
          <p:cNvSpPr txBox="1"/>
          <p:nvPr/>
        </p:nvSpPr>
        <p:spPr>
          <a:xfrm>
            <a:off x="-1" y="6650507"/>
            <a:ext cx="27616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Construction Monitor and author’s calculations.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23629D-C321-F370-BD83-9BFC97A2A3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018" y="1173018"/>
            <a:ext cx="5754255" cy="26511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BCBE17-2BF0-5D9F-67B0-12A6C0FC8F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173018"/>
            <a:ext cx="5871261" cy="26511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29C460F-B871-B216-15E5-DCB1DB89C5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3504" y="3918138"/>
            <a:ext cx="6188132" cy="270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8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4AE5DCA3-1E34-9C4A-81A8-74DF397091EF}"/>
              </a:ext>
            </a:extLst>
          </p:cNvPr>
          <p:cNvSpPr txBox="1">
            <a:spLocks/>
          </p:cNvSpPr>
          <p:nvPr/>
        </p:nvSpPr>
        <p:spPr>
          <a:xfrm>
            <a:off x="310213" y="452239"/>
            <a:ext cx="11784510" cy="5458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CPI Inflation and Employment Cost Index, </a:t>
            </a:r>
          </a:p>
          <a:p>
            <a:pPr algn="l" fontAlgn="auto">
              <a:spcAft>
                <a:spcPts val="0"/>
              </a:spcAft>
            </a:pP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2Q 2022 - 2Q 2024 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639751-394A-F096-3EA9-B31C7F47E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007083"/>
            <a:ext cx="12192001" cy="58588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479E3E-18BB-9F07-B294-DCCAADCBF69D}"/>
              </a:ext>
            </a:extLst>
          </p:cNvPr>
          <p:cNvSpPr txBox="1"/>
          <p:nvPr/>
        </p:nvSpPr>
        <p:spPr>
          <a:xfrm>
            <a:off x="0" y="6642551"/>
            <a:ext cx="46724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Source: BLS and author’s calculations.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3EBC82FC-1A4D-53D0-A7DA-E873FBFEAA79}"/>
              </a:ext>
            </a:extLst>
          </p:cNvPr>
          <p:cNvSpPr/>
          <p:nvPr/>
        </p:nvSpPr>
        <p:spPr>
          <a:xfrm rot="5400000">
            <a:off x="6874287" y="2365204"/>
            <a:ext cx="489527" cy="1833168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6221E4-5E6F-53A5-2940-93C9E845C21B}"/>
              </a:ext>
            </a:extLst>
          </p:cNvPr>
          <p:cNvSpPr txBox="1"/>
          <p:nvPr/>
        </p:nvSpPr>
        <p:spPr>
          <a:xfrm>
            <a:off x="6272830" y="2820082"/>
            <a:ext cx="16924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Greater than Inflation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B4138008-2CE7-507D-5C3C-FC17CD2E7A80}"/>
              </a:ext>
            </a:extLst>
          </p:cNvPr>
          <p:cNvSpPr/>
          <p:nvPr/>
        </p:nvSpPr>
        <p:spPr>
          <a:xfrm rot="5400000">
            <a:off x="5139478" y="2083956"/>
            <a:ext cx="489527" cy="1423516"/>
          </a:xfrm>
          <a:prstGeom prst="lef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C83AEB-7D60-643A-3686-BEC26E878C8A}"/>
              </a:ext>
            </a:extLst>
          </p:cNvPr>
          <p:cNvSpPr txBox="1"/>
          <p:nvPr/>
        </p:nvSpPr>
        <p:spPr>
          <a:xfrm>
            <a:off x="4538021" y="2270227"/>
            <a:ext cx="16924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Less than Inflation</a:t>
            </a:r>
          </a:p>
        </p:txBody>
      </p:sp>
    </p:spTree>
    <p:extLst>
      <p:ext uri="{BB962C8B-B14F-4D97-AF65-F5344CB8AC3E}">
        <p14:creationId xmlns:p14="http://schemas.microsoft.com/office/powerpoint/2010/main" val="414936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603B7A5-9B6D-724A-865C-6768C370A2C3}"/>
              </a:ext>
            </a:extLst>
          </p:cNvPr>
          <p:cNvSpPr/>
          <p:nvPr/>
        </p:nvSpPr>
        <p:spPr>
          <a:xfrm>
            <a:off x="0" y="-3292"/>
            <a:ext cx="12192000" cy="1025757"/>
          </a:xfrm>
          <a:prstGeom prst="rect">
            <a:avLst/>
          </a:prstGeom>
          <a:solidFill>
            <a:srgbClr val="0077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E7259E-CF02-C748-B2F6-B291231989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0" y="5541110"/>
            <a:ext cx="2286000" cy="13248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46969" y="2828835"/>
            <a:ext cx="7096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7BE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86977769"/>
      </p:ext>
    </p:extLst>
  </p:cSld>
  <p:clrMapOvr>
    <a:masterClrMapping/>
  </p:clrMapOvr>
</p:sld>
</file>

<file path=ppt/theme/theme1.xml><?xml version="1.0" encoding="utf-8"?>
<a:theme xmlns:a="http://schemas.openxmlformats.org/drawingml/2006/main" name="Green slides Revised">
  <a:themeElements>
    <a:clrScheme name="Avista 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A5F"/>
      </a:accent1>
      <a:accent2>
        <a:srgbClr val="0076BE"/>
      </a:accent2>
      <a:accent3>
        <a:srgbClr val="96D1F2"/>
      </a:accent3>
      <a:accent4>
        <a:srgbClr val="2CB34A"/>
      </a:accent4>
      <a:accent5>
        <a:srgbClr val="82C341"/>
      </a:accent5>
      <a:accent6>
        <a:srgbClr val="C4D82E"/>
      </a:accent6>
      <a:hlink>
        <a:srgbClr val="F58021"/>
      </a:hlink>
      <a:folHlink>
        <a:srgbClr val="FDB51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EC9843-2C4C-4467-BA4D-6ACC4E6016EF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ard Performance Report May 2019" id="{8075D699-82B3-4D71-B8A7-523977A10047}" vid="{79D46731-AAC4-423B-87D1-066D6212A02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0F7C559AD6E346B9699A7CE83D98B1" ma:contentTypeVersion="3" ma:contentTypeDescription="Create a new document." ma:contentTypeScope="" ma:versionID="de383ee316d7986e66ca0dea031ece0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f1bd116dae30750137b4e5cc589c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6986DB-8A2C-4B33-B6E7-4370C413610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EAC535-ED85-4884-B2E2-BAF39E0D44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C655E10-FD66-4B7E-91F0-A78FDEABF4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Board Performance Report May 2019</Template>
  <TotalTime>12715</TotalTime>
  <Words>329</Words>
  <Application>Microsoft Macintosh PowerPoint</Application>
  <PresentationFormat>Widescreen</PresentationFormat>
  <Paragraphs>74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Bold</vt:lpstr>
      <vt:lpstr>Calibri</vt:lpstr>
      <vt:lpstr>Calibri Light</vt:lpstr>
      <vt:lpstr>Green slides Revised</vt:lpstr>
      <vt:lpstr>Custom Design</vt:lpstr>
      <vt:lpstr>2_Office Theme</vt:lpstr>
      <vt:lpstr>Spokane Metro: Eastern Washington’s Largest Labor Market Hits the Doldrums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Avista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Report</dc:title>
  <dc:creator>Williams, Linda</dc:creator>
  <cp:lastModifiedBy>info inwp.org</cp:lastModifiedBy>
  <cp:revision>511</cp:revision>
  <cp:lastPrinted>2022-12-12T16:34:17Z</cp:lastPrinted>
  <dcterms:created xsi:type="dcterms:W3CDTF">2019-04-22T17:58:31Z</dcterms:created>
  <dcterms:modified xsi:type="dcterms:W3CDTF">2024-10-29T02:52:27Z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0x0101002E0F7C559AD6E346B9699A7CE83D98B1</vt:lpwstr>
  </property>
</Properties>
</file>