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4"/>
  </p:notesMasterIdLst>
  <p:handoutMasterIdLst>
    <p:handoutMasterId r:id="rId25"/>
  </p:handoutMasterIdLst>
  <p:sldIdLst>
    <p:sldId id="281" r:id="rId5"/>
    <p:sldId id="354" r:id="rId6"/>
    <p:sldId id="434" r:id="rId7"/>
    <p:sldId id="422" r:id="rId8"/>
    <p:sldId id="392" r:id="rId9"/>
    <p:sldId id="407" r:id="rId10"/>
    <p:sldId id="412" r:id="rId11"/>
    <p:sldId id="425" r:id="rId12"/>
    <p:sldId id="426" r:id="rId13"/>
    <p:sldId id="411" r:id="rId14"/>
    <p:sldId id="427" r:id="rId15"/>
    <p:sldId id="428" r:id="rId16"/>
    <p:sldId id="429" r:id="rId17"/>
    <p:sldId id="406" r:id="rId18"/>
    <p:sldId id="409" r:id="rId19"/>
    <p:sldId id="420" r:id="rId20"/>
    <p:sldId id="432" r:id="rId21"/>
    <p:sldId id="421" r:id="rId22"/>
    <p:sldId id="43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F84711-E48B-4C79-AFF3-83651DE5E754}">
          <p14:sldIdLst>
            <p14:sldId id="281"/>
            <p14:sldId id="354"/>
            <p14:sldId id="434"/>
            <p14:sldId id="422"/>
            <p14:sldId id="392"/>
            <p14:sldId id="407"/>
            <p14:sldId id="412"/>
            <p14:sldId id="425"/>
            <p14:sldId id="426"/>
            <p14:sldId id="411"/>
            <p14:sldId id="427"/>
            <p14:sldId id="428"/>
            <p14:sldId id="429"/>
            <p14:sldId id="406"/>
            <p14:sldId id="409"/>
            <p14:sldId id="420"/>
            <p14:sldId id="432"/>
            <p14:sldId id="421"/>
            <p14:sldId id="436"/>
          </p14:sldIdLst>
        </p14:section>
      </p14:sectionLst>
    </p:ex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4660"/>
  </p:normalViewPr>
  <p:slideViewPr>
    <p:cSldViewPr snapToGrid="0">
      <p:cViewPr varScale="1">
        <p:scale>
          <a:sx n="113" d="100"/>
          <a:sy n="113" d="100"/>
        </p:scale>
        <p:origin x="944" y="184"/>
      </p:cViewPr>
      <p:guideLst>
        <p:guide pos="360"/>
        <p:guide pos="7392"/>
        <p:guide orient="horz" pos="2160"/>
      </p:guideLst>
    </p:cSldViewPr>
  </p:slideViewPr>
  <p:notesTextViewPr>
    <p:cViewPr>
      <p:scale>
        <a:sx n="3" d="2"/>
        <a:sy n="3" d="2"/>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2259661026414251"/>
          <c:w val="0.90694444444444444"/>
          <c:h val="0.7861216982185736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9A1-40DD-BD01-9086BB37D69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9A1-40DD-BD01-9086BB37D69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9A1-40DD-BD01-9086BB37D691}"/>
              </c:ext>
            </c:extLst>
          </c:dPt>
          <c:dLbls>
            <c:dLbl>
              <c:idx val="0"/>
              <c:layout>
                <c:manualLayout>
                  <c:x val="-3.1485154749535595E-2"/>
                  <c:y val="-0.2334072841560362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en-US" dirty="0"/>
                      <a:t>Commercial Loan
50-60%</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05923597181409"/>
                      <c:h val="0.19763357367350712"/>
                    </c:manualLayout>
                  </c15:layout>
                  <c15:showDataLabelsRange val="0"/>
                </c:ext>
                <c:ext xmlns:c16="http://schemas.microsoft.com/office/drawing/2014/chart" uri="{C3380CC4-5D6E-409C-BE32-E72D297353CC}">
                  <c16:uniqueId val="{00000001-19A1-40DD-BD01-9086BB37D691}"/>
                </c:ext>
              </c:extLst>
            </c:dLbl>
            <c:dLbl>
              <c:idx val="1"/>
              <c:layout>
                <c:manualLayout>
                  <c:x val="0.17789112433487611"/>
                  <c:y val="0.1929655189731899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en-US" dirty="0"/>
                      <a:t>PAC Participation
30-40%</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560227754188702"/>
                      <c:h val="0.19100110926234051"/>
                    </c:manualLayout>
                  </c15:layout>
                  <c15:showDataLabelsRange val="0"/>
                </c:ext>
                <c:ext xmlns:c16="http://schemas.microsoft.com/office/drawing/2014/chart" uri="{C3380CC4-5D6E-409C-BE32-E72D297353CC}">
                  <c16:uniqueId val="{00000003-19A1-40DD-BD01-9086BB37D691}"/>
                </c:ext>
              </c:extLst>
            </c:dLbl>
            <c:dLbl>
              <c:idx val="2"/>
              <c:layout>
                <c:manualLayout>
                  <c:x val="2.5187999842326312E-2"/>
                  <c:y val="-8.3194766523568914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239885394036709"/>
                      <c:h val="0.1280042521723054"/>
                    </c:manualLayout>
                  </c15:layout>
                </c:ext>
                <c:ext xmlns:c16="http://schemas.microsoft.com/office/drawing/2014/chart" uri="{C3380CC4-5D6E-409C-BE32-E72D297353CC}">
                  <c16:uniqueId val="{00000005-19A1-40DD-BD01-9086BB37D69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Sheet1!$C$5:$C$7</c:f>
              <c:strCache>
                <c:ptCount val="3"/>
                <c:pt idx="0">
                  <c:v>Bank Participation</c:v>
                </c:pt>
                <c:pt idx="1">
                  <c:v>RIVDA Participation</c:v>
                </c:pt>
                <c:pt idx="2">
                  <c:v>Borrower Equity</c:v>
                </c:pt>
              </c:strCache>
            </c:strRef>
          </c:cat>
          <c:val>
            <c:numRef>
              <c:f>Sheet1!$D$5:$D$7</c:f>
              <c:numCache>
                <c:formatCode>0%</c:formatCode>
                <c:ptCount val="3"/>
                <c:pt idx="0">
                  <c:v>0.5</c:v>
                </c:pt>
                <c:pt idx="1">
                  <c:v>0.4</c:v>
                </c:pt>
                <c:pt idx="2">
                  <c:v>0.1</c:v>
                </c:pt>
              </c:numCache>
            </c:numRef>
          </c:val>
          <c:extLst>
            <c:ext xmlns:c16="http://schemas.microsoft.com/office/drawing/2014/chart" uri="{C3380CC4-5D6E-409C-BE32-E72D297353CC}">
              <c16:uniqueId val="{00000006-19A1-40DD-BD01-9086BB37D69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svg"/><Relationship Id="rId1" Type="http://schemas.openxmlformats.org/officeDocument/2006/relationships/image" Target="../media/image11.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svg"/><Relationship Id="rId1" Type="http://schemas.openxmlformats.org/officeDocument/2006/relationships/image" Target="../media/image11.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072E3-F6AB-4F42-8990-45751D30B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5055DB7-48D9-41CC-9B20-4EC6C616363E}">
      <dgm:prSet/>
      <dgm:spPr/>
      <dgm:t>
        <a:bodyPr/>
        <a:lstStyle/>
        <a:p>
          <a:pPr>
            <a:lnSpc>
              <a:spcPct val="100000"/>
            </a:lnSpc>
          </a:pPr>
          <a:r>
            <a:rPr lang="en-US" dirty="0"/>
            <a:t>Facilitate startup and growth of small business throughout Idaho </a:t>
          </a:r>
        </a:p>
      </dgm:t>
    </dgm:pt>
    <dgm:pt modelId="{97DA8260-4AD6-4C00-90D3-04BD39F3936E}" type="parTrans" cxnId="{90C13A0A-CEFB-40E9-B335-97B0387A3C13}">
      <dgm:prSet/>
      <dgm:spPr/>
      <dgm:t>
        <a:bodyPr/>
        <a:lstStyle/>
        <a:p>
          <a:endParaRPr lang="en-US"/>
        </a:p>
      </dgm:t>
    </dgm:pt>
    <dgm:pt modelId="{EC479D92-F48D-45D1-93B1-DBAFF569001E}" type="sibTrans" cxnId="{90C13A0A-CEFB-40E9-B335-97B0387A3C13}">
      <dgm:prSet/>
      <dgm:spPr/>
      <dgm:t>
        <a:bodyPr/>
        <a:lstStyle/>
        <a:p>
          <a:endParaRPr lang="en-US"/>
        </a:p>
      </dgm:t>
    </dgm:pt>
    <dgm:pt modelId="{228B5267-6F9A-4E34-9B3D-AC976F6C3E39}">
      <dgm:prSet/>
      <dgm:spPr/>
      <dgm:t>
        <a:bodyPr/>
        <a:lstStyle/>
        <a:p>
          <a:pPr>
            <a:lnSpc>
              <a:spcPct val="100000"/>
            </a:lnSpc>
          </a:pPr>
          <a:r>
            <a:rPr lang="en-US" dirty="0"/>
            <a:t>Partner with Commercial Lenders to improve access to capital for eligible businesses </a:t>
          </a:r>
        </a:p>
      </dgm:t>
    </dgm:pt>
    <dgm:pt modelId="{0DECB599-BF2D-47E9-A79B-93370D30EC72}" type="parTrans" cxnId="{A870B96E-2543-434D-80AE-1C65B59C4EE8}">
      <dgm:prSet/>
      <dgm:spPr/>
      <dgm:t>
        <a:bodyPr/>
        <a:lstStyle/>
        <a:p>
          <a:endParaRPr lang="en-US"/>
        </a:p>
      </dgm:t>
    </dgm:pt>
    <dgm:pt modelId="{DE2667A3-C746-4DD7-A7FB-07A80DAFB6B1}" type="sibTrans" cxnId="{A870B96E-2543-434D-80AE-1C65B59C4EE8}">
      <dgm:prSet/>
      <dgm:spPr/>
      <dgm:t>
        <a:bodyPr/>
        <a:lstStyle/>
        <a:p>
          <a:endParaRPr lang="en-US"/>
        </a:p>
      </dgm:t>
    </dgm:pt>
    <dgm:pt modelId="{942EE098-C471-45DA-B50E-D154143F98A0}">
      <dgm:prSet/>
      <dgm:spPr/>
      <dgm:t>
        <a:bodyPr/>
        <a:lstStyle/>
        <a:p>
          <a:pPr>
            <a:lnSpc>
              <a:spcPct val="100000"/>
            </a:lnSpc>
          </a:pPr>
          <a:r>
            <a:rPr lang="en-US" dirty="0"/>
            <a:t>Provide “gap” loans to qualifying applicants for the financing of fixed assets, working capital, construction, etc.</a:t>
          </a:r>
        </a:p>
      </dgm:t>
    </dgm:pt>
    <dgm:pt modelId="{B9307DED-10CE-4699-8A1A-0248DB29BD81}" type="parTrans" cxnId="{CCC4EA90-E47D-4E59-8166-6A69DE44F4A9}">
      <dgm:prSet/>
      <dgm:spPr/>
      <dgm:t>
        <a:bodyPr/>
        <a:lstStyle/>
        <a:p>
          <a:endParaRPr lang="en-US"/>
        </a:p>
      </dgm:t>
    </dgm:pt>
    <dgm:pt modelId="{49A0907E-B89A-4951-8F65-4440D3D21A9A}" type="sibTrans" cxnId="{CCC4EA90-E47D-4E59-8166-6A69DE44F4A9}">
      <dgm:prSet/>
      <dgm:spPr/>
      <dgm:t>
        <a:bodyPr/>
        <a:lstStyle/>
        <a:p>
          <a:endParaRPr lang="en-US"/>
        </a:p>
      </dgm:t>
    </dgm:pt>
    <dgm:pt modelId="{ED41F1F9-49D0-40F6-BC7C-13CF7FAD32B3}" type="pres">
      <dgm:prSet presAssocID="{3D9072E3-F6AB-4F42-8990-45751D30B817}" presName="root" presStyleCnt="0">
        <dgm:presLayoutVars>
          <dgm:dir/>
          <dgm:resizeHandles val="exact"/>
        </dgm:presLayoutVars>
      </dgm:prSet>
      <dgm:spPr/>
    </dgm:pt>
    <dgm:pt modelId="{048153D2-F9B1-46D2-8EF2-5B6C6036815F}" type="pres">
      <dgm:prSet presAssocID="{E5055DB7-48D9-41CC-9B20-4EC6C616363E}" presName="compNode" presStyleCnt="0"/>
      <dgm:spPr/>
    </dgm:pt>
    <dgm:pt modelId="{E9E87277-A2AC-4803-B454-0CBA890773BF}" type="pres">
      <dgm:prSet presAssocID="{E5055DB7-48D9-41CC-9B20-4EC6C616363E}" presName="bgRect" presStyleLbl="bgShp" presStyleIdx="0" presStyleCnt="3"/>
      <dgm:spPr/>
    </dgm:pt>
    <dgm:pt modelId="{16CFEE7A-49AE-4B79-8B53-255D216F6B51}" type="pres">
      <dgm:prSet presAssocID="{E5055DB7-48D9-41CC-9B20-4EC6C61636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F1458AD5-48DD-45BE-80F8-B76D53A3ED81}" type="pres">
      <dgm:prSet presAssocID="{E5055DB7-48D9-41CC-9B20-4EC6C616363E}" presName="spaceRect" presStyleCnt="0"/>
      <dgm:spPr/>
    </dgm:pt>
    <dgm:pt modelId="{24372704-CBFD-4F19-A687-03EAAA96DD6D}" type="pres">
      <dgm:prSet presAssocID="{E5055DB7-48D9-41CC-9B20-4EC6C616363E}" presName="parTx" presStyleLbl="revTx" presStyleIdx="0" presStyleCnt="3">
        <dgm:presLayoutVars>
          <dgm:chMax val="0"/>
          <dgm:chPref val="0"/>
        </dgm:presLayoutVars>
      </dgm:prSet>
      <dgm:spPr/>
    </dgm:pt>
    <dgm:pt modelId="{FC906150-24AD-4789-B550-01E2AFD64B37}" type="pres">
      <dgm:prSet presAssocID="{EC479D92-F48D-45D1-93B1-DBAFF569001E}" presName="sibTrans" presStyleCnt="0"/>
      <dgm:spPr/>
    </dgm:pt>
    <dgm:pt modelId="{555A3DD7-1072-4C86-ABC5-23A0FB94441B}" type="pres">
      <dgm:prSet presAssocID="{228B5267-6F9A-4E34-9B3D-AC976F6C3E39}" presName="compNode" presStyleCnt="0"/>
      <dgm:spPr/>
    </dgm:pt>
    <dgm:pt modelId="{3004DC5B-95D7-4937-AC2A-6F2950E296A5}" type="pres">
      <dgm:prSet presAssocID="{228B5267-6F9A-4E34-9B3D-AC976F6C3E39}" presName="bgRect" presStyleLbl="bgShp" presStyleIdx="1" presStyleCnt="3"/>
      <dgm:spPr/>
    </dgm:pt>
    <dgm:pt modelId="{E102334F-7CA1-43F1-A4A4-CEA559EC02E8}" type="pres">
      <dgm:prSet presAssocID="{228B5267-6F9A-4E34-9B3D-AC976F6C3E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A5F540B8-6823-4184-9766-33D223315AFC}" type="pres">
      <dgm:prSet presAssocID="{228B5267-6F9A-4E34-9B3D-AC976F6C3E39}" presName="spaceRect" presStyleCnt="0"/>
      <dgm:spPr/>
    </dgm:pt>
    <dgm:pt modelId="{31B3F109-8162-4774-97A2-2AF2248C6A29}" type="pres">
      <dgm:prSet presAssocID="{228B5267-6F9A-4E34-9B3D-AC976F6C3E39}" presName="parTx" presStyleLbl="revTx" presStyleIdx="1" presStyleCnt="3">
        <dgm:presLayoutVars>
          <dgm:chMax val="0"/>
          <dgm:chPref val="0"/>
        </dgm:presLayoutVars>
      </dgm:prSet>
      <dgm:spPr/>
    </dgm:pt>
    <dgm:pt modelId="{CE18F8D6-C601-4916-BD3C-F9D89889DD1F}" type="pres">
      <dgm:prSet presAssocID="{DE2667A3-C746-4DD7-A7FB-07A80DAFB6B1}" presName="sibTrans" presStyleCnt="0"/>
      <dgm:spPr/>
    </dgm:pt>
    <dgm:pt modelId="{A7F3B906-6341-474B-B1A1-6A7031F5637D}" type="pres">
      <dgm:prSet presAssocID="{942EE098-C471-45DA-B50E-D154143F98A0}" presName="compNode" presStyleCnt="0"/>
      <dgm:spPr/>
    </dgm:pt>
    <dgm:pt modelId="{9FFB8417-DD15-4CD3-9A37-6D92D3B6AAFF}" type="pres">
      <dgm:prSet presAssocID="{942EE098-C471-45DA-B50E-D154143F98A0}" presName="bgRect" presStyleLbl="bgShp" presStyleIdx="2" presStyleCnt="3"/>
      <dgm:spPr/>
    </dgm:pt>
    <dgm:pt modelId="{77439883-2571-4D78-BB8A-15905D7CAC9E}" type="pres">
      <dgm:prSet presAssocID="{942EE098-C471-45DA-B50E-D154143F98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01046F77-B271-45AF-AF00-5C0FA81949A9}" type="pres">
      <dgm:prSet presAssocID="{942EE098-C471-45DA-B50E-D154143F98A0}" presName="spaceRect" presStyleCnt="0"/>
      <dgm:spPr/>
    </dgm:pt>
    <dgm:pt modelId="{C14A0E75-3462-4568-A231-BCB8A4E112BD}" type="pres">
      <dgm:prSet presAssocID="{942EE098-C471-45DA-B50E-D154143F98A0}" presName="parTx" presStyleLbl="revTx" presStyleIdx="2" presStyleCnt="3" custScaleY="96464">
        <dgm:presLayoutVars>
          <dgm:chMax val="0"/>
          <dgm:chPref val="0"/>
        </dgm:presLayoutVars>
      </dgm:prSet>
      <dgm:spPr/>
    </dgm:pt>
  </dgm:ptLst>
  <dgm:cxnLst>
    <dgm:cxn modelId="{29A25003-3A24-48C3-907A-1FDE23C93E8F}" type="presOf" srcId="{E5055DB7-48D9-41CC-9B20-4EC6C616363E}" destId="{24372704-CBFD-4F19-A687-03EAAA96DD6D}" srcOrd="0" destOrd="0" presId="urn:microsoft.com/office/officeart/2018/2/layout/IconVerticalSolidList"/>
    <dgm:cxn modelId="{90C13A0A-CEFB-40E9-B335-97B0387A3C13}" srcId="{3D9072E3-F6AB-4F42-8990-45751D30B817}" destId="{E5055DB7-48D9-41CC-9B20-4EC6C616363E}" srcOrd="0" destOrd="0" parTransId="{97DA8260-4AD6-4C00-90D3-04BD39F3936E}" sibTransId="{EC479D92-F48D-45D1-93B1-DBAFF569001E}"/>
    <dgm:cxn modelId="{68274120-A7B5-4FA5-911B-07A064A7134D}" type="presOf" srcId="{942EE098-C471-45DA-B50E-D154143F98A0}" destId="{C14A0E75-3462-4568-A231-BCB8A4E112BD}" srcOrd="0" destOrd="0" presId="urn:microsoft.com/office/officeart/2018/2/layout/IconVerticalSolidList"/>
    <dgm:cxn modelId="{1E9C8B63-21C9-4D92-9550-36E583023592}" type="presOf" srcId="{228B5267-6F9A-4E34-9B3D-AC976F6C3E39}" destId="{31B3F109-8162-4774-97A2-2AF2248C6A29}" srcOrd="0" destOrd="0" presId="urn:microsoft.com/office/officeart/2018/2/layout/IconVerticalSolidList"/>
    <dgm:cxn modelId="{A870B96E-2543-434D-80AE-1C65B59C4EE8}" srcId="{3D9072E3-F6AB-4F42-8990-45751D30B817}" destId="{228B5267-6F9A-4E34-9B3D-AC976F6C3E39}" srcOrd="1" destOrd="0" parTransId="{0DECB599-BF2D-47E9-A79B-93370D30EC72}" sibTransId="{DE2667A3-C746-4DD7-A7FB-07A80DAFB6B1}"/>
    <dgm:cxn modelId="{8D157A87-2FC0-41D7-BB2A-73435CE281C0}" type="presOf" srcId="{3D9072E3-F6AB-4F42-8990-45751D30B817}" destId="{ED41F1F9-49D0-40F6-BC7C-13CF7FAD32B3}" srcOrd="0" destOrd="0" presId="urn:microsoft.com/office/officeart/2018/2/layout/IconVerticalSolidList"/>
    <dgm:cxn modelId="{CCC4EA90-E47D-4E59-8166-6A69DE44F4A9}" srcId="{3D9072E3-F6AB-4F42-8990-45751D30B817}" destId="{942EE098-C471-45DA-B50E-D154143F98A0}" srcOrd="2" destOrd="0" parTransId="{B9307DED-10CE-4699-8A1A-0248DB29BD81}" sibTransId="{49A0907E-B89A-4951-8F65-4440D3D21A9A}"/>
    <dgm:cxn modelId="{3A5EF8F6-B3D8-4652-980A-0DB8F9866C2A}" type="presParOf" srcId="{ED41F1F9-49D0-40F6-BC7C-13CF7FAD32B3}" destId="{048153D2-F9B1-46D2-8EF2-5B6C6036815F}" srcOrd="0" destOrd="0" presId="urn:microsoft.com/office/officeart/2018/2/layout/IconVerticalSolidList"/>
    <dgm:cxn modelId="{087F1759-7229-4934-89B2-AADF6E92AA67}" type="presParOf" srcId="{048153D2-F9B1-46D2-8EF2-5B6C6036815F}" destId="{E9E87277-A2AC-4803-B454-0CBA890773BF}" srcOrd="0" destOrd="0" presId="urn:microsoft.com/office/officeart/2018/2/layout/IconVerticalSolidList"/>
    <dgm:cxn modelId="{71AF8B9E-8C0C-4711-8DBB-CA0508EFD8C3}" type="presParOf" srcId="{048153D2-F9B1-46D2-8EF2-5B6C6036815F}" destId="{16CFEE7A-49AE-4B79-8B53-255D216F6B51}" srcOrd="1" destOrd="0" presId="urn:microsoft.com/office/officeart/2018/2/layout/IconVerticalSolidList"/>
    <dgm:cxn modelId="{E27E6513-A83E-4D6F-B7C2-27EB5A499EAF}" type="presParOf" srcId="{048153D2-F9B1-46D2-8EF2-5B6C6036815F}" destId="{F1458AD5-48DD-45BE-80F8-B76D53A3ED81}" srcOrd="2" destOrd="0" presId="urn:microsoft.com/office/officeart/2018/2/layout/IconVerticalSolidList"/>
    <dgm:cxn modelId="{F7BBB920-E0B4-4B4C-A5B4-9ECB62265A32}" type="presParOf" srcId="{048153D2-F9B1-46D2-8EF2-5B6C6036815F}" destId="{24372704-CBFD-4F19-A687-03EAAA96DD6D}" srcOrd="3" destOrd="0" presId="urn:microsoft.com/office/officeart/2018/2/layout/IconVerticalSolidList"/>
    <dgm:cxn modelId="{72DF6676-D830-4D33-8ED5-706E4E17F407}" type="presParOf" srcId="{ED41F1F9-49D0-40F6-BC7C-13CF7FAD32B3}" destId="{FC906150-24AD-4789-B550-01E2AFD64B37}" srcOrd="1" destOrd="0" presId="urn:microsoft.com/office/officeart/2018/2/layout/IconVerticalSolidList"/>
    <dgm:cxn modelId="{945BDD8E-66FE-43DD-BE29-766ED69246F1}" type="presParOf" srcId="{ED41F1F9-49D0-40F6-BC7C-13CF7FAD32B3}" destId="{555A3DD7-1072-4C86-ABC5-23A0FB94441B}" srcOrd="2" destOrd="0" presId="urn:microsoft.com/office/officeart/2018/2/layout/IconVerticalSolidList"/>
    <dgm:cxn modelId="{CB95A80D-8635-4753-AC25-C6CAA48BD85E}" type="presParOf" srcId="{555A3DD7-1072-4C86-ABC5-23A0FB94441B}" destId="{3004DC5B-95D7-4937-AC2A-6F2950E296A5}" srcOrd="0" destOrd="0" presId="urn:microsoft.com/office/officeart/2018/2/layout/IconVerticalSolidList"/>
    <dgm:cxn modelId="{E2A8C462-C51A-4516-B15F-9B16898467D8}" type="presParOf" srcId="{555A3DD7-1072-4C86-ABC5-23A0FB94441B}" destId="{E102334F-7CA1-43F1-A4A4-CEA559EC02E8}" srcOrd="1" destOrd="0" presId="urn:microsoft.com/office/officeart/2018/2/layout/IconVerticalSolidList"/>
    <dgm:cxn modelId="{4ED7F397-97EB-4240-9C3E-6D9EBE483672}" type="presParOf" srcId="{555A3DD7-1072-4C86-ABC5-23A0FB94441B}" destId="{A5F540B8-6823-4184-9766-33D223315AFC}" srcOrd="2" destOrd="0" presId="urn:microsoft.com/office/officeart/2018/2/layout/IconVerticalSolidList"/>
    <dgm:cxn modelId="{38150184-6597-4231-9386-CED4C3D81D20}" type="presParOf" srcId="{555A3DD7-1072-4C86-ABC5-23A0FB94441B}" destId="{31B3F109-8162-4774-97A2-2AF2248C6A29}" srcOrd="3" destOrd="0" presId="urn:microsoft.com/office/officeart/2018/2/layout/IconVerticalSolidList"/>
    <dgm:cxn modelId="{6ECC1832-0712-4AA6-A018-4F9AB54EEE8F}" type="presParOf" srcId="{ED41F1F9-49D0-40F6-BC7C-13CF7FAD32B3}" destId="{CE18F8D6-C601-4916-BD3C-F9D89889DD1F}" srcOrd="3" destOrd="0" presId="urn:microsoft.com/office/officeart/2018/2/layout/IconVerticalSolidList"/>
    <dgm:cxn modelId="{ADA3DD1E-5F92-4B17-B1C8-26718AC275C0}" type="presParOf" srcId="{ED41F1F9-49D0-40F6-BC7C-13CF7FAD32B3}" destId="{A7F3B906-6341-474B-B1A1-6A7031F5637D}" srcOrd="4" destOrd="0" presId="urn:microsoft.com/office/officeart/2018/2/layout/IconVerticalSolidList"/>
    <dgm:cxn modelId="{FCC554DE-8977-4DAA-A44F-CC543E888A37}" type="presParOf" srcId="{A7F3B906-6341-474B-B1A1-6A7031F5637D}" destId="{9FFB8417-DD15-4CD3-9A37-6D92D3B6AAFF}" srcOrd="0" destOrd="0" presId="urn:microsoft.com/office/officeart/2018/2/layout/IconVerticalSolidList"/>
    <dgm:cxn modelId="{8E889A8E-545A-423F-AC97-C5B2C8E2F9A7}" type="presParOf" srcId="{A7F3B906-6341-474B-B1A1-6A7031F5637D}" destId="{77439883-2571-4D78-BB8A-15905D7CAC9E}" srcOrd="1" destOrd="0" presId="urn:microsoft.com/office/officeart/2018/2/layout/IconVerticalSolidList"/>
    <dgm:cxn modelId="{6D67F42F-D564-41A8-ADF0-A3919DD12EC6}" type="presParOf" srcId="{A7F3B906-6341-474B-B1A1-6A7031F5637D}" destId="{01046F77-B271-45AF-AF00-5C0FA81949A9}" srcOrd="2" destOrd="0" presId="urn:microsoft.com/office/officeart/2018/2/layout/IconVerticalSolidList"/>
    <dgm:cxn modelId="{29BE95A2-53D6-4C68-A70E-A9755C0830DE}" type="presParOf" srcId="{A7F3B906-6341-474B-B1A1-6A7031F5637D}" destId="{C14A0E75-3462-4568-A231-BCB8A4E112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57D5EC-53FF-4D0C-834D-9584CCAD01C1}"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C6D65506-7093-4B9C-97DF-703BDD12B126}">
      <dgm:prSet/>
      <dgm:spPr/>
      <dgm:t>
        <a:bodyPr/>
        <a:lstStyle/>
        <a:p>
          <a:pPr>
            <a:lnSpc>
              <a:spcPct val="100000"/>
            </a:lnSpc>
          </a:pPr>
          <a:r>
            <a:rPr lang="en-US" dirty="0"/>
            <a:t>Fixed asset financing for the acquisition and/or improvement of capital assets including  land, buildings, plant and equipment, including construction or renovation of existing facilities.</a:t>
          </a:r>
          <a:r>
            <a:rPr lang="en-US" b="0" i="0" baseline="0" dirty="0"/>
            <a:t>  </a:t>
          </a:r>
          <a:endParaRPr lang="en-US" dirty="0"/>
        </a:p>
      </dgm:t>
    </dgm:pt>
    <dgm:pt modelId="{5C06B9DC-CC79-445F-ADAF-03ED09D7C7E4}" type="parTrans" cxnId="{6E278312-731B-480D-803E-8BC64AF903FA}">
      <dgm:prSet/>
      <dgm:spPr/>
      <dgm:t>
        <a:bodyPr/>
        <a:lstStyle/>
        <a:p>
          <a:endParaRPr lang="en-US"/>
        </a:p>
      </dgm:t>
    </dgm:pt>
    <dgm:pt modelId="{7E1D5844-5338-40DF-A4B2-6C9324FB1514}" type="sibTrans" cxnId="{6E278312-731B-480D-803E-8BC64AF903FA}">
      <dgm:prSet/>
      <dgm:spPr/>
      <dgm:t>
        <a:bodyPr/>
        <a:lstStyle/>
        <a:p>
          <a:endParaRPr lang="en-US"/>
        </a:p>
      </dgm:t>
    </dgm:pt>
    <dgm:pt modelId="{20C44FDD-D047-484A-8F67-5DD59895AB59}">
      <dgm:prSet/>
      <dgm:spPr/>
      <dgm:t>
        <a:bodyPr/>
        <a:lstStyle/>
        <a:p>
          <a:pPr>
            <a:lnSpc>
              <a:spcPct val="100000"/>
            </a:lnSpc>
          </a:pPr>
          <a:r>
            <a:rPr lang="en-US"/>
            <a:t>Funding of working capital needs </a:t>
          </a:r>
        </a:p>
      </dgm:t>
    </dgm:pt>
    <dgm:pt modelId="{DA019A37-8772-4844-AB42-99CFE90ED5FC}" type="parTrans" cxnId="{A0232B04-9BCA-41E8-B243-57EDCA413C1A}">
      <dgm:prSet/>
      <dgm:spPr/>
      <dgm:t>
        <a:bodyPr/>
        <a:lstStyle/>
        <a:p>
          <a:endParaRPr lang="en-US"/>
        </a:p>
      </dgm:t>
    </dgm:pt>
    <dgm:pt modelId="{86EF59DB-42CB-491F-B2D9-38E8112F8928}" type="sibTrans" cxnId="{A0232B04-9BCA-41E8-B243-57EDCA413C1A}">
      <dgm:prSet/>
      <dgm:spPr/>
      <dgm:t>
        <a:bodyPr/>
        <a:lstStyle/>
        <a:p>
          <a:endParaRPr lang="en-US"/>
        </a:p>
      </dgm:t>
    </dgm:pt>
    <dgm:pt modelId="{7193852D-0E3F-4289-96E2-C8965297CB92}">
      <dgm:prSet custT="1"/>
      <dgm:spPr/>
      <dgm:t>
        <a:bodyPr/>
        <a:lstStyle/>
        <a:p>
          <a:pPr>
            <a:lnSpc>
              <a:spcPct val="100000"/>
            </a:lnSpc>
          </a:pPr>
          <a:r>
            <a:rPr lang="en-US" sz="2200" dirty="0"/>
            <a:t>Refinance existing loans and leases to improve cash flow ability </a:t>
          </a:r>
          <a:r>
            <a:rPr lang="en-US" sz="1600" dirty="0"/>
            <a:t>(subject to conditions)</a:t>
          </a:r>
          <a:endParaRPr lang="en-US" sz="2200" dirty="0"/>
        </a:p>
      </dgm:t>
    </dgm:pt>
    <dgm:pt modelId="{9D6B7167-ADDD-4B24-9E23-D5B4A16BF04F}" type="parTrans" cxnId="{1FAE32E2-CA1D-4B8D-9EF5-9833BF1E5EDC}">
      <dgm:prSet/>
      <dgm:spPr/>
      <dgm:t>
        <a:bodyPr/>
        <a:lstStyle/>
        <a:p>
          <a:endParaRPr lang="en-US"/>
        </a:p>
      </dgm:t>
    </dgm:pt>
    <dgm:pt modelId="{7D339247-A5AB-47E1-9F68-44456C7375D5}" type="sibTrans" cxnId="{1FAE32E2-CA1D-4B8D-9EF5-9833BF1E5EDC}">
      <dgm:prSet/>
      <dgm:spPr/>
      <dgm:t>
        <a:bodyPr/>
        <a:lstStyle/>
        <a:p>
          <a:endParaRPr lang="en-US"/>
        </a:p>
      </dgm:t>
    </dgm:pt>
    <dgm:pt modelId="{43BE72E6-AD83-44DE-B1B5-C3EAEC96E0D1}" type="pres">
      <dgm:prSet presAssocID="{2857D5EC-53FF-4D0C-834D-9584CCAD01C1}" presName="root" presStyleCnt="0">
        <dgm:presLayoutVars>
          <dgm:dir/>
          <dgm:resizeHandles val="exact"/>
        </dgm:presLayoutVars>
      </dgm:prSet>
      <dgm:spPr/>
    </dgm:pt>
    <dgm:pt modelId="{446155D9-8777-4C5F-BF3E-8F5E8001A1F7}" type="pres">
      <dgm:prSet presAssocID="{C6D65506-7093-4B9C-97DF-703BDD12B126}" presName="compNode" presStyleCnt="0"/>
      <dgm:spPr/>
    </dgm:pt>
    <dgm:pt modelId="{1261E693-89A5-42F2-8E72-E5926E00A295}" type="pres">
      <dgm:prSet presAssocID="{C6D65506-7093-4B9C-97DF-703BDD12B126}" presName="bgRect" presStyleLbl="bgShp" presStyleIdx="0" presStyleCnt="3"/>
      <dgm:spPr/>
    </dgm:pt>
    <dgm:pt modelId="{DE6FE5D1-0F23-4604-98BD-7547FFD85798}" type="pres">
      <dgm:prSet presAssocID="{C6D65506-7093-4B9C-97DF-703BDD12B1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xcavator"/>
        </a:ext>
      </dgm:extLst>
    </dgm:pt>
    <dgm:pt modelId="{E11112B8-0066-4121-BA74-EE72BDB161E3}" type="pres">
      <dgm:prSet presAssocID="{C6D65506-7093-4B9C-97DF-703BDD12B126}" presName="spaceRect" presStyleCnt="0"/>
      <dgm:spPr/>
    </dgm:pt>
    <dgm:pt modelId="{75D7634A-3245-43B8-8D39-09EF685EE9AB}" type="pres">
      <dgm:prSet presAssocID="{C6D65506-7093-4B9C-97DF-703BDD12B126}" presName="parTx" presStyleLbl="revTx" presStyleIdx="0" presStyleCnt="3">
        <dgm:presLayoutVars>
          <dgm:chMax val="0"/>
          <dgm:chPref val="0"/>
        </dgm:presLayoutVars>
      </dgm:prSet>
      <dgm:spPr/>
    </dgm:pt>
    <dgm:pt modelId="{D79BB719-64D7-47C6-9158-AAD0033A9B0D}" type="pres">
      <dgm:prSet presAssocID="{7E1D5844-5338-40DF-A4B2-6C9324FB1514}" presName="sibTrans" presStyleCnt="0"/>
      <dgm:spPr/>
    </dgm:pt>
    <dgm:pt modelId="{551A5FEE-5332-4864-AACB-0579418517DC}" type="pres">
      <dgm:prSet presAssocID="{20C44FDD-D047-484A-8F67-5DD59895AB59}" presName="compNode" presStyleCnt="0"/>
      <dgm:spPr/>
    </dgm:pt>
    <dgm:pt modelId="{F6A48A75-45DD-4019-A4A6-92B89ACC10C2}" type="pres">
      <dgm:prSet presAssocID="{20C44FDD-D047-484A-8F67-5DD59895AB59}" presName="bgRect" presStyleLbl="bgShp" presStyleIdx="1" presStyleCnt="3"/>
      <dgm:spPr/>
    </dgm:pt>
    <dgm:pt modelId="{B8EADBB4-5119-4BE5-AAD6-72D7603EC4FF}" type="pres">
      <dgm:prSet presAssocID="{20C44FDD-D047-484A-8F67-5DD59895AB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BBB6697F-4C25-4100-8361-384029BF575C}" type="pres">
      <dgm:prSet presAssocID="{20C44FDD-D047-484A-8F67-5DD59895AB59}" presName="spaceRect" presStyleCnt="0"/>
      <dgm:spPr/>
    </dgm:pt>
    <dgm:pt modelId="{65020AB6-BDED-45C2-B214-A1B6059C4AED}" type="pres">
      <dgm:prSet presAssocID="{20C44FDD-D047-484A-8F67-5DD59895AB59}" presName="parTx" presStyleLbl="revTx" presStyleIdx="1" presStyleCnt="3">
        <dgm:presLayoutVars>
          <dgm:chMax val="0"/>
          <dgm:chPref val="0"/>
        </dgm:presLayoutVars>
      </dgm:prSet>
      <dgm:spPr/>
    </dgm:pt>
    <dgm:pt modelId="{A7FD3043-658B-4C33-A819-069283E18E46}" type="pres">
      <dgm:prSet presAssocID="{86EF59DB-42CB-491F-B2D9-38E8112F8928}" presName="sibTrans" presStyleCnt="0"/>
      <dgm:spPr/>
    </dgm:pt>
    <dgm:pt modelId="{E8387597-B592-4C5A-AB15-A4A80D1D768C}" type="pres">
      <dgm:prSet presAssocID="{7193852D-0E3F-4289-96E2-C8965297CB92}" presName="compNode" presStyleCnt="0"/>
      <dgm:spPr/>
    </dgm:pt>
    <dgm:pt modelId="{B0317FA5-CA81-469B-8D1B-EA4C4C3B76DB}" type="pres">
      <dgm:prSet presAssocID="{7193852D-0E3F-4289-96E2-C8965297CB92}" presName="bgRect" presStyleLbl="bgShp" presStyleIdx="2" presStyleCnt="3"/>
      <dgm:spPr/>
    </dgm:pt>
    <dgm:pt modelId="{1BFEE389-C234-4116-8950-F330F4E4D642}" type="pres">
      <dgm:prSet presAssocID="{7193852D-0E3F-4289-96E2-C8965297CB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BB390B4F-0A2B-4FD5-A838-73DEBAF34BEA}" type="pres">
      <dgm:prSet presAssocID="{7193852D-0E3F-4289-96E2-C8965297CB92}" presName="spaceRect" presStyleCnt="0"/>
      <dgm:spPr/>
    </dgm:pt>
    <dgm:pt modelId="{8493D0D3-8765-47FE-9F35-0B2D2FAEE859}" type="pres">
      <dgm:prSet presAssocID="{7193852D-0E3F-4289-96E2-C8965297CB92}" presName="parTx" presStyleLbl="revTx" presStyleIdx="2" presStyleCnt="3">
        <dgm:presLayoutVars>
          <dgm:chMax val="0"/>
          <dgm:chPref val="0"/>
        </dgm:presLayoutVars>
      </dgm:prSet>
      <dgm:spPr/>
    </dgm:pt>
  </dgm:ptLst>
  <dgm:cxnLst>
    <dgm:cxn modelId="{A0232B04-9BCA-41E8-B243-57EDCA413C1A}" srcId="{2857D5EC-53FF-4D0C-834D-9584CCAD01C1}" destId="{20C44FDD-D047-484A-8F67-5DD59895AB59}" srcOrd="1" destOrd="0" parTransId="{DA019A37-8772-4844-AB42-99CFE90ED5FC}" sibTransId="{86EF59DB-42CB-491F-B2D9-38E8112F8928}"/>
    <dgm:cxn modelId="{2C6B1F06-E182-444D-8491-62A1C560F546}" type="presOf" srcId="{7193852D-0E3F-4289-96E2-C8965297CB92}" destId="{8493D0D3-8765-47FE-9F35-0B2D2FAEE859}" srcOrd="0" destOrd="0" presId="urn:microsoft.com/office/officeart/2018/2/layout/IconVerticalSolidList"/>
    <dgm:cxn modelId="{6E278312-731B-480D-803E-8BC64AF903FA}" srcId="{2857D5EC-53FF-4D0C-834D-9584CCAD01C1}" destId="{C6D65506-7093-4B9C-97DF-703BDD12B126}" srcOrd="0" destOrd="0" parTransId="{5C06B9DC-CC79-445F-ADAF-03ED09D7C7E4}" sibTransId="{7E1D5844-5338-40DF-A4B2-6C9324FB1514}"/>
    <dgm:cxn modelId="{A975CA27-3A0F-4DFC-8275-4C4763E94BA3}" type="presOf" srcId="{20C44FDD-D047-484A-8F67-5DD59895AB59}" destId="{65020AB6-BDED-45C2-B214-A1B6059C4AED}" srcOrd="0" destOrd="0" presId="urn:microsoft.com/office/officeart/2018/2/layout/IconVerticalSolidList"/>
    <dgm:cxn modelId="{ADF65447-1AA5-480C-95A6-2112D2E7FD3E}" type="presOf" srcId="{2857D5EC-53FF-4D0C-834D-9584CCAD01C1}" destId="{43BE72E6-AD83-44DE-B1B5-C3EAEC96E0D1}" srcOrd="0" destOrd="0" presId="urn:microsoft.com/office/officeart/2018/2/layout/IconVerticalSolidList"/>
    <dgm:cxn modelId="{1FAE32E2-CA1D-4B8D-9EF5-9833BF1E5EDC}" srcId="{2857D5EC-53FF-4D0C-834D-9584CCAD01C1}" destId="{7193852D-0E3F-4289-96E2-C8965297CB92}" srcOrd="2" destOrd="0" parTransId="{9D6B7167-ADDD-4B24-9E23-D5B4A16BF04F}" sibTransId="{7D339247-A5AB-47E1-9F68-44456C7375D5}"/>
    <dgm:cxn modelId="{79858EE8-C744-4F1D-BE42-1FB800AF8D94}" type="presOf" srcId="{C6D65506-7093-4B9C-97DF-703BDD12B126}" destId="{75D7634A-3245-43B8-8D39-09EF685EE9AB}" srcOrd="0" destOrd="0" presId="urn:microsoft.com/office/officeart/2018/2/layout/IconVerticalSolidList"/>
    <dgm:cxn modelId="{1B60C88B-3AA2-41E7-9C7B-A046F4888627}" type="presParOf" srcId="{43BE72E6-AD83-44DE-B1B5-C3EAEC96E0D1}" destId="{446155D9-8777-4C5F-BF3E-8F5E8001A1F7}" srcOrd="0" destOrd="0" presId="urn:microsoft.com/office/officeart/2018/2/layout/IconVerticalSolidList"/>
    <dgm:cxn modelId="{D6CCC4E9-FB29-447C-9A23-25B7659B5421}" type="presParOf" srcId="{446155D9-8777-4C5F-BF3E-8F5E8001A1F7}" destId="{1261E693-89A5-42F2-8E72-E5926E00A295}" srcOrd="0" destOrd="0" presId="urn:microsoft.com/office/officeart/2018/2/layout/IconVerticalSolidList"/>
    <dgm:cxn modelId="{F8BB3FDB-0A4D-4637-8436-B9274D710CAC}" type="presParOf" srcId="{446155D9-8777-4C5F-BF3E-8F5E8001A1F7}" destId="{DE6FE5D1-0F23-4604-98BD-7547FFD85798}" srcOrd="1" destOrd="0" presId="urn:microsoft.com/office/officeart/2018/2/layout/IconVerticalSolidList"/>
    <dgm:cxn modelId="{827377FD-6CE7-4727-AAA5-2F1DFEA64DF4}" type="presParOf" srcId="{446155D9-8777-4C5F-BF3E-8F5E8001A1F7}" destId="{E11112B8-0066-4121-BA74-EE72BDB161E3}" srcOrd="2" destOrd="0" presId="urn:microsoft.com/office/officeart/2018/2/layout/IconVerticalSolidList"/>
    <dgm:cxn modelId="{A9213E11-4123-479F-BB8C-AFF1FD3FF102}" type="presParOf" srcId="{446155D9-8777-4C5F-BF3E-8F5E8001A1F7}" destId="{75D7634A-3245-43B8-8D39-09EF685EE9AB}" srcOrd="3" destOrd="0" presId="urn:microsoft.com/office/officeart/2018/2/layout/IconVerticalSolidList"/>
    <dgm:cxn modelId="{A132411B-101D-4773-B5F7-7D7FB2BC2319}" type="presParOf" srcId="{43BE72E6-AD83-44DE-B1B5-C3EAEC96E0D1}" destId="{D79BB719-64D7-47C6-9158-AAD0033A9B0D}" srcOrd="1" destOrd="0" presId="urn:microsoft.com/office/officeart/2018/2/layout/IconVerticalSolidList"/>
    <dgm:cxn modelId="{97C24D2B-CBA7-40F0-8F04-624BDFEBB689}" type="presParOf" srcId="{43BE72E6-AD83-44DE-B1B5-C3EAEC96E0D1}" destId="{551A5FEE-5332-4864-AACB-0579418517DC}" srcOrd="2" destOrd="0" presId="urn:microsoft.com/office/officeart/2018/2/layout/IconVerticalSolidList"/>
    <dgm:cxn modelId="{CC041FA7-1C81-4E8C-82FC-85BD5397DE95}" type="presParOf" srcId="{551A5FEE-5332-4864-AACB-0579418517DC}" destId="{F6A48A75-45DD-4019-A4A6-92B89ACC10C2}" srcOrd="0" destOrd="0" presId="urn:microsoft.com/office/officeart/2018/2/layout/IconVerticalSolidList"/>
    <dgm:cxn modelId="{5D584877-AB96-4DB8-8498-AB5C7E807255}" type="presParOf" srcId="{551A5FEE-5332-4864-AACB-0579418517DC}" destId="{B8EADBB4-5119-4BE5-AAD6-72D7603EC4FF}" srcOrd="1" destOrd="0" presId="urn:microsoft.com/office/officeart/2018/2/layout/IconVerticalSolidList"/>
    <dgm:cxn modelId="{AB93E4DB-ED83-455C-BCC2-E2B9765C6420}" type="presParOf" srcId="{551A5FEE-5332-4864-AACB-0579418517DC}" destId="{BBB6697F-4C25-4100-8361-384029BF575C}" srcOrd="2" destOrd="0" presId="urn:microsoft.com/office/officeart/2018/2/layout/IconVerticalSolidList"/>
    <dgm:cxn modelId="{D78A2FA4-0497-48F8-A1C6-67D29A915BD6}" type="presParOf" srcId="{551A5FEE-5332-4864-AACB-0579418517DC}" destId="{65020AB6-BDED-45C2-B214-A1B6059C4AED}" srcOrd="3" destOrd="0" presId="urn:microsoft.com/office/officeart/2018/2/layout/IconVerticalSolidList"/>
    <dgm:cxn modelId="{549CA4E9-88E4-48CF-9DF3-F35100810595}" type="presParOf" srcId="{43BE72E6-AD83-44DE-B1B5-C3EAEC96E0D1}" destId="{A7FD3043-658B-4C33-A819-069283E18E46}" srcOrd="3" destOrd="0" presId="urn:microsoft.com/office/officeart/2018/2/layout/IconVerticalSolidList"/>
    <dgm:cxn modelId="{4765FDA8-2AF1-4754-A215-F7126C849833}" type="presParOf" srcId="{43BE72E6-AD83-44DE-B1B5-C3EAEC96E0D1}" destId="{E8387597-B592-4C5A-AB15-A4A80D1D768C}" srcOrd="4" destOrd="0" presId="urn:microsoft.com/office/officeart/2018/2/layout/IconVerticalSolidList"/>
    <dgm:cxn modelId="{17D1DC49-FA6C-43BE-8E65-82D3D5486209}" type="presParOf" srcId="{E8387597-B592-4C5A-AB15-A4A80D1D768C}" destId="{B0317FA5-CA81-469B-8D1B-EA4C4C3B76DB}" srcOrd="0" destOrd="0" presId="urn:microsoft.com/office/officeart/2018/2/layout/IconVerticalSolidList"/>
    <dgm:cxn modelId="{83A71E8F-941A-4798-B3D7-BE43E713C4F1}" type="presParOf" srcId="{E8387597-B592-4C5A-AB15-A4A80D1D768C}" destId="{1BFEE389-C234-4116-8950-F330F4E4D642}" srcOrd="1" destOrd="0" presId="urn:microsoft.com/office/officeart/2018/2/layout/IconVerticalSolidList"/>
    <dgm:cxn modelId="{EFB93291-09CD-498F-830A-60053501443A}" type="presParOf" srcId="{E8387597-B592-4C5A-AB15-A4A80D1D768C}" destId="{BB390B4F-0A2B-4FD5-A838-73DEBAF34BEA}" srcOrd="2" destOrd="0" presId="urn:microsoft.com/office/officeart/2018/2/layout/IconVerticalSolidList"/>
    <dgm:cxn modelId="{C422BF03-89D1-4E1A-9F68-1B1D74611412}" type="presParOf" srcId="{E8387597-B592-4C5A-AB15-A4A80D1D768C}" destId="{8493D0D3-8765-47FE-9F35-0B2D2FAEE8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B41DE3-6355-416D-B9DC-4CE0DE0D5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1B57170-B00F-4B6C-AE0A-2490B84BEDD6}">
      <dgm:prSet/>
      <dgm:spPr/>
      <dgm:t>
        <a:bodyPr/>
        <a:lstStyle/>
        <a:p>
          <a:pPr>
            <a:spcBef>
              <a:spcPts val="1200"/>
            </a:spcBef>
            <a:spcAft>
              <a:spcPts val="600"/>
            </a:spcAft>
          </a:pPr>
          <a:r>
            <a:rPr lang="en-US" b="0" i="0" baseline="0" dirty="0"/>
            <a:t>Projects that are speculative, ille</a:t>
          </a:r>
          <a:r>
            <a:rPr lang="en-US" dirty="0"/>
            <a:t>gal, or of prurient nature </a:t>
          </a:r>
        </a:p>
      </dgm:t>
    </dgm:pt>
    <dgm:pt modelId="{742918E5-695D-469C-86D8-E58F21ED1C9B}" type="parTrans" cxnId="{F49C94C6-742A-420E-B8A1-896B6474A86B}">
      <dgm:prSet/>
      <dgm:spPr/>
      <dgm:t>
        <a:bodyPr/>
        <a:lstStyle/>
        <a:p>
          <a:endParaRPr lang="en-US"/>
        </a:p>
      </dgm:t>
    </dgm:pt>
    <dgm:pt modelId="{B85C16E8-D40E-463A-8712-F362D9A6D257}" type="sibTrans" cxnId="{F49C94C6-742A-420E-B8A1-896B6474A86B}">
      <dgm:prSet/>
      <dgm:spPr/>
      <dgm:t>
        <a:bodyPr/>
        <a:lstStyle/>
        <a:p>
          <a:endParaRPr lang="en-US"/>
        </a:p>
      </dgm:t>
    </dgm:pt>
    <dgm:pt modelId="{36FCC709-98D0-4ACF-B5DE-A7B431DC56D5}">
      <dgm:prSet/>
      <dgm:spPr/>
      <dgm:t>
        <a:bodyPr/>
        <a:lstStyle/>
        <a:p>
          <a:r>
            <a:rPr lang="en-US" b="0" i="0" baseline="0" dirty="0"/>
            <a:t>Passive investments</a:t>
          </a:r>
          <a:endParaRPr lang="en-US" dirty="0"/>
        </a:p>
      </dgm:t>
    </dgm:pt>
    <dgm:pt modelId="{BD4B2AD3-DC16-47D8-AAF5-F1451F74BEA7}" type="parTrans" cxnId="{BD1FFC74-8A3E-45A8-8A42-D2C426FB4C97}">
      <dgm:prSet/>
      <dgm:spPr/>
      <dgm:t>
        <a:bodyPr/>
        <a:lstStyle/>
        <a:p>
          <a:endParaRPr lang="en-US"/>
        </a:p>
      </dgm:t>
    </dgm:pt>
    <dgm:pt modelId="{CF1F7979-9494-44A4-B11D-6A9FD24999D1}" type="sibTrans" cxnId="{BD1FFC74-8A3E-45A8-8A42-D2C426FB4C97}">
      <dgm:prSet/>
      <dgm:spPr/>
      <dgm:t>
        <a:bodyPr/>
        <a:lstStyle/>
        <a:p>
          <a:endParaRPr lang="en-US"/>
        </a:p>
      </dgm:t>
    </dgm:pt>
    <dgm:pt modelId="{C57EF0CC-A582-4BD7-A072-DC4576F26669}">
      <dgm:prSet/>
      <dgm:spPr/>
      <dgm:t>
        <a:bodyPr/>
        <a:lstStyle/>
        <a:p>
          <a:r>
            <a:rPr lang="en-US" b="0" i="0" baseline="0" dirty="0"/>
            <a:t>Projects which provide applica</a:t>
          </a:r>
          <a:r>
            <a:rPr lang="en-US" dirty="0"/>
            <a:t>nts required equity contributions under other Federal agency loan programs. </a:t>
          </a:r>
        </a:p>
      </dgm:t>
    </dgm:pt>
    <dgm:pt modelId="{4C645960-E435-4CD9-9D30-1B33231B9041}" type="parTrans" cxnId="{AEA2C937-0FD8-4A07-950B-ADA381549132}">
      <dgm:prSet/>
      <dgm:spPr/>
      <dgm:t>
        <a:bodyPr/>
        <a:lstStyle/>
        <a:p>
          <a:endParaRPr lang="en-US"/>
        </a:p>
      </dgm:t>
    </dgm:pt>
    <dgm:pt modelId="{41454259-16FC-43E4-82CD-51E8A0E04401}" type="sibTrans" cxnId="{AEA2C937-0FD8-4A07-950B-ADA381549132}">
      <dgm:prSet/>
      <dgm:spPr/>
      <dgm:t>
        <a:bodyPr/>
        <a:lstStyle/>
        <a:p>
          <a:endParaRPr lang="en-US"/>
        </a:p>
      </dgm:t>
    </dgm:pt>
    <dgm:pt modelId="{08198E60-5B4D-47FA-88EC-0E4EC33B0AAE}" type="pres">
      <dgm:prSet presAssocID="{7DB41DE3-6355-416D-B9DC-4CE0DE0D5BDD}" presName="vert0" presStyleCnt="0">
        <dgm:presLayoutVars>
          <dgm:dir/>
          <dgm:animOne val="branch"/>
          <dgm:animLvl val="lvl"/>
        </dgm:presLayoutVars>
      </dgm:prSet>
      <dgm:spPr/>
    </dgm:pt>
    <dgm:pt modelId="{5515BFFF-1232-4896-8939-AAEE4BA2A289}" type="pres">
      <dgm:prSet presAssocID="{71B57170-B00F-4B6C-AE0A-2490B84BEDD6}" presName="thickLine" presStyleLbl="alignNode1" presStyleIdx="0" presStyleCnt="3"/>
      <dgm:spPr/>
    </dgm:pt>
    <dgm:pt modelId="{F61FD77C-B0F6-470B-A46E-C5149F9B6B56}" type="pres">
      <dgm:prSet presAssocID="{71B57170-B00F-4B6C-AE0A-2490B84BEDD6}" presName="horz1" presStyleCnt="0"/>
      <dgm:spPr/>
    </dgm:pt>
    <dgm:pt modelId="{B6511A9B-D6EA-4D00-9DBB-7B1B6F33E226}" type="pres">
      <dgm:prSet presAssocID="{71B57170-B00F-4B6C-AE0A-2490B84BEDD6}" presName="tx1" presStyleLbl="revTx" presStyleIdx="0" presStyleCnt="3"/>
      <dgm:spPr/>
    </dgm:pt>
    <dgm:pt modelId="{8BEFDD61-3830-483A-8C86-7BCE4DF8385F}" type="pres">
      <dgm:prSet presAssocID="{71B57170-B00F-4B6C-AE0A-2490B84BEDD6}" presName="vert1" presStyleCnt="0"/>
      <dgm:spPr/>
    </dgm:pt>
    <dgm:pt modelId="{4405D337-D342-472D-BC6B-9A89C19EEA86}" type="pres">
      <dgm:prSet presAssocID="{36FCC709-98D0-4ACF-B5DE-A7B431DC56D5}" presName="thickLine" presStyleLbl="alignNode1" presStyleIdx="1" presStyleCnt="3"/>
      <dgm:spPr/>
    </dgm:pt>
    <dgm:pt modelId="{13FCE0C2-E917-4DE8-9984-0AA17658AC15}" type="pres">
      <dgm:prSet presAssocID="{36FCC709-98D0-4ACF-B5DE-A7B431DC56D5}" presName="horz1" presStyleCnt="0"/>
      <dgm:spPr/>
    </dgm:pt>
    <dgm:pt modelId="{AA01AE9B-CA03-490F-BA1F-215F75E74621}" type="pres">
      <dgm:prSet presAssocID="{36FCC709-98D0-4ACF-B5DE-A7B431DC56D5}" presName="tx1" presStyleLbl="revTx" presStyleIdx="1" presStyleCnt="3"/>
      <dgm:spPr/>
    </dgm:pt>
    <dgm:pt modelId="{B06868AF-3A4B-4A83-A775-305193657023}" type="pres">
      <dgm:prSet presAssocID="{36FCC709-98D0-4ACF-B5DE-A7B431DC56D5}" presName="vert1" presStyleCnt="0"/>
      <dgm:spPr/>
    </dgm:pt>
    <dgm:pt modelId="{BEB83388-44F1-43C4-8566-E50CB9D7802A}" type="pres">
      <dgm:prSet presAssocID="{C57EF0CC-A582-4BD7-A072-DC4576F26669}" presName="thickLine" presStyleLbl="alignNode1" presStyleIdx="2" presStyleCnt="3"/>
      <dgm:spPr/>
    </dgm:pt>
    <dgm:pt modelId="{802B2369-0A0E-4DB6-B4CD-BFAB5967D65C}" type="pres">
      <dgm:prSet presAssocID="{C57EF0CC-A582-4BD7-A072-DC4576F26669}" presName="horz1" presStyleCnt="0"/>
      <dgm:spPr/>
    </dgm:pt>
    <dgm:pt modelId="{D1E5ADCB-4079-477C-9C8E-49B9AA754008}" type="pres">
      <dgm:prSet presAssocID="{C57EF0CC-A582-4BD7-A072-DC4576F26669}" presName="tx1" presStyleLbl="revTx" presStyleIdx="2" presStyleCnt="3"/>
      <dgm:spPr/>
    </dgm:pt>
    <dgm:pt modelId="{BB1691A4-D548-4CFA-AF66-C84A6C47E340}" type="pres">
      <dgm:prSet presAssocID="{C57EF0CC-A582-4BD7-A072-DC4576F26669}" presName="vert1" presStyleCnt="0"/>
      <dgm:spPr/>
    </dgm:pt>
  </dgm:ptLst>
  <dgm:cxnLst>
    <dgm:cxn modelId="{50899028-9FC6-449F-868E-459390CB2F9C}" type="presOf" srcId="{71B57170-B00F-4B6C-AE0A-2490B84BEDD6}" destId="{B6511A9B-D6EA-4D00-9DBB-7B1B6F33E226}" srcOrd="0" destOrd="0" presId="urn:microsoft.com/office/officeart/2008/layout/LinedList"/>
    <dgm:cxn modelId="{AEA2C937-0FD8-4A07-950B-ADA381549132}" srcId="{7DB41DE3-6355-416D-B9DC-4CE0DE0D5BDD}" destId="{C57EF0CC-A582-4BD7-A072-DC4576F26669}" srcOrd="2" destOrd="0" parTransId="{4C645960-E435-4CD9-9D30-1B33231B9041}" sibTransId="{41454259-16FC-43E4-82CD-51E8A0E04401}"/>
    <dgm:cxn modelId="{BD1FFC74-8A3E-45A8-8A42-D2C426FB4C97}" srcId="{7DB41DE3-6355-416D-B9DC-4CE0DE0D5BDD}" destId="{36FCC709-98D0-4ACF-B5DE-A7B431DC56D5}" srcOrd="1" destOrd="0" parTransId="{BD4B2AD3-DC16-47D8-AAF5-F1451F74BEA7}" sibTransId="{CF1F7979-9494-44A4-B11D-6A9FD24999D1}"/>
    <dgm:cxn modelId="{0FBCDB82-618A-4342-9E41-233812790469}" type="presOf" srcId="{C57EF0CC-A582-4BD7-A072-DC4576F26669}" destId="{D1E5ADCB-4079-477C-9C8E-49B9AA754008}" srcOrd="0" destOrd="0" presId="urn:microsoft.com/office/officeart/2008/layout/LinedList"/>
    <dgm:cxn modelId="{E28119A8-12A8-404D-ADA4-4C2F896BC0CD}" type="presOf" srcId="{7DB41DE3-6355-416D-B9DC-4CE0DE0D5BDD}" destId="{08198E60-5B4D-47FA-88EC-0E4EC33B0AAE}" srcOrd="0" destOrd="0" presId="urn:microsoft.com/office/officeart/2008/layout/LinedList"/>
    <dgm:cxn modelId="{F49C94C6-742A-420E-B8A1-896B6474A86B}" srcId="{7DB41DE3-6355-416D-B9DC-4CE0DE0D5BDD}" destId="{71B57170-B00F-4B6C-AE0A-2490B84BEDD6}" srcOrd="0" destOrd="0" parTransId="{742918E5-695D-469C-86D8-E58F21ED1C9B}" sibTransId="{B85C16E8-D40E-463A-8712-F362D9A6D257}"/>
    <dgm:cxn modelId="{1D434CD8-0412-4F78-9097-A623E42065A8}" type="presOf" srcId="{36FCC709-98D0-4ACF-B5DE-A7B431DC56D5}" destId="{AA01AE9B-CA03-490F-BA1F-215F75E74621}" srcOrd="0" destOrd="0" presId="urn:microsoft.com/office/officeart/2008/layout/LinedList"/>
    <dgm:cxn modelId="{F19123A7-C7A8-4594-A485-C5815838CA30}" type="presParOf" srcId="{08198E60-5B4D-47FA-88EC-0E4EC33B0AAE}" destId="{5515BFFF-1232-4896-8939-AAEE4BA2A289}" srcOrd="0" destOrd="0" presId="urn:microsoft.com/office/officeart/2008/layout/LinedList"/>
    <dgm:cxn modelId="{0A0C6B18-8D46-461F-A919-50D14CB507EB}" type="presParOf" srcId="{08198E60-5B4D-47FA-88EC-0E4EC33B0AAE}" destId="{F61FD77C-B0F6-470B-A46E-C5149F9B6B56}" srcOrd="1" destOrd="0" presId="urn:microsoft.com/office/officeart/2008/layout/LinedList"/>
    <dgm:cxn modelId="{B3F011DF-7640-4159-B8AE-AF451A97FADF}" type="presParOf" srcId="{F61FD77C-B0F6-470B-A46E-C5149F9B6B56}" destId="{B6511A9B-D6EA-4D00-9DBB-7B1B6F33E226}" srcOrd="0" destOrd="0" presId="urn:microsoft.com/office/officeart/2008/layout/LinedList"/>
    <dgm:cxn modelId="{6755A45D-D22A-4CD6-B400-0558383A5F1F}" type="presParOf" srcId="{F61FD77C-B0F6-470B-A46E-C5149F9B6B56}" destId="{8BEFDD61-3830-483A-8C86-7BCE4DF8385F}" srcOrd="1" destOrd="0" presId="urn:microsoft.com/office/officeart/2008/layout/LinedList"/>
    <dgm:cxn modelId="{D1D750F7-E76C-40E5-BC99-ED6AB4E995A0}" type="presParOf" srcId="{08198E60-5B4D-47FA-88EC-0E4EC33B0AAE}" destId="{4405D337-D342-472D-BC6B-9A89C19EEA86}" srcOrd="2" destOrd="0" presId="urn:microsoft.com/office/officeart/2008/layout/LinedList"/>
    <dgm:cxn modelId="{0A5D084A-D0F3-44EF-BEE9-ACB1E8996069}" type="presParOf" srcId="{08198E60-5B4D-47FA-88EC-0E4EC33B0AAE}" destId="{13FCE0C2-E917-4DE8-9984-0AA17658AC15}" srcOrd="3" destOrd="0" presId="urn:microsoft.com/office/officeart/2008/layout/LinedList"/>
    <dgm:cxn modelId="{8DEACAD0-D664-4F70-8C47-FAB388C763F9}" type="presParOf" srcId="{13FCE0C2-E917-4DE8-9984-0AA17658AC15}" destId="{AA01AE9B-CA03-490F-BA1F-215F75E74621}" srcOrd="0" destOrd="0" presId="urn:microsoft.com/office/officeart/2008/layout/LinedList"/>
    <dgm:cxn modelId="{1BB4158E-D405-4738-954B-E6D0DD53FAD7}" type="presParOf" srcId="{13FCE0C2-E917-4DE8-9984-0AA17658AC15}" destId="{B06868AF-3A4B-4A83-A775-305193657023}" srcOrd="1" destOrd="0" presId="urn:microsoft.com/office/officeart/2008/layout/LinedList"/>
    <dgm:cxn modelId="{79E7E89C-A902-4CFA-A809-F26644003B3D}" type="presParOf" srcId="{08198E60-5B4D-47FA-88EC-0E4EC33B0AAE}" destId="{BEB83388-44F1-43C4-8566-E50CB9D7802A}" srcOrd="4" destOrd="0" presId="urn:microsoft.com/office/officeart/2008/layout/LinedList"/>
    <dgm:cxn modelId="{D0190415-5F80-4A8D-90BC-0303EF5C9DA9}" type="presParOf" srcId="{08198E60-5B4D-47FA-88EC-0E4EC33B0AAE}" destId="{802B2369-0A0E-4DB6-B4CD-BFAB5967D65C}" srcOrd="5" destOrd="0" presId="urn:microsoft.com/office/officeart/2008/layout/LinedList"/>
    <dgm:cxn modelId="{C9EA533F-974E-48F4-81E9-75D29FD20C70}" type="presParOf" srcId="{802B2369-0A0E-4DB6-B4CD-BFAB5967D65C}" destId="{D1E5ADCB-4079-477C-9C8E-49B9AA754008}" srcOrd="0" destOrd="0" presId="urn:microsoft.com/office/officeart/2008/layout/LinedList"/>
    <dgm:cxn modelId="{C4C383DE-97DF-4192-8287-D7C371E312CB}" type="presParOf" srcId="{802B2369-0A0E-4DB6-B4CD-BFAB5967D65C}" destId="{BB1691A4-D548-4CFA-AF66-C84A6C47E3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DD6615-302B-4D4C-AB29-A174A003CE8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450D3F5-50D6-4989-9CB2-221F2C061880}">
      <dgm:prSet/>
      <dgm:spPr/>
      <dgm:t>
        <a:bodyPr/>
        <a:lstStyle/>
        <a:p>
          <a:pPr>
            <a:lnSpc>
              <a:spcPct val="100000"/>
            </a:lnSpc>
          </a:pPr>
          <a:r>
            <a:rPr lang="en-US" dirty="0"/>
            <a:t>Terms and amortization periods for repayment of the RLF loans are determined by the purpose of the loan, needs of the borrower, the degree of financing gap, benefits of the loan, the economic life of collateral, and perceived loan risk.  </a:t>
          </a:r>
        </a:p>
      </dgm:t>
    </dgm:pt>
    <dgm:pt modelId="{230FD10A-C6E5-44DE-B635-1BB0F2B797B6}" type="parTrans" cxnId="{2C728379-7D20-4845-958D-3BF7CB6B9C16}">
      <dgm:prSet/>
      <dgm:spPr/>
      <dgm:t>
        <a:bodyPr/>
        <a:lstStyle/>
        <a:p>
          <a:endParaRPr lang="en-US"/>
        </a:p>
      </dgm:t>
    </dgm:pt>
    <dgm:pt modelId="{09F3AA67-239F-4AA3-AF38-C14582020ECC}" type="sibTrans" cxnId="{2C728379-7D20-4845-958D-3BF7CB6B9C16}">
      <dgm:prSet/>
      <dgm:spPr/>
      <dgm:t>
        <a:bodyPr/>
        <a:lstStyle/>
        <a:p>
          <a:endParaRPr lang="en-US"/>
        </a:p>
      </dgm:t>
    </dgm:pt>
    <dgm:pt modelId="{8B76EFB0-2844-45F4-A199-0C82976DEAEE}">
      <dgm:prSet/>
      <dgm:spPr/>
      <dgm:t>
        <a:bodyPr/>
        <a:lstStyle/>
        <a:p>
          <a:pPr>
            <a:lnSpc>
              <a:spcPct val="100000"/>
            </a:lnSpc>
          </a:pPr>
          <a:r>
            <a:rPr lang="en-US" dirty="0"/>
            <a:t>Typical amortization periods (maximum)</a:t>
          </a:r>
        </a:p>
      </dgm:t>
    </dgm:pt>
    <dgm:pt modelId="{1E9EBD24-4F4E-4A31-B888-A3D4216B0931}" type="parTrans" cxnId="{F65CDAC7-48AD-48D4-806C-BB88E596C7CE}">
      <dgm:prSet/>
      <dgm:spPr/>
      <dgm:t>
        <a:bodyPr/>
        <a:lstStyle/>
        <a:p>
          <a:endParaRPr lang="en-US"/>
        </a:p>
      </dgm:t>
    </dgm:pt>
    <dgm:pt modelId="{0DEAC097-EB8A-4DAE-A0E6-B61EBDAA76F0}" type="sibTrans" cxnId="{F65CDAC7-48AD-48D4-806C-BB88E596C7CE}">
      <dgm:prSet/>
      <dgm:spPr/>
      <dgm:t>
        <a:bodyPr/>
        <a:lstStyle/>
        <a:p>
          <a:endParaRPr lang="en-US"/>
        </a:p>
      </dgm:t>
    </dgm:pt>
    <dgm:pt modelId="{F0FFEF19-BCFC-4E45-9029-81E98C4C7B86}">
      <dgm:prSet/>
      <dgm:spPr/>
      <dgm:t>
        <a:bodyPr/>
        <a:lstStyle/>
        <a:p>
          <a:pPr>
            <a:lnSpc>
              <a:spcPct val="100000"/>
            </a:lnSpc>
          </a:pPr>
          <a:r>
            <a:rPr lang="en-US" b="1" i="0" baseline="0"/>
            <a:t>Real Estate: </a:t>
          </a:r>
          <a:r>
            <a:rPr lang="en-US" b="0" i="0" baseline="0"/>
            <a:t>25 years</a:t>
          </a:r>
          <a:endParaRPr lang="en-US"/>
        </a:p>
      </dgm:t>
    </dgm:pt>
    <dgm:pt modelId="{6E21E386-985A-4346-B0A8-79D8134EA1FD}" type="parTrans" cxnId="{7D935EA1-11EF-4CD1-96DD-D6F62FBDB7A6}">
      <dgm:prSet/>
      <dgm:spPr/>
      <dgm:t>
        <a:bodyPr/>
        <a:lstStyle/>
        <a:p>
          <a:endParaRPr lang="en-US"/>
        </a:p>
      </dgm:t>
    </dgm:pt>
    <dgm:pt modelId="{E864B7F8-196A-4D13-B21F-ED696D4A04E6}" type="sibTrans" cxnId="{7D935EA1-11EF-4CD1-96DD-D6F62FBDB7A6}">
      <dgm:prSet/>
      <dgm:spPr/>
      <dgm:t>
        <a:bodyPr/>
        <a:lstStyle/>
        <a:p>
          <a:endParaRPr lang="en-US"/>
        </a:p>
      </dgm:t>
    </dgm:pt>
    <dgm:pt modelId="{4B90F26F-8712-457B-957E-29AD5835A031}">
      <dgm:prSet/>
      <dgm:spPr/>
      <dgm:t>
        <a:bodyPr/>
        <a:lstStyle/>
        <a:p>
          <a:pPr>
            <a:lnSpc>
              <a:spcPct val="100000"/>
            </a:lnSpc>
          </a:pPr>
          <a:r>
            <a:rPr lang="en-US" b="1" dirty="0"/>
            <a:t>Equipment: </a:t>
          </a:r>
          <a:r>
            <a:rPr lang="en-US" dirty="0"/>
            <a:t>10 years or economic life</a:t>
          </a:r>
        </a:p>
      </dgm:t>
    </dgm:pt>
    <dgm:pt modelId="{F5FF3E87-FAD0-46CF-9ABE-45FC90D50D34}" type="parTrans" cxnId="{D21AA3D8-3BE1-4FC0-948C-846D38422D4D}">
      <dgm:prSet/>
      <dgm:spPr/>
      <dgm:t>
        <a:bodyPr/>
        <a:lstStyle/>
        <a:p>
          <a:endParaRPr lang="en-US"/>
        </a:p>
      </dgm:t>
    </dgm:pt>
    <dgm:pt modelId="{6BDBA0F6-EC33-47FF-B69A-2FE7F01D5F8D}" type="sibTrans" cxnId="{D21AA3D8-3BE1-4FC0-948C-846D38422D4D}">
      <dgm:prSet/>
      <dgm:spPr/>
      <dgm:t>
        <a:bodyPr/>
        <a:lstStyle/>
        <a:p>
          <a:endParaRPr lang="en-US"/>
        </a:p>
      </dgm:t>
    </dgm:pt>
    <dgm:pt modelId="{C7EEE885-23A0-4A82-912A-B77BA530A022}">
      <dgm:prSet/>
      <dgm:spPr/>
      <dgm:t>
        <a:bodyPr/>
        <a:lstStyle/>
        <a:p>
          <a:pPr>
            <a:lnSpc>
              <a:spcPct val="100000"/>
            </a:lnSpc>
          </a:pPr>
          <a:r>
            <a:rPr lang="en-US" b="1" i="0" baseline="0" dirty="0"/>
            <a:t>Working Capital: </a:t>
          </a:r>
          <a:r>
            <a:rPr lang="en-US" b="0" i="0" baseline="0" dirty="0"/>
            <a:t>10 years</a:t>
          </a:r>
          <a:endParaRPr lang="en-US" dirty="0"/>
        </a:p>
      </dgm:t>
    </dgm:pt>
    <dgm:pt modelId="{9AC8DA30-AE13-41CD-82A4-171370AB81F5}" type="parTrans" cxnId="{5B858934-2544-4ECC-8C45-0614AA63D1B7}">
      <dgm:prSet/>
      <dgm:spPr/>
      <dgm:t>
        <a:bodyPr/>
        <a:lstStyle/>
        <a:p>
          <a:endParaRPr lang="en-US"/>
        </a:p>
      </dgm:t>
    </dgm:pt>
    <dgm:pt modelId="{6D5075B0-9119-4D85-AFC9-A0CAEB0F5213}" type="sibTrans" cxnId="{5B858934-2544-4ECC-8C45-0614AA63D1B7}">
      <dgm:prSet/>
      <dgm:spPr/>
      <dgm:t>
        <a:bodyPr/>
        <a:lstStyle/>
        <a:p>
          <a:endParaRPr lang="en-US"/>
        </a:p>
      </dgm:t>
    </dgm:pt>
    <dgm:pt modelId="{5B8497DF-FCB0-4CB3-9198-61F08DFF6FD4}" type="pres">
      <dgm:prSet presAssocID="{5ADD6615-302B-4D4C-AB29-A174A003CE87}" presName="root" presStyleCnt="0">
        <dgm:presLayoutVars>
          <dgm:dir/>
          <dgm:resizeHandles val="exact"/>
        </dgm:presLayoutVars>
      </dgm:prSet>
      <dgm:spPr/>
    </dgm:pt>
    <dgm:pt modelId="{E30D4504-487D-428E-B4BF-41283402ADEB}" type="pres">
      <dgm:prSet presAssocID="{1450D3F5-50D6-4989-9CB2-221F2C061880}" presName="compNode" presStyleCnt="0"/>
      <dgm:spPr/>
    </dgm:pt>
    <dgm:pt modelId="{5D0772FB-FCCA-4756-89CD-9C5FE39C84F0}" type="pres">
      <dgm:prSet presAssocID="{1450D3F5-50D6-4989-9CB2-221F2C061880}" presName="bgRect" presStyleLbl="bgShp" presStyleIdx="0" presStyleCnt="2"/>
      <dgm:spPr/>
    </dgm:pt>
    <dgm:pt modelId="{6D47C316-13AB-4072-9689-800AC4D6D5F7}" type="pres">
      <dgm:prSet presAssocID="{1450D3F5-50D6-4989-9CB2-221F2C0618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2EBB86B5-2609-48BB-883F-4A52FB1C8613}" type="pres">
      <dgm:prSet presAssocID="{1450D3F5-50D6-4989-9CB2-221F2C061880}" presName="spaceRect" presStyleCnt="0"/>
      <dgm:spPr/>
    </dgm:pt>
    <dgm:pt modelId="{EEA57BE5-D414-4870-949F-5B8B460D83EC}" type="pres">
      <dgm:prSet presAssocID="{1450D3F5-50D6-4989-9CB2-221F2C061880}" presName="parTx" presStyleLbl="revTx" presStyleIdx="0" presStyleCnt="3">
        <dgm:presLayoutVars>
          <dgm:chMax val="0"/>
          <dgm:chPref val="0"/>
        </dgm:presLayoutVars>
      </dgm:prSet>
      <dgm:spPr/>
    </dgm:pt>
    <dgm:pt modelId="{E0B0CF41-A552-4E5E-8573-6AA04362FF83}" type="pres">
      <dgm:prSet presAssocID="{09F3AA67-239F-4AA3-AF38-C14582020ECC}" presName="sibTrans" presStyleCnt="0"/>
      <dgm:spPr/>
    </dgm:pt>
    <dgm:pt modelId="{B0608ACD-E0AC-499C-B879-993E945895A0}" type="pres">
      <dgm:prSet presAssocID="{8B76EFB0-2844-45F4-A199-0C82976DEAEE}" presName="compNode" presStyleCnt="0"/>
      <dgm:spPr/>
    </dgm:pt>
    <dgm:pt modelId="{C00EB048-5AF9-47C5-9B7D-F50414553733}" type="pres">
      <dgm:prSet presAssocID="{8B76EFB0-2844-45F4-A199-0C82976DEAEE}" presName="bgRect" presStyleLbl="bgShp" presStyleIdx="1" presStyleCnt="2"/>
      <dgm:spPr/>
    </dgm:pt>
    <dgm:pt modelId="{1BDBAB85-9DDF-4547-886E-A360329B8DEC}" type="pres">
      <dgm:prSet presAssocID="{8B76EFB0-2844-45F4-A199-0C82976DEA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19F35B91-4137-4B82-A440-430F8F617B4C}" type="pres">
      <dgm:prSet presAssocID="{8B76EFB0-2844-45F4-A199-0C82976DEAEE}" presName="spaceRect" presStyleCnt="0"/>
      <dgm:spPr/>
    </dgm:pt>
    <dgm:pt modelId="{0DBA4D1F-5894-43B8-9586-60D901106E59}" type="pres">
      <dgm:prSet presAssocID="{8B76EFB0-2844-45F4-A199-0C82976DEAEE}" presName="parTx" presStyleLbl="revTx" presStyleIdx="1" presStyleCnt="3" custScaleX="97001">
        <dgm:presLayoutVars>
          <dgm:chMax val="0"/>
          <dgm:chPref val="0"/>
        </dgm:presLayoutVars>
      </dgm:prSet>
      <dgm:spPr/>
    </dgm:pt>
    <dgm:pt modelId="{4271B825-8AE2-4C7F-81B0-42469C26C1E6}" type="pres">
      <dgm:prSet presAssocID="{8B76EFB0-2844-45F4-A199-0C82976DEAEE}" presName="desTx" presStyleLbl="revTx" presStyleIdx="2" presStyleCnt="3" custScaleX="91410">
        <dgm:presLayoutVars/>
      </dgm:prSet>
      <dgm:spPr/>
    </dgm:pt>
  </dgm:ptLst>
  <dgm:cxnLst>
    <dgm:cxn modelId="{B09DDC0E-815A-43B8-90CA-55E3B704B430}" type="presOf" srcId="{8B76EFB0-2844-45F4-A199-0C82976DEAEE}" destId="{0DBA4D1F-5894-43B8-9586-60D901106E59}" srcOrd="0" destOrd="0" presId="urn:microsoft.com/office/officeart/2018/2/layout/IconVerticalSolidList"/>
    <dgm:cxn modelId="{5B858934-2544-4ECC-8C45-0614AA63D1B7}" srcId="{8B76EFB0-2844-45F4-A199-0C82976DEAEE}" destId="{C7EEE885-23A0-4A82-912A-B77BA530A022}" srcOrd="2" destOrd="0" parTransId="{9AC8DA30-AE13-41CD-82A4-171370AB81F5}" sibTransId="{6D5075B0-9119-4D85-AFC9-A0CAEB0F5213}"/>
    <dgm:cxn modelId="{9AACE748-44EA-4020-8D6A-33CF4EAFC8B8}" type="presOf" srcId="{F0FFEF19-BCFC-4E45-9029-81E98C4C7B86}" destId="{4271B825-8AE2-4C7F-81B0-42469C26C1E6}" srcOrd="0" destOrd="0" presId="urn:microsoft.com/office/officeart/2018/2/layout/IconVerticalSolidList"/>
    <dgm:cxn modelId="{2C728379-7D20-4845-958D-3BF7CB6B9C16}" srcId="{5ADD6615-302B-4D4C-AB29-A174A003CE87}" destId="{1450D3F5-50D6-4989-9CB2-221F2C061880}" srcOrd="0" destOrd="0" parTransId="{230FD10A-C6E5-44DE-B635-1BB0F2B797B6}" sibTransId="{09F3AA67-239F-4AA3-AF38-C14582020ECC}"/>
    <dgm:cxn modelId="{C5582D8F-0B88-45C8-B705-73709489E59A}" type="presOf" srcId="{C7EEE885-23A0-4A82-912A-B77BA530A022}" destId="{4271B825-8AE2-4C7F-81B0-42469C26C1E6}" srcOrd="0" destOrd="2" presId="urn:microsoft.com/office/officeart/2018/2/layout/IconVerticalSolidList"/>
    <dgm:cxn modelId="{7D935EA1-11EF-4CD1-96DD-D6F62FBDB7A6}" srcId="{8B76EFB0-2844-45F4-A199-0C82976DEAEE}" destId="{F0FFEF19-BCFC-4E45-9029-81E98C4C7B86}" srcOrd="0" destOrd="0" parTransId="{6E21E386-985A-4346-B0A8-79D8134EA1FD}" sibTransId="{E864B7F8-196A-4D13-B21F-ED696D4A04E6}"/>
    <dgm:cxn modelId="{45985EA4-70F3-4D8F-AA6E-8C491891134B}" type="presOf" srcId="{1450D3F5-50D6-4989-9CB2-221F2C061880}" destId="{EEA57BE5-D414-4870-949F-5B8B460D83EC}" srcOrd="0" destOrd="0" presId="urn:microsoft.com/office/officeart/2018/2/layout/IconVerticalSolidList"/>
    <dgm:cxn modelId="{94D18DB7-7075-41BD-826C-2505F7187274}" type="presOf" srcId="{5ADD6615-302B-4D4C-AB29-A174A003CE87}" destId="{5B8497DF-FCB0-4CB3-9198-61F08DFF6FD4}" srcOrd="0" destOrd="0" presId="urn:microsoft.com/office/officeart/2018/2/layout/IconVerticalSolidList"/>
    <dgm:cxn modelId="{935D0CC0-AAC6-416C-8A7A-242ADA616F28}" type="presOf" srcId="{4B90F26F-8712-457B-957E-29AD5835A031}" destId="{4271B825-8AE2-4C7F-81B0-42469C26C1E6}" srcOrd="0" destOrd="1" presId="urn:microsoft.com/office/officeart/2018/2/layout/IconVerticalSolidList"/>
    <dgm:cxn modelId="{F65CDAC7-48AD-48D4-806C-BB88E596C7CE}" srcId="{5ADD6615-302B-4D4C-AB29-A174A003CE87}" destId="{8B76EFB0-2844-45F4-A199-0C82976DEAEE}" srcOrd="1" destOrd="0" parTransId="{1E9EBD24-4F4E-4A31-B888-A3D4216B0931}" sibTransId="{0DEAC097-EB8A-4DAE-A0E6-B61EBDAA76F0}"/>
    <dgm:cxn modelId="{D21AA3D8-3BE1-4FC0-948C-846D38422D4D}" srcId="{8B76EFB0-2844-45F4-A199-0C82976DEAEE}" destId="{4B90F26F-8712-457B-957E-29AD5835A031}" srcOrd="1" destOrd="0" parTransId="{F5FF3E87-FAD0-46CF-9ABE-45FC90D50D34}" sibTransId="{6BDBA0F6-EC33-47FF-B69A-2FE7F01D5F8D}"/>
    <dgm:cxn modelId="{D7C97C7F-4C99-41B3-996C-686F0A106317}" type="presParOf" srcId="{5B8497DF-FCB0-4CB3-9198-61F08DFF6FD4}" destId="{E30D4504-487D-428E-B4BF-41283402ADEB}" srcOrd="0" destOrd="0" presId="urn:microsoft.com/office/officeart/2018/2/layout/IconVerticalSolidList"/>
    <dgm:cxn modelId="{3041FF5F-8BBF-4865-9741-7DAD74B29FB5}" type="presParOf" srcId="{E30D4504-487D-428E-B4BF-41283402ADEB}" destId="{5D0772FB-FCCA-4756-89CD-9C5FE39C84F0}" srcOrd="0" destOrd="0" presId="urn:microsoft.com/office/officeart/2018/2/layout/IconVerticalSolidList"/>
    <dgm:cxn modelId="{7646C0F4-BE63-4438-B23D-C485157F6273}" type="presParOf" srcId="{E30D4504-487D-428E-B4BF-41283402ADEB}" destId="{6D47C316-13AB-4072-9689-800AC4D6D5F7}" srcOrd="1" destOrd="0" presId="urn:microsoft.com/office/officeart/2018/2/layout/IconVerticalSolidList"/>
    <dgm:cxn modelId="{BE449C36-66CB-40BF-A3A0-A64029FCEDC2}" type="presParOf" srcId="{E30D4504-487D-428E-B4BF-41283402ADEB}" destId="{2EBB86B5-2609-48BB-883F-4A52FB1C8613}" srcOrd="2" destOrd="0" presId="urn:microsoft.com/office/officeart/2018/2/layout/IconVerticalSolidList"/>
    <dgm:cxn modelId="{12420E30-9642-428F-BFE3-6B85B489FE2E}" type="presParOf" srcId="{E30D4504-487D-428E-B4BF-41283402ADEB}" destId="{EEA57BE5-D414-4870-949F-5B8B460D83EC}" srcOrd="3" destOrd="0" presId="urn:microsoft.com/office/officeart/2018/2/layout/IconVerticalSolidList"/>
    <dgm:cxn modelId="{38B51FA7-163F-487B-A70E-0A32B00AEF17}" type="presParOf" srcId="{5B8497DF-FCB0-4CB3-9198-61F08DFF6FD4}" destId="{E0B0CF41-A552-4E5E-8573-6AA04362FF83}" srcOrd="1" destOrd="0" presId="urn:microsoft.com/office/officeart/2018/2/layout/IconVerticalSolidList"/>
    <dgm:cxn modelId="{3CCE193B-198F-4D42-87C9-F2959D9E0607}" type="presParOf" srcId="{5B8497DF-FCB0-4CB3-9198-61F08DFF6FD4}" destId="{B0608ACD-E0AC-499C-B879-993E945895A0}" srcOrd="2" destOrd="0" presId="urn:microsoft.com/office/officeart/2018/2/layout/IconVerticalSolidList"/>
    <dgm:cxn modelId="{B2F8C6C5-C8D2-4E03-8701-CC2DC6ABCC73}" type="presParOf" srcId="{B0608ACD-E0AC-499C-B879-993E945895A0}" destId="{C00EB048-5AF9-47C5-9B7D-F50414553733}" srcOrd="0" destOrd="0" presId="urn:microsoft.com/office/officeart/2018/2/layout/IconVerticalSolidList"/>
    <dgm:cxn modelId="{A86AEC0A-4C50-484F-B7D1-449840AAAD43}" type="presParOf" srcId="{B0608ACD-E0AC-499C-B879-993E945895A0}" destId="{1BDBAB85-9DDF-4547-886E-A360329B8DEC}" srcOrd="1" destOrd="0" presId="urn:microsoft.com/office/officeart/2018/2/layout/IconVerticalSolidList"/>
    <dgm:cxn modelId="{092A1F98-BC69-42B0-9E8F-1451747427D5}" type="presParOf" srcId="{B0608ACD-E0AC-499C-B879-993E945895A0}" destId="{19F35B91-4137-4B82-A440-430F8F617B4C}" srcOrd="2" destOrd="0" presId="urn:microsoft.com/office/officeart/2018/2/layout/IconVerticalSolidList"/>
    <dgm:cxn modelId="{C0BA08F9-DFA1-449E-92AB-70539B0CFB49}" type="presParOf" srcId="{B0608ACD-E0AC-499C-B879-993E945895A0}" destId="{0DBA4D1F-5894-43B8-9586-60D901106E59}" srcOrd="3" destOrd="0" presId="urn:microsoft.com/office/officeart/2018/2/layout/IconVerticalSolidList"/>
    <dgm:cxn modelId="{5E7C9FE7-D689-4353-96B9-CF30270120BD}" type="presParOf" srcId="{B0608ACD-E0AC-499C-B879-993E945895A0}" destId="{4271B825-8AE2-4C7F-81B0-42469C26C1E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9AAB83-C428-4FC1-A1C0-3C15917ADF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9A894D3-3FF1-42AA-9C0A-F9D25A6865FD}">
      <dgm:prSet/>
      <dgm:spPr/>
      <dgm:t>
        <a:bodyPr/>
        <a:lstStyle/>
        <a:p>
          <a:pPr>
            <a:lnSpc>
              <a:spcPct val="100000"/>
            </a:lnSpc>
          </a:pPr>
          <a:r>
            <a:rPr lang="en-US" dirty="0">
              <a:solidFill>
                <a:schemeClr val="tx1"/>
              </a:solidFill>
            </a:rPr>
            <a:t>Interest rates are typically equal to or below current market rates. </a:t>
          </a:r>
          <a:endParaRPr lang="en-US" dirty="0">
            <a:solidFill>
              <a:srgbClr val="FF0000"/>
            </a:solidFill>
          </a:endParaRPr>
        </a:p>
      </dgm:t>
    </dgm:pt>
    <dgm:pt modelId="{76A804DD-3369-4AF3-9014-42D0D3FEFDBF}" type="parTrans" cxnId="{58DBBE98-F18A-420D-9395-3BFF9885065F}">
      <dgm:prSet/>
      <dgm:spPr/>
      <dgm:t>
        <a:bodyPr/>
        <a:lstStyle/>
        <a:p>
          <a:endParaRPr lang="en-US"/>
        </a:p>
      </dgm:t>
    </dgm:pt>
    <dgm:pt modelId="{048AA021-EB8B-4ED4-8E52-7C3C146E485C}" type="sibTrans" cxnId="{58DBBE98-F18A-420D-9395-3BFF9885065F}">
      <dgm:prSet/>
      <dgm:spPr/>
      <dgm:t>
        <a:bodyPr/>
        <a:lstStyle/>
        <a:p>
          <a:endParaRPr lang="en-US"/>
        </a:p>
      </dgm:t>
    </dgm:pt>
    <dgm:pt modelId="{87DF4097-2C21-4AC9-AA78-FC4A50DDA9A2}">
      <dgm:prSet/>
      <dgm:spPr/>
      <dgm:t>
        <a:bodyPr/>
        <a:lstStyle/>
        <a:p>
          <a:pPr>
            <a:lnSpc>
              <a:spcPct val="100000"/>
            </a:lnSpc>
          </a:pPr>
          <a:r>
            <a:rPr lang="en-US" dirty="0"/>
            <a:t>Interest rates can be fixed or variable and determined during underwriting process.   </a:t>
          </a:r>
        </a:p>
      </dgm:t>
    </dgm:pt>
    <dgm:pt modelId="{307AA3A6-81D8-424F-BBF5-809A2618D610}" type="parTrans" cxnId="{1744B9E4-4F62-475B-AB12-1669725F9DE8}">
      <dgm:prSet/>
      <dgm:spPr/>
      <dgm:t>
        <a:bodyPr/>
        <a:lstStyle/>
        <a:p>
          <a:endParaRPr lang="en-US"/>
        </a:p>
      </dgm:t>
    </dgm:pt>
    <dgm:pt modelId="{4FC56E4B-1A3C-48AA-A952-CCD7D5341806}" type="sibTrans" cxnId="{1744B9E4-4F62-475B-AB12-1669725F9DE8}">
      <dgm:prSet/>
      <dgm:spPr/>
      <dgm:t>
        <a:bodyPr/>
        <a:lstStyle/>
        <a:p>
          <a:endParaRPr lang="en-US"/>
        </a:p>
      </dgm:t>
    </dgm:pt>
    <dgm:pt modelId="{A85260B6-370F-4773-BAAF-7737DE0FB0DB}" type="pres">
      <dgm:prSet presAssocID="{3B9AAB83-C428-4FC1-A1C0-3C15917ADF43}" presName="root" presStyleCnt="0">
        <dgm:presLayoutVars>
          <dgm:dir/>
          <dgm:resizeHandles val="exact"/>
        </dgm:presLayoutVars>
      </dgm:prSet>
      <dgm:spPr/>
    </dgm:pt>
    <dgm:pt modelId="{03A5F069-654D-4B21-A0F1-8C32FF7AF74D}" type="pres">
      <dgm:prSet presAssocID="{A9A894D3-3FF1-42AA-9C0A-F9D25A6865FD}" presName="compNode" presStyleCnt="0"/>
      <dgm:spPr/>
    </dgm:pt>
    <dgm:pt modelId="{F2A3C835-9FDC-40D8-B0EE-D2FE305F3B77}" type="pres">
      <dgm:prSet presAssocID="{A9A894D3-3FF1-42AA-9C0A-F9D25A6865FD}" presName="bgRect" presStyleLbl="bgShp" presStyleIdx="0" presStyleCnt="2"/>
      <dgm:spPr/>
    </dgm:pt>
    <dgm:pt modelId="{5174ED2D-F5D4-43EC-9481-46A751D1330A}" type="pres">
      <dgm:prSet presAssocID="{A9A894D3-3FF1-42AA-9C0A-F9D25A6865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501F3CC7-74D4-4CC3-A8B7-90A4B9C5C5E3}" type="pres">
      <dgm:prSet presAssocID="{A9A894D3-3FF1-42AA-9C0A-F9D25A6865FD}" presName="spaceRect" presStyleCnt="0"/>
      <dgm:spPr/>
    </dgm:pt>
    <dgm:pt modelId="{A2374CE4-5A1A-48F3-ADD5-3AFA8D27460F}" type="pres">
      <dgm:prSet presAssocID="{A9A894D3-3FF1-42AA-9C0A-F9D25A6865FD}" presName="parTx" presStyleLbl="revTx" presStyleIdx="0" presStyleCnt="2">
        <dgm:presLayoutVars>
          <dgm:chMax val="0"/>
          <dgm:chPref val="0"/>
        </dgm:presLayoutVars>
      </dgm:prSet>
      <dgm:spPr/>
    </dgm:pt>
    <dgm:pt modelId="{5581245C-6AEB-495F-8354-9AA2ECFBE623}" type="pres">
      <dgm:prSet presAssocID="{048AA021-EB8B-4ED4-8E52-7C3C146E485C}" presName="sibTrans" presStyleCnt="0"/>
      <dgm:spPr/>
    </dgm:pt>
    <dgm:pt modelId="{60ABDDF1-E1A1-4D0C-8DE4-1942F065ECF8}" type="pres">
      <dgm:prSet presAssocID="{87DF4097-2C21-4AC9-AA78-FC4A50DDA9A2}" presName="compNode" presStyleCnt="0"/>
      <dgm:spPr/>
    </dgm:pt>
    <dgm:pt modelId="{E0D3C764-4321-42B3-BB22-B1B59DB59C11}" type="pres">
      <dgm:prSet presAssocID="{87DF4097-2C21-4AC9-AA78-FC4A50DDA9A2}" presName="bgRect" presStyleLbl="bgShp" presStyleIdx="1" presStyleCnt="2"/>
      <dgm:spPr/>
    </dgm:pt>
    <dgm:pt modelId="{8048E48D-5E44-4D39-8BE0-7F960F9D1ECE}" type="pres">
      <dgm:prSet presAssocID="{87DF4097-2C21-4AC9-AA78-FC4A50DDA9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45C0D689-2E67-4194-8C50-69816AA73DF7}" type="pres">
      <dgm:prSet presAssocID="{87DF4097-2C21-4AC9-AA78-FC4A50DDA9A2}" presName="spaceRect" presStyleCnt="0"/>
      <dgm:spPr/>
    </dgm:pt>
    <dgm:pt modelId="{F3BA314B-88F4-43D6-8E39-A410E8839047}" type="pres">
      <dgm:prSet presAssocID="{87DF4097-2C21-4AC9-AA78-FC4A50DDA9A2}" presName="parTx" presStyleLbl="revTx" presStyleIdx="1" presStyleCnt="2">
        <dgm:presLayoutVars>
          <dgm:chMax val="0"/>
          <dgm:chPref val="0"/>
        </dgm:presLayoutVars>
      </dgm:prSet>
      <dgm:spPr/>
    </dgm:pt>
  </dgm:ptLst>
  <dgm:cxnLst>
    <dgm:cxn modelId="{C16EA630-E3DB-47BE-82C0-29C41675056D}" type="presOf" srcId="{87DF4097-2C21-4AC9-AA78-FC4A50DDA9A2}" destId="{F3BA314B-88F4-43D6-8E39-A410E8839047}" srcOrd="0" destOrd="0" presId="urn:microsoft.com/office/officeart/2018/2/layout/IconVerticalSolidList"/>
    <dgm:cxn modelId="{193C554F-07D8-4674-AFDD-382D9FE6A924}" type="presOf" srcId="{A9A894D3-3FF1-42AA-9C0A-F9D25A6865FD}" destId="{A2374CE4-5A1A-48F3-ADD5-3AFA8D27460F}" srcOrd="0" destOrd="0" presId="urn:microsoft.com/office/officeart/2018/2/layout/IconVerticalSolidList"/>
    <dgm:cxn modelId="{E5EECB94-9646-47BF-A1D1-CC391CA294BB}" type="presOf" srcId="{3B9AAB83-C428-4FC1-A1C0-3C15917ADF43}" destId="{A85260B6-370F-4773-BAAF-7737DE0FB0DB}" srcOrd="0" destOrd="0" presId="urn:microsoft.com/office/officeart/2018/2/layout/IconVerticalSolidList"/>
    <dgm:cxn modelId="{58DBBE98-F18A-420D-9395-3BFF9885065F}" srcId="{3B9AAB83-C428-4FC1-A1C0-3C15917ADF43}" destId="{A9A894D3-3FF1-42AA-9C0A-F9D25A6865FD}" srcOrd="0" destOrd="0" parTransId="{76A804DD-3369-4AF3-9014-42D0D3FEFDBF}" sibTransId="{048AA021-EB8B-4ED4-8E52-7C3C146E485C}"/>
    <dgm:cxn modelId="{1744B9E4-4F62-475B-AB12-1669725F9DE8}" srcId="{3B9AAB83-C428-4FC1-A1C0-3C15917ADF43}" destId="{87DF4097-2C21-4AC9-AA78-FC4A50DDA9A2}" srcOrd="1" destOrd="0" parTransId="{307AA3A6-81D8-424F-BBF5-809A2618D610}" sibTransId="{4FC56E4B-1A3C-48AA-A952-CCD7D5341806}"/>
    <dgm:cxn modelId="{5BA3F53B-A991-43F2-8A34-825D54646115}" type="presParOf" srcId="{A85260B6-370F-4773-BAAF-7737DE0FB0DB}" destId="{03A5F069-654D-4B21-A0F1-8C32FF7AF74D}" srcOrd="0" destOrd="0" presId="urn:microsoft.com/office/officeart/2018/2/layout/IconVerticalSolidList"/>
    <dgm:cxn modelId="{60F39D7A-5C67-4519-9EE1-7A016B06E3B9}" type="presParOf" srcId="{03A5F069-654D-4B21-A0F1-8C32FF7AF74D}" destId="{F2A3C835-9FDC-40D8-B0EE-D2FE305F3B77}" srcOrd="0" destOrd="0" presId="urn:microsoft.com/office/officeart/2018/2/layout/IconVerticalSolidList"/>
    <dgm:cxn modelId="{67903E7F-F3DB-4BC6-98F3-DB93408F56A7}" type="presParOf" srcId="{03A5F069-654D-4B21-A0F1-8C32FF7AF74D}" destId="{5174ED2D-F5D4-43EC-9481-46A751D1330A}" srcOrd="1" destOrd="0" presId="urn:microsoft.com/office/officeart/2018/2/layout/IconVerticalSolidList"/>
    <dgm:cxn modelId="{A60725C9-11F5-4324-8B78-AFD0EAF3A5A3}" type="presParOf" srcId="{03A5F069-654D-4B21-A0F1-8C32FF7AF74D}" destId="{501F3CC7-74D4-4CC3-A8B7-90A4B9C5C5E3}" srcOrd="2" destOrd="0" presId="urn:microsoft.com/office/officeart/2018/2/layout/IconVerticalSolidList"/>
    <dgm:cxn modelId="{96D34825-2D7C-4978-8D63-A87B5CD66779}" type="presParOf" srcId="{03A5F069-654D-4B21-A0F1-8C32FF7AF74D}" destId="{A2374CE4-5A1A-48F3-ADD5-3AFA8D27460F}" srcOrd="3" destOrd="0" presId="urn:microsoft.com/office/officeart/2018/2/layout/IconVerticalSolidList"/>
    <dgm:cxn modelId="{6828F9B8-D104-402D-89ED-07B95F12F520}" type="presParOf" srcId="{A85260B6-370F-4773-BAAF-7737DE0FB0DB}" destId="{5581245C-6AEB-495F-8354-9AA2ECFBE623}" srcOrd="1" destOrd="0" presId="urn:microsoft.com/office/officeart/2018/2/layout/IconVerticalSolidList"/>
    <dgm:cxn modelId="{848CBA33-102B-4979-85D0-B2E5BC398961}" type="presParOf" srcId="{A85260B6-370F-4773-BAAF-7737DE0FB0DB}" destId="{60ABDDF1-E1A1-4D0C-8DE4-1942F065ECF8}" srcOrd="2" destOrd="0" presId="urn:microsoft.com/office/officeart/2018/2/layout/IconVerticalSolidList"/>
    <dgm:cxn modelId="{3B395AD8-CC05-4F93-8321-A9371C272BF8}" type="presParOf" srcId="{60ABDDF1-E1A1-4D0C-8DE4-1942F065ECF8}" destId="{E0D3C764-4321-42B3-BB22-B1B59DB59C11}" srcOrd="0" destOrd="0" presId="urn:microsoft.com/office/officeart/2018/2/layout/IconVerticalSolidList"/>
    <dgm:cxn modelId="{B13EABD0-EF2D-4D78-9A7B-C9E5F108A1E9}" type="presParOf" srcId="{60ABDDF1-E1A1-4D0C-8DE4-1942F065ECF8}" destId="{8048E48D-5E44-4D39-8BE0-7F960F9D1ECE}" srcOrd="1" destOrd="0" presId="urn:microsoft.com/office/officeart/2018/2/layout/IconVerticalSolidList"/>
    <dgm:cxn modelId="{F14E7F03-4E90-42C5-86AD-638D3EF59039}" type="presParOf" srcId="{60ABDDF1-E1A1-4D0C-8DE4-1942F065ECF8}" destId="{45C0D689-2E67-4194-8C50-69816AA73DF7}" srcOrd="2" destOrd="0" presId="urn:microsoft.com/office/officeart/2018/2/layout/IconVerticalSolidList"/>
    <dgm:cxn modelId="{9163972C-7306-4303-A404-EC0339551D58}" type="presParOf" srcId="{60ABDDF1-E1A1-4D0C-8DE4-1942F065ECF8}" destId="{F3BA314B-88F4-43D6-8E39-A410E88390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63BC0B-D424-4892-A1AF-C1FBC170633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969204-E8E9-4FC5-90BB-4EBB26CADC0D}">
      <dgm:prSet/>
      <dgm:spPr/>
      <dgm:t>
        <a:bodyPr/>
        <a:lstStyle/>
        <a:p>
          <a:pPr>
            <a:lnSpc>
              <a:spcPct val="100000"/>
            </a:lnSpc>
          </a:pPr>
          <a:r>
            <a:rPr lang="en-US" b="0" i="0" baseline="0" dirty="0"/>
            <a:t>Commercial lender typically has a priority Lien on project assets. </a:t>
          </a:r>
          <a:endParaRPr lang="en-US" dirty="0"/>
        </a:p>
      </dgm:t>
    </dgm:pt>
    <dgm:pt modelId="{EDA1B213-379B-4BAE-9319-B0817B018E42}" type="parTrans" cxnId="{E05E8248-69A3-4895-A70E-98EA96A57705}">
      <dgm:prSet/>
      <dgm:spPr/>
      <dgm:t>
        <a:bodyPr/>
        <a:lstStyle/>
        <a:p>
          <a:endParaRPr lang="en-US"/>
        </a:p>
      </dgm:t>
    </dgm:pt>
    <dgm:pt modelId="{CA134543-D247-43B7-8CAE-9FAB0A914951}" type="sibTrans" cxnId="{E05E8248-69A3-4895-A70E-98EA96A57705}">
      <dgm:prSet/>
      <dgm:spPr/>
      <dgm:t>
        <a:bodyPr/>
        <a:lstStyle/>
        <a:p>
          <a:pPr>
            <a:lnSpc>
              <a:spcPct val="100000"/>
            </a:lnSpc>
          </a:pPr>
          <a:endParaRPr lang="en-US"/>
        </a:p>
      </dgm:t>
    </dgm:pt>
    <dgm:pt modelId="{7B79310F-3003-4A56-BC93-C33A056A92EC}">
      <dgm:prSet/>
      <dgm:spPr/>
      <dgm:t>
        <a:bodyPr/>
        <a:lstStyle/>
        <a:p>
          <a:pPr>
            <a:lnSpc>
              <a:spcPct val="100000"/>
            </a:lnSpc>
          </a:pPr>
          <a:r>
            <a:rPr lang="en-US" b="0" i="0" baseline="0" dirty="0"/>
            <a:t>Applicant/borrower negotiates the interest rate, fees, terms, etc. with the commercial lender.</a:t>
          </a:r>
          <a:endParaRPr lang="en-US" dirty="0"/>
        </a:p>
      </dgm:t>
    </dgm:pt>
    <dgm:pt modelId="{512A7332-E05E-49A6-8893-4C4FD823AAF8}" type="parTrans" cxnId="{8523280F-3024-4379-A1F9-E5FEDFE07812}">
      <dgm:prSet/>
      <dgm:spPr/>
      <dgm:t>
        <a:bodyPr/>
        <a:lstStyle/>
        <a:p>
          <a:endParaRPr lang="en-US"/>
        </a:p>
      </dgm:t>
    </dgm:pt>
    <dgm:pt modelId="{721A5E53-D784-4B88-AE71-56D0CD1F9BAB}" type="sibTrans" cxnId="{8523280F-3024-4379-A1F9-E5FEDFE07812}">
      <dgm:prSet/>
      <dgm:spPr/>
      <dgm:t>
        <a:bodyPr/>
        <a:lstStyle/>
        <a:p>
          <a:endParaRPr lang="en-US"/>
        </a:p>
      </dgm:t>
    </dgm:pt>
    <dgm:pt modelId="{88D627DE-2A45-4F0A-804E-EB9B5C1C61A6}" type="pres">
      <dgm:prSet presAssocID="{5363BC0B-D424-4892-A1AF-C1FBC170633A}" presName="root" presStyleCnt="0">
        <dgm:presLayoutVars>
          <dgm:dir/>
          <dgm:resizeHandles val="exact"/>
        </dgm:presLayoutVars>
      </dgm:prSet>
      <dgm:spPr/>
    </dgm:pt>
    <dgm:pt modelId="{88A7BB07-6C0F-4388-B066-1C9D964239C8}" type="pres">
      <dgm:prSet presAssocID="{87969204-E8E9-4FC5-90BB-4EBB26CADC0D}" presName="compNode" presStyleCnt="0"/>
      <dgm:spPr/>
    </dgm:pt>
    <dgm:pt modelId="{D86AFBA4-B46E-4D85-BA45-DBBC4A71A493}" type="pres">
      <dgm:prSet presAssocID="{87969204-E8E9-4FC5-90BB-4EBB26CADC0D}" presName="bgRect" presStyleLbl="bgShp" presStyleIdx="0" presStyleCnt="2" custLinFactNeighborX="857" custLinFactNeighborY="-24084"/>
      <dgm:spPr/>
    </dgm:pt>
    <dgm:pt modelId="{224C2B33-82F1-444D-B90F-F5C13A80C2A5}" type="pres">
      <dgm:prSet presAssocID="{87969204-E8E9-4FC5-90BB-4EBB26CADC0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old bars"/>
        </a:ext>
      </dgm:extLst>
    </dgm:pt>
    <dgm:pt modelId="{95AC1169-F6EE-4A2D-9A53-63044E394CD9}" type="pres">
      <dgm:prSet presAssocID="{87969204-E8E9-4FC5-90BB-4EBB26CADC0D}" presName="spaceRect" presStyleCnt="0"/>
      <dgm:spPr/>
    </dgm:pt>
    <dgm:pt modelId="{F71DE3B8-0732-4DD6-B37F-A0345AFC9D69}" type="pres">
      <dgm:prSet presAssocID="{87969204-E8E9-4FC5-90BB-4EBB26CADC0D}" presName="parTx" presStyleLbl="revTx" presStyleIdx="0" presStyleCnt="2">
        <dgm:presLayoutVars>
          <dgm:chMax val="0"/>
          <dgm:chPref val="0"/>
        </dgm:presLayoutVars>
      </dgm:prSet>
      <dgm:spPr/>
    </dgm:pt>
    <dgm:pt modelId="{F9B1391B-D104-4482-9BA1-5BC963E6D115}" type="pres">
      <dgm:prSet presAssocID="{CA134543-D247-43B7-8CAE-9FAB0A914951}" presName="sibTrans" presStyleCnt="0"/>
      <dgm:spPr/>
    </dgm:pt>
    <dgm:pt modelId="{8B127E5F-B2F5-4BB9-B2C8-73744021D33F}" type="pres">
      <dgm:prSet presAssocID="{7B79310F-3003-4A56-BC93-C33A056A92EC}" presName="compNode" presStyleCnt="0"/>
      <dgm:spPr/>
    </dgm:pt>
    <dgm:pt modelId="{9910E7FE-0BA5-45DA-BE1A-54B5ABDCADD0}" type="pres">
      <dgm:prSet presAssocID="{7B79310F-3003-4A56-BC93-C33A056A92EC}" presName="bgRect" presStyleLbl="bgShp" presStyleIdx="1" presStyleCnt="2" custLinFactNeighborX="-29" custLinFactNeighborY="-21836"/>
      <dgm:spPr/>
    </dgm:pt>
    <dgm:pt modelId="{6D55D171-4EE9-43D2-856D-41D722848EB0}" type="pres">
      <dgm:prSet presAssocID="{7B79310F-3003-4A56-BC93-C33A056A92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83FE2B02-AFF4-47FD-9303-A2A5ADBEE731}" type="pres">
      <dgm:prSet presAssocID="{7B79310F-3003-4A56-BC93-C33A056A92EC}" presName="spaceRect" presStyleCnt="0"/>
      <dgm:spPr/>
    </dgm:pt>
    <dgm:pt modelId="{93349A6C-9263-4297-B4CA-28D4E3D388CA}" type="pres">
      <dgm:prSet presAssocID="{7B79310F-3003-4A56-BC93-C33A056A92EC}" presName="parTx" presStyleLbl="revTx" presStyleIdx="1" presStyleCnt="2" custScaleY="159668" custLinFactNeighborX="-32" custLinFactNeighborY="-13904">
        <dgm:presLayoutVars>
          <dgm:chMax val="0"/>
          <dgm:chPref val="0"/>
        </dgm:presLayoutVars>
      </dgm:prSet>
      <dgm:spPr/>
    </dgm:pt>
  </dgm:ptLst>
  <dgm:cxnLst>
    <dgm:cxn modelId="{8523280F-3024-4379-A1F9-E5FEDFE07812}" srcId="{5363BC0B-D424-4892-A1AF-C1FBC170633A}" destId="{7B79310F-3003-4A56-BC93-C33A056A92EC}" srcOrd="1" destOrd="0" parTransId="{512A7332-E05E-49A6-8893-4C4FD823AAF8}" sibTransId="{721A5E53-D784-4B88-AE71-56D0CD1F9BAB}"/>
    <dgm:cxn modelId="{417A1234-CC34-42C2-9B3D-598FA65396FE}" type="presOf" srcId="{7B79310F-3003-4A56-BC93-C33A056A92EC}" destId="{93349A6C-9263-4297-B4CA-28D4E3D388CA}" srcOrd="0" destOrd="0" presId="urn:microsoft.com/office/officeart/2018/2/layout/IconVerticalSolidList"/>
    <dgm:cxn modelId="{E05E8248-69A3-4895-A70E-98EA96A57705}" srcId="{5363BC0B-D424-4892-A1AF-C1FBC170633A}" destId="{87969204-E8E9-4FC5-90BB-4EBB26CADC0D}" srcOrd="0" destOrd="0" parTransId="{EDA1B213-379B-4BAE-9319-B0817B018E42}" sibTransId="{CA134543-D247-43B7-8CAE-9FAB0A914951}"/>
    <dgm:cxn modelId="{C8B6DD49-828C-44BC-89E5-325E717C774A}" type="presOf" srcId="{87969204-E8E9-4FC5-90BB-4EBB26CADC0D}" destId="{F71DE3B8-0732-4DD6-B37F-A0345AFC9D69}" srcOrd="0" destOrd="0" presId="urn:microsoft.com/office/officeart/2018/2/layout/IconVerticalSolidList"/>
    <dgm:cxn modelId="{6F63FD7F-EFBD-4CFD-BC99-EF88AC725F98}" type="presOf" srcId="{5363BC0B-D424-4892-A1AF-C1FBC170633A}" destId="{88D627DE-2A45-4F0A-804E-EB9B5C1C61A6}" srcOrd="0" destOrd="0" presId="urn:microsoft.com/office/officeart/2018/2/layout/IconVerticalSolidList"/>
    <dgm:cxn modelId="{429EB445-80B9-4526-ADAF-04F72E621689}" type="presParOf" srcId="{88D627DE-2A45-4F0A-804E-EB9B5C1C61A6}" destId="{88A7BB07-6C0F-4388-B066-1C9D964239C8}" srcOrd="0" destOrd="0" presId="urn:microsoft.com/office/officeart/2018/2/layout/IconVerticalSolidList"/>
    <dgm:cxn modelId="{D2E5109B-DBB3-4C8E-897D-697B70DDC275}" type="presParOf" srcId="{88A7BB07-6C0F-4388-B066-1C9D964239C8}" destId="{D86AFBA4-B46E-4D85-BA45-DBBC4A71A493}" srcOrd="0" destOrd="0" presId="urn:microsoft.com/office/officeart/2018/2/layout/IconVerticalSolidList"/>
    <dgm:cxn modelId="{CA7F7236-8B4D-499A-B453-E7AB8C5101EA}" type="presParOf" srcId="{88A7BB07-6C0F-4388-B066-1C9D964239C8}" destId="{224C2B33-82F1-444D-B90F-F5C13A80C2A5}" srcOrd="1" destOrd="0" presId="urn:microsoft.com/office/officeart/2018/2/layout/IconVerticalSolidList"/>
    <dgm:cxn modelId="{3FBAE35F-5E11-4DF9-9F63-E335917177BE}" type="presParOf" srcId="{88A7BB07-6C0F-4388-B066-1C9D964239C8}" destId="{95AC1169-F6EE-4A2D-9A53-63044E394CD9}" srcOrd="2" destOrd="0" presId="urn:microsoft.com/office/officeart/2018/2/layout/IconVerticalSolidList"/>
    <dgm:cxn modelId="{1867A639-74AC-412F-AB36-F0BC25D23748}" type="presParOf" srcId="{88A7BB07-6C0F-4388-B066-1C9D964239C8}" destId="{F71DE3B8-0732-4DD6-B37F-A0345AFC9D69}" srcOrd="3" destOrd="0" presId="urn:microsoft.com/office/officeart/2018/2/layout/IconVerticalSolidList"/>
    <dgm:cxn modelId="{32712C55-FA8D-4D71-A7DB-1836DB84B5E1}" type="presParOf" srcId="{88D627DE-2A45-4F0A-804E-EB9B5C1C61A6}" destId="{F9B1391B-D104-4482-9BA1-5BC963E6D115}" srcOrd="1" destOrd="0" presId="urn:microsoft.com/office/officeart/2018/2/layout/IconVerticalSolidList"/>
    <dgm:cxn modelId="{D56405EF-8469-47DA-A50A-D6705D8E5F4E}" type="presParOf" srcId="{88D627DE-2A45-4F0A-804E-EB9B5C1C61A6}" destId="{8B127E5F-B2F5-4BB9-B2C8-73744021D33F}" srcOrd="2" destOrd="0" presId="urn:microsoft.com/office/officeart/2018/2/layout/IconVerticalSolidList"/>
    <dgm:cxn modelId="{B613FF82-9ED2-481D-9716-3E0A629C813B}" type="presParOf" srcId="{8B127E5F-B2F5-4BB9-B2C8-73744021D33F}" destId="{9910E7FE-0BA5-45DA-BE1A-54B5ABDCADD0}" srcOrd="0" destOrd="0" presId="urn:microsoft.com/office/officeart/2018/2/layout/IconVerticalSolidList"/>
    <dgm:cxn modelId="{64C592F2-78A7-4A2C-9CAA-9F15813940C7}" type="presParOf" srcId="{8B127E5F-B2F5-4BB9-B2C8-73744021D33F}" destId="{6D55D171-4EE9-43D2-856D-41D722848EB0}" srcOrd="1" destOrd="0" presId="urn:microsoft.com/office/officeart/2018/2/layout/IconVerticalSolidList"/>
    <dgm:cxn modelId="{42AF27DE-C722-4594-9946-922416B407A8}" type="presParOf" srcId="{8B127E5F-B2F5-4BB9-B2C8-73744021D33F}" destId="{83FE2B02-AFF4-47FD-9303-A2A5ADBEE731}" srcOrd="2" destOrd="0" presId="urn:microsoft.com/office/officeart/2018/2/layout/IconVerticalSolidList"/>
    <dgm:cxn modelId="{082C381C-B352-474F-B297-F0C894F617BC}" type="presParOf" srcId="{8B127E5F-B2F5-4BB9-B2C8-73744021D33F}" destId="{93349A6C-9263-4297-B4CA-28D4E3D388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87277-A2AC-4803-B454-0CBA890773BF}">
      <dsp:nvSpPr>
        <dsp:cNvPr id="0" name=""/>
        <dsp:cNvSpPr/>
      </dsp:nvSpPr>
      <dsp:spPr>
        <a:xfrm>
          <a:off x="0" y="611"/>
          <a:ext cx="6446520" cy="14298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FEE7A-49AE-4B79-8B53-255D216F6B51}">
      <dsp:nvSpPr>
        <dsp:cNvPr id="0" name=""/>
        <dsp:cNvSpPr/>
      </dsp:nvSpPr>
      <dsp:spPr>
        <a:xfrm>
          <a:off x="432521" y="322321"/>
          <a:ext cx="786403" cy="78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72704-CBFD-4F19-A687-03EAAA96DD6D}">
      <dsp:nvSpPr>
        <dsp:cNvPr id="0" name=""/>
        <dsp:cNvSpPr/>
      </dsp:nvSpPr>
      <dsp:spPr>
        <a:xfrm>
          <a:off x="1651446" y="611"/>
          <a:ext cx="4795073" cy="142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23" tIns="151323" rIns="151323" bIns="151323" numCol="1" spcCol="1270" anchor="ctr" anchorCtr="0">
          <a:noAutofit/>
        </a:bodyPr>
        <a:lstStyle/>
        <a:p>
          <a:pPr marL="0" lvl="0" indent="0" algn="l" defTabSz="800100">
            <a:lnSpc>
              <a:spcPct val="100000"/>
            </a:lnSpc>
            <a:spcBef>
              <a:spcPct val="0"/>
            </a:spcBef>
            <a:spcAft>
              <a:spcPct val="35000"/>
            </a:spcAft>
            <a:buNone/>
          </a:pPr>
          <a:r>
            <a:rPr lang="en-US" sz="1800" kern="1200" dirty="0"/>
            <a:t>Facilitate startup and growth of small business throughout Idaho </a:t>
          </a:r>
        </a:p>
      </dsp:txBody>
      <dsp:txXfrm>
        <a:off x="1651446" y="611"/>
        <a:ext cx="4795073" cy="1429823"/>
      </dsp:txXfrm>
    </dsp:sp>
    <dsp:sp modelId="{3004DC5B-95D7-4937-AC2A-6F2950E296A5}">
      <dsp:nvSpPr>
        <dsp:cNvPr id="0" name=""/>
        <dsp:cNvSpPr/>
      </dsp:nvSpPr>
      <dsp:spPr>
        <a:xfrm>
          <a:off x="0" y="1787891"/>
          <a:ext cx="6446520" cy="14298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2334F-7CA1-43F1-A4A4-CEA559EC02E8}">
      <dsp:nvSpPr>
        <dsp:cNvPr id="0" name=""/>
        <dsp:cNvSpPr/>
      </dsp:nvSpPr>
      <dsp:spPr>
        <a:xfrm>
          <a:off x="432521" y="2109601"/>
          <a:ext cx="786403" cy="78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3F109-8162-4774-97A2-2AF2248C6A29}">
      <dsp:nvSpPr>
        <dsp:cNvPr id="0" name=""/>
        <dsp:cNvSpPr/>
      </dsp:nvSpPr>
      <dsp:spPr>
        <a:xfrm>
          <a:off x="1651446" y="1787891"/>
          <a:ext cx="4795073" cy="142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23" tIns="151323" rIns="151323" bIns="151323" numCol="1" spcCol="1270" anchor="ctr" anchorCtr="0">
          <a:noAutofit/>
        </a:bodyPr>
        <a:lstStyle/>
        <a:p>
          <a:pPr marL="0" lvl="0" indent="0" algn="l" defTabSz="800100">
            <a:lnSpc>
              <a:spcPct val="100000"/>
            </a:lnSpc>
            <a:spcBef>
              <a:spcPct val="0"/>
            </a:spcBef>
            <a:spcAft>
              <a:spcPct val="35000"/>
            </a:spcAft>
            <a:buNone/>
          </a:pPr>
          <a:r>
            <a:rPr lang="en-US" sz="1800" kern="1200" dirty="0"/>
            <a:t>Partner with Commercial Lenders to improve access to capital for eligible businesses </a:t>
          </a:r>
        </a:p>
      </dsp:txBody>
      <dsp:txXfrm>
        <a:off x="1651446" y="1787891"/>
        <a:ext cx="4795073" cy="1429823"/>
      </dsp:txXfrm>
    </dsp:sp>
    <dsp:sp modelId="{9FFB8417-DD15-4CD3-9A37-6D92D3B6AAFF}">
      <dsp:nvSpPr>
        <dsp:cNvPr id="0" name=""/>
        <dsp:cNvSpPr/>
      </dsp:nvSpPr>
      <dsp:spPr>
        <a:xfrm>
          <a:off x="0" y="3575170"/>
          <a:ext cx="6446520" cy="14298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39883-2571-4D78-BB8A-15905D7CAC9E}">
      <dsp:nvSpPr>
        <dsp:cNvPr id="0" name=""/>
        <dsp:cNvSpPr/>
      </dsp:nvSpPr>
      <dsp:spPr>
        <a:xfrm>
          <a:off x="432521" y="3896881"/>
          <a:ext cx="786403" cy="78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4A0E75-3462-4568-A231-BCB8A4E112BD}">
      <dsp:nvSpPr>
        <dsp:cNvPr id="0" name=""/>
        <dsp:cNvSpPr/>
      </dsp:nvSpPr>
      <dsp:spPr>
        <a:xfrm>
          <a:off x="1651446" y="3600450"/>
          <a:ext cx="4795073" cy="13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23" tIns="151323" rIns="151323" bIns="151323" numCol="1" spcCol="1270" anchor="ctr" anchorCtr="0">
          <a:noAutofit/>
        </a:bodyPr>
        <a:lstStyle/>
        <a:p>
          <a:pPr marL="0" lvl="0" indent="0" algn="l" defTabSz="800100">
            <a:lnSpc>
              <a:spcPct val="100000"/>
            </a:lnSpc>
            <a:spcBef>
              <a:spcPct val="0"/>
            </a:spcBef>
            <a:spcAft>
              <a:spcPct val="35000"/>
            </a:spcAft>
            <a:buNone/>
          </a:pPr>
          <a:r>
            <a:rPr lang="en-US" sz="1800" kern="1200" dirty="0"/>
            <a:t>Provide “gap” loans to qualifying applicants for the financing of fixed assets, working capital, construction, etc.</a:t>
          </a:r>
        </a:p>
      </dsp:txBody>
      <dsp:txXfrm>
        <a:off x="1651446" y="3600450"/>
        <a:ext cx="4795073" cy="1379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1E693-89A5-42F2-8E72-E5926E00A295}">
      <dsp:nvSpPr>
        <dsp:cNvPr id="0" name=""/>
        <dsp:cNvSpPr/>
      </dsp:nvSpPr>
      <dsp:spPr>
        <a:xfrm>
          <a:off x="0" y="553"/>
          <a:ext cx="10506456" cy="129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FE5D1-0F23-4604-98BD-7547FFD85798}">
      <dsp:nvSpPr>
        <dsp:cNvPr id="0" name=""/>
        <dsp:cNvSpPr/>
      </dsp:nvSpPr>
      <dsp:spPr>
        <a:xfrm>
          <a:off x="391894" y="292045"/>
          <a:ext cx="712535" cy="71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634A-3245-43B8-8D39-09EF685EE9AB}">
      <dsp:nvSpPr>
        <dsp:cNvPr id="0" name=""/>
        <dsp:cNvSpPr/>
      </dsp:nvSpPr>
      <dsp:spPr>
        <a:xfrm>
          <a:off x="1496324" y="553"/>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977900">
            <a:lnSpc>
              <a:spcPct val="100000"/>
            </a:lnSpc>
            <a:spcBef>
              <a:spcPct val="0"/>
            </a:spcBef>
            <a:spcAft>
              <a:spcPct val="35000"/>
            </a:spcAft>
            <a:buNone/>
          </a:pPr>
          <a:r>
            <a:rPr lang="en-US" sz="2200" kern="1200" dirty="0"/>
            <a:t>Fixed asset financing for the acquisition and/or improvement of capital assets including  land, buildings, plant and equipment, including construction or renovation of existing facilities.</a:t>
          </a:r>
          <a:r>
            <a:rPr lang="en-US" sz="2200" b="0" i="0" kern="1200" baseline="0" dirty="0"/>
            <a:t>  </a:t>
          </a:r>
          <a:endParaRPr lang="en-US" sz="2200" kern="1200" dirty="0"/>
        </a:p>
      </dsp:txBody>
      <dsp:txXfrm>
        <a:off x="1496324" y="553"/>
        <a:ext cx="9010131" cy="1295519"/>
      </dsp:txXfrm>
    </dsp:sp>
    <dsp:sp modelId="{F6A48A75-45DD-4019-A4A6-92B89ACC10C2}">
      <dsp:nvSpPr>
        <dsp:cNvPr id="0" name=""/>
        <dsp:cNvSpPr/>
      </dsp:nvSpPr>
      <dsp:spPr>
        <a:xfrm>
          <a:off x="0" y="1619952"/>
          <a:ext cx="10506456" cy="129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ADBB4-5119-4BE5-AAD6-72D7603EC4FF}">
      <dsp:nvSpPr>
        <dsp:cNvPr id="0" name=""/>
        <dsp:cNvSpPr/>
      </dsp:nvSpPr>
      <dsp:spPr>
        <a:xfrm>
          <a:off x="391894" y="1911444"/>
          <a:ext cx="712535" cy="71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20AB6-BDED-45C2-B214-A1B6059C4AED}">
      <dsp:nvSpPr>
        <dsp:cNvPr id="0" name=""/>
        <dsp:cNvSpPr/>
      </dsp:nvSpPr>
      <dsp:spPr>
        <a:xfrm>
          <a:off x="1496324" y="1619952"/>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977900">
            <a:lnSpc>
              <a:spcPct val="100000"/>
            </a:lnSpc>
            <a:spcBef>
              <a:spcPct val="0"/>
            </a:spcBef>
            <a:spcAft>
              <a:spcPct val="35000"/>
            </a:spcAft>
            <a:buNone/>
          </a:pPr>
          <a:r>
            <a:rPr lang="en-US" sz="2200" kern="1200"/>
            <a:t>Funding of working capital needs </a:t>
          </a:r>
        </a:p>
      </dsp:txBody>
      <dsp:txXfrm>
        <a:off x="1496324" y="1619952"/>
        <a:ext cx="9010131" cy="1295519"/>
      </dsp:txXfrm>
    </dsp:sp>
    <dsp:sp modelId="{B0317FA5-CA81-469B-8D1B-EA4C4C3B76DB}">
      <dsp:nvSpPr>
        <dsp:cNvPr id="0" name=""/>
        <dsp:cNvSpPr/>
      </dsp:nvSpPr>
      <dsp:spPr>
        <a:xfrm>
          <a:off x="0" y="3239351"/>
          <a:ext cx="10506456" cy="1295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EE389-C234-4116-8950-F330F4E4D642}">
      <dsp:nvSpPr>
        <dsp:cNvPr id="0" name=""/>
        <dsp:cNvSpPr/>
      </dsp:nvSpPr>
      <dsp:spPr>
        <a:xfrm>
          <a:off x="391894" y="3530843"/>
          <a:ext cx="712535" cy="71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3D0D3-8765-47FE-9F35-0B2D2FAEE859}">
      <dsp:nvSpPr>
        <dsp:cNvPr id="0" name=""/>
        <dsp:cNvSpPr/>
      </dsp:nvSpPr>
      <dsp:spPr>
        <a:xfrm>
          <a:off x="1496324" y="3239351"/>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977900">
            <a:lnSpc>
              <a:spcPct val="100000"/>
            </a:lnSpc>
            <a:spcBef>
              <a:spcPct val="0"/>
            </a:spcBef>
            <a:spcAft>
              <a:spcPct val="35000"/>
            </a:spcAft>
            <a:buNone/>
          </a:pPr>
          <a:r>
            <a:rPr lang="en-US" sz="2200" kern="1200" dirty="0"/>
            <a:t>Refinance existing loans and leases to improve cash flow ability </a:t>
          </a:r>
          <a:r>
            <a:rPr lang="en-US" sz="1600" kern="1200" dirty="0"/>
            <a:t>(subject to conditions)</a:t>
          </a:r>
          <a:endParaRPr lang="en-US" sz="2200" kern="1200" dirty="0"/>
        </a:p>
      </dsp:txBody>
      <dsp:txXfrm>
        <a:off x="1496324" y="3239351"/>
        <a:ext cx="9010131" cy="1295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5BFFF-1232-4896-8939-AAEE4BA2A289}">
      <dsp:nvSpPr>
        <dsp:cNvPr id="0" name=""/>
        <dsp:cNvSpPr/>
      </dsp:nvSpPr>
      <dsp:spPr>
        <a:xfrm>
          <a:off x="0" y="2563"/>
          <a:ext cx="6285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11A9B-D6EA-4D00-9DBB-7B1B6F33E226}">
      <dsp:nvSpPr>
        <dsp:cNvPr id="0" name=""/>
        <dsp:cNvSpPr/>
      </dsp:nvSpPr>
      <dsp:spPr>
        <a:xfrm>
          <a:off x="0" y="2563"/>
          <a:ext cx="6285956" cy="174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ts val="600"/>
            </a:spcAft>
            <a:buNone/>
          </a:pPr>
          <a:r>
            <a:rPr lang="en-US" sz="2800" b="0" i="0" kern="1200" baseline="0" dirty="0"/>
            <a:t>Projects that are speculative, ille</a:t>
          </a:r>
          <a:r>
            <a:rPr lang="en-US" sz="2800" kern="1200" dirty="0"/>
            <a:t>gal, or of prurient nature </a:t>
          </a:r>
        </a:p>
      </dsp:txBody>
      <dsp:txXfrm>
        <a:off x="0" y="2563"/>
        <a:ext cx="6285956" cy="1748282"/>
      </dsp:txXfrm>
    </dsp:sp>
    <dsp:sp modelId="{4405D337-D342-472D-BC6B-9A89C19EEA86}">
      <dsp:nvSpPr>
        <dsp:cNvPr id="0" name=""/>
        <dsp:cNvSpPr/>
      </dsp:nvSpPr>
      <dsp:spPr>
        <a:xfrm>
          <a:off x="0" y="1750845"/>
          <a:ext cx="6285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1AE9B-CA03-490F-BA1F-215F75E74621}">
      <dsp:nvSpPr>
        <dsp:cNvPr id="0" name=""/>
        <dsp:cNvSpPr/>
      </dsp:nvSpPr>
      <dsp:spPr>
        <a:xfrm>
          <a:off x="0" y="1750845"/>
          <a:ext cx="6285956" cy="174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baseline="0" dirty="0"/>
            <a:t>Passive investments</a:t>
          </a:r>
          <a:endParaRPr lang="en-US" sz="2800" kern="1200" dirty="0"/>
        </a:p>
      </dsp:txBody>
      <dsp:txXfrm>
        <a:off x="0" y="1750845"/>
        <a:ext cx="6285956" cy="1748282"/>
      </dsp:txXfrm>
    </dsp:sp>
    <dsp:sp modelId="{BEB83388-44F1-43C4-8566-E50CB9D7802A}">
      <dsp:nvSpPr>
        <dsp:cNvPr id="0" name=""/>
        <dsp:cNvSpPr/>
      </dsp:nvSpPr>
      <dsp:spPr>
        <a:xfrm>
          <a:off x="0" y="3499128"/>
          <a:ext cx="6285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5ADCB-4079-477C-9C8E-49B9AA754008}">
      <dsp:nvSpPr>
        <dsp:cNvPr id="0" name=""/>
        <dsp:cNvSpPr/>
      </dsp:nvSpPr>
      <dsp:spPr>
        <a:xfrm>
          <a:off x="0" y="3499128"/>
          <a:ext cx="6285956" cy="174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baseline="0" dirty="0"/>
            <a:t>Projects which provide applica</a:t>
          </a:r>
          <a:r>
            <a:rPr lang="en-US" sz="2800" kern="1200" dirty="0"/>
            <a:t>nts required equity contributions under other Federal agency loan programs. </a:t>
          </a:r>
        </a:p>
      </dsp:txBody>
      <dsp:txXfrm>
        <a:off x="0" y="3499128"/>
        <a:ext cx="6285956" cy="1748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772FB-FCCA-4756-89CD-9C5FE39C84F0}">
      <dsp:nvSpPr>
        <dsp:cNvPr id="0" name=""/>
        <dsp:cNvSpPr/>
      </dsp:nvSpPr>
      <dsp:spPr>
        <a:xfrm>
          <a:off x="0" y="278144"/>
          <a:ext cx="6219952" cy="13684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7C316-13AB-4072-9689-800AC4D6D5F7}">
      <dsp:nvSpPr>
        <dsp:cNvPr id="0" name=""/>
        <dsp:cNvSpPr/>
      </dsp:nvSpPr>
      <dsp:spPr>
        <a:xfrm>
          <a:off x="413962" y="586050"/>
          <a:ext cx="752659" cy="752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57BE5-D414-4870-949F-5B8B460D83EC}">
      <dsp:nvSpPr>
        <dsp:cNvPr id="0" name=""/>
        <dsp:cNvSpPr/>
      </dsp:nvSpPr>
      <dsp:spPr>
        <a:xfrm>
          <a:off x="1580584" y="278144"/>
          <a:ext cx="4639367" cy="136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30" tIns="144830" rIns="144830" bIns="144830" numCol="1" spcCol="1270" anchor="ctr" anchorCtr="0">
          <a:noAutofit/>
        </a:bodyPr>
        <a:lstStyle/>
        <a:p>
          <a:pPr marL="0" lvl="0" indent="0" algn="l" defTabSz="622300">
            <a:lnSpc>
              <a:spcPct val="100000"/>
            </a:lnSpc>
            <a:spcBef>
              <a:spcPct val="0"/>
            </a:spcBef>
            <a:spcAft>
              <a:spcPct val="35000"/>
            </a:spcAft>
            <a:buNone/>
          </a:pPr>
          <a:r>
            <a:rPr lang="en-US" sz="1400" kern="1200" dirty="0"/>
            <a:t>Terms and amortization periods for repayment of the RLF loans are determined by the purpose of the loan, needs of the borrower, the degree of financing gap, benefits of the loan, the economic life of collateral, and perceived loan risk.  </a:t>
          </a:r>
        </a:p>
      </dsp:txBody>
      <dsp:txXfrm>
        <a:off x="1580584" y="278144"/>
        <a:ext cx="4639367" cy="1368471"/>
      </dsp:txXfrm>
    </dsp:sp>
    <dsp:sp modelId="{C00EB048-5AF9-47C5-9B7D-F50414553733}">
      <dsp:nvSpPr>
        <dsp:cNvPr id="0" name=""/>
        <dsp:cNvSpPr/>
      </dsp:nvSpPr>
      <dsp:spPr>
        <a:xfrm>
          <a:off x="0" y="1913634"/>
          <a:ext cx="6219952" cy="13684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BAB85-9DDF-4547-886E-A360329B8DEC}">
      <dsp:nvSpPr>
        <dsp:cNvPr id="0" name=""/>
        <dsp:cNvSpPr/>
      </dsp:nvSpPr>
      <dsp:spPr>
        <a:xfrm>
          <a:off x="413962" y="2221540"/>
          <a:ext cx="752659" cy="752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A4D1F-5894-43B8-9586-60D901106E59}">
      <dsp:nvSpPr>
        <dsp:cNvPr id="0" name=""/>
        <dsp:cNvSpPr/>
      </dsp:nvSpPr>
      <dsp:spPr>
        <a:xfrm>
          <a:off x="1622555" y="1913634"/>
          <a:ext cx="2715037" cy="136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30" tIns="144830" rIns="144830" bIns="144830" numCol="1" spcCol="1270" anchor="ctr" anchorCtr="0">
          <a:noAutofit/>
        </a:bodyPr>
        <a:lstStyle/>
        <a:p>
          <a:pPr marL="0" lvl="0" indent="0" algn="l" defTabSz="622300">
            <a:lnSpc>
              <a:spcPct val="100000"/>
            </a:lnSpc>
            <a:spcBef>
              <a:spcPct val="0"/>
            </a:spcBef>
            <a:spcAft>
              <a:spcPct val="35000"/>
            </a:spcAft>
            <a:buNone/>
          </a:pPr>
          <a:r>
            <a:rPr lang="en-US" sz="1400" kern="1200" dirty="0"/>
            <a:t>Typical amortization periods (maximum)</a:t>
          </a:r>
        </a:p>
      </dsp:txBody>
      <dsp:txXfrm>
        <a:off x="1622555" y="1913634"/>
        <a:ext cx="2715037" cy="1368471"/>
      </dsp:txXfrm>
    </dsp:sp>
    <dsp:sp modelId="{4271B825-8AE2-4C7F-81B0-42469C26C1E6}">
      <dsp:nvSpPr>
        <dsp:cNvPr id="0" name=""/>
        <dsp:cNvSpPr/>
      </dsp:nvSpPr>
      <dsp:spPr>
        <a:xfrm>
          <a:off x="4458607" y="1913634"/>
          <a:ext cx="1682299" cy="136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30" tIns="144830" rIns="144830" bIns="144830" numCol="1" spcCol="1270" anchor="ctr" anchorCtr="0">
          <a:noAutofit/>
        </a:bodyPr>
        <a:lstStyle/>
        <a:p>
          <a:pPr marL="0" lvl="0" indent="0" algn="l" defTabSz="488950">
            <a:lnSpc>
              <a:spcPct val="100000"/>
            </a:lnSpc>
            <a:spcBef>
              <a:spcPct val="0"/>
            </a:spcBef>
            <a:spcAft>
              <a:spcPct val="35000"/>
            </a:spcAft>
            <a:buNone/>
          </a:pPr>
          <a:r>
            <a:rPr lang="en-US" sz="1100" b="1" i="0" kern="1200" baseline="0"/>
            <a:t>Real Estate: </a:t>
          </a:r>
          <a:r>
            <a:rPr lang="en-US" sz="1100" b="0" i="0" kern="1200" baseline="0"/>
            <a:t>25 years</a:t>
          </a:r>
          <a:endParaRPr lang="en-US" sz="1100" kern="1200"/>
        </a:p>
        <a:p>
          <a:pPr marL="0" lvl="0" indent="0" algn="l" defTabSz="488950">
            <a:lnSpc>
              <a:spcPct val="100000"/>
            </a:lnSpc>
            <a:spcBef>
              <a:spcPct val="0"/>
            </a:spcBef>
            <a:spcAft>
              <a:spcPct val="35000"/>
            </a:spcAft>
            <a:buNone/>
          </a:pPr>
          <a:r>
            <a:rPr lang="en-US" sz="1100" b="1" kern="1200" dirty="0"/>
            <a:t>Equipment: </a:t>
          </a:r>
          <a:r>
            <a:rPr lang="en-US" sz="1100" kern="1200" dirty="0"/>
            <a:t>10 years or economic life</a:t>
          </a:r>
        </a:p>
        <a:p>
          <a:pPr marL="0" lvl="0" indent="0" algn="l" defTabSz="488950">
            <a:lnSpc>
              <a:spcPct val="100000"/>
            </a:lnSpc>
            <a:spcBef>
              <a:spcPct val="0"/>
            </a:spcBef>
            <a:spcAft>
              <a:spcPct val="35000"/>
            </a:spcAft>
            <a:buNone/>
          </a:pPr>
          <a:r>
            <a:rPr lang="en-US" sz="1100" b="1" i="0" kern="1200" baseline="0" dirty="0"/>
            <a:t>Working Capital: </a:t>
          </a:r>
          <a:r>
            <a:rPr lang="en-US" sz="1100" b="0" i="0" kern="1200" baseline="0" dirty="0"/>
            <a:t>10 years</a:t>
          </a:r>
          <a:endParaRPr lang="en-US" sz="1100" kern="1200" dirty="0"/>
        </a:p>
      </dsp:txBody>
      <dsp:txXfrm>
        <a:off x="4458607" y="1913634"/>
        <a:ext cx="1682299" cy="1368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3C835-9FDC-40D8-B0EE-D2FE305F3B77}">
      <dsp:nvSpPr>
        <dsp:cNvPr id="0" name=""/>
        <dsp:cNvSpPr/>
      </dsp:nvSpPr>
      <dsp:spPr>
        <a:xfrm>
          <a:off x="0" y="914199"/>
          <a:ext cx="6689048" cy="16877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4ED2D-F5D4-43EC-9481-46A751D1330A}">
      <dsp:nvSpPr>
        <dsp:cNvPr id="0" name=""/>
        <dsp:cNvSpPr/>
      </dsp:nvSpPr>
      <dsp:spPr>
        <a:xfrm>
          <a:off x="510545" y="1293944"/>
          <a:ext cx="928264" cy="9282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74CE4-5A1A-48F3-ADD5-3AFA8D27460F}">
      <dsp:nvSpPr>
        <dsp:cNvPr id="0" name=""/>
        <dsp:cNvSpPr/>
      </dsp:nvSpPr>
      <dsp:spPr>
        <a:xfrm>
          <a:off x="1949355" y="914199"/>
          <a:ext cx="4739692" cy="1687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21" tIns="178621" rIns="178621" bIns="178621"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1"/>
              </a:solidFill>
            </a:rPr>
            <a:t>Interest rates are typically equal to or below current market rates. </a:t>
          </a:r>
          <a:endParaRPr lang="en-US" sz="2500" kern="1200" dirty="0">
            <a:solidFill>
              <a:srgbClr val="FF0000"/>
            </a:solidFill>
          </a:endParaRPr>
        </a:p>
      </dsp:txBody>
      <dsp:txXfrm>
        <a:off x="1949355" y="914199"/>
        <a:ext cx="4739692" cy="1687753"/>
      </dsp:txXfrm>
    </dsp:sp>
    <dsp:sp modelId="{E0D3C764-4321-42B3-BB22-B1B59DB59C11}">
      <dsp:nvSpPr>
        <dsp:cNvPr id="0" name=""/>
        <dsp:cNvSpPr/>
      </dsp:nvSpPr>
      <dsp:spPr>
        <a:xfrm>
          <a:off x="0" y="3023892"/>
          <a:ext cx="6689048" cy="16877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48E48D-5E44-4D39-8BE0-7F960F9D1ECE}">
      <dsp:nvSpPr>
        <dsp:cNvPr id="0" name=""/>
        <dsp:cNvSpPr/>
      </dsp:nvSpPr>
      <dsp:spPr>
        <a:xfrm>
          <a:off x="510545" y="3403636"/>
          <a:ext cx="928264" cy="928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A314B-88F4-43D6-8E39-A410E8839047}">
      <dsp:nvSpPr>
        <dsp:cNvPr id="0" name=""/>
        <dsp:cNvSpPr/>
      </dsp:nvSpPr>
      <dsp:spPr>
        <a:xfrm>
          <a:off x="1949355" y="3023892"/>
          <a:ext cx="4739692" cy="1687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21" tIns="178621" rIns="178621" bIns="178621" numCol="1" spcCol="1270" anchor="ctr" anchorCtr="0">
          <a:noAutofit/>
        </a:bodyPr>
        <a:lstStyle/>
        <a:p>
          <a:pPr marL="0" lvl="0" indent="0" algn="l" defTabSz="1111250">
            <a:lnSpc>
              <a:spcPct val="100000"/>
            </a:lnSpc>
            <a:spcBef>
              <a:spcPct val="0"/>
            </a:spcBef>
            <a:spcAft>
              <a:spcPct val="35000"/>
            </a:spcAft>
            <a:buNone/>
          </a:pPr>
          <a:r>
            <a:rPr lang="en-US" sz="2500" kern="1200" dirty="0"/>
            <a:t>Interest rates can be fixed or variable and determined during underwriting process.   </a:t>
          </a:r>
        </a:p>
      </dsp:txBody>
      <dsp:txXfrm>
        <a:off x="1949355" y="3023892"/>
        <a:ext cx="4739692" cy="1687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FBA4-B46E-4D85-BA45-DBBC4A71A493}">
      <dsp:nvSpPr>
        <dsp:cNvPr id="0" name=""/>
        <dsp:cNvSpPr/>
      </dsp:nvSpPr>
      <dsp:spPr>
        <a:xfrm>
          <a:off x="0" y="2001"/>
          <a:ext cx="10509503" cy="8047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C2B33-82F1-444D-B90F-F5C13A80C2A5}">
      <dsp:nvSpPr>
        <dsp:cNvPr id="0" name=""/>
        <dsp:cNvSpPr/>
      </dsp:nvSpPr>
      <dsp:spPr>
        <a:xfrm>
          <a:off x="243443" y="376896"/>
          <a:ext cx="442625" cy="442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DE3B8-0732-4DD6-B37F-A0345AFC9D69}">
      <dsp:nvSpPr>
        <dsp:cNvPr id="0" name=""/>
        <dsp:cNvSpPr/>
      </dsp:nvSpPr>
      <dsp:spPr>
        <a:xfrm>
          <a:off x="929513" y="195822"/>
          <a:ext cx="9579990" cy="80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72" tIns="85172" rIns="85172" bIns="85172"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t>Commercial lender typically has a priority Lien on project assets. </a:t>
          </a:r>
          <a:endParaRPr lang="en-US" sz="2300" kern="1200" dirty="0"/>
        </a:p>
      </dsp:txBody>
      <dsp:txXfrm>
        <a:off x="929513" y="195822"/>
        <a:ext cx="9579990" cy="804773"/>
      </dsp:txXfrm>
    </dsp:sp>
    <dsp:sp modelId="{9910E7FE-0BA5-45DA-BE1A-54B5ABDCADD0}">
      <dsp:nvSpPr>
        <dsp:cNvPr id="0" name=""/>
        <dsp:cNvSpPr/>
      </dsp:nvSpPr>
      <dsp:spPr>
        <a:xfrm>
          <a:off x="0" y="1266155"/>
          <a:ext cx="10509503" cy="8047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5D171-4EE9-43D2-856D-41D722848EB0}">
      <dsp:nvSpPr>
        <dsp:cNvPr id="0" name=""/>
        <dsp:cNvSpPr/>
      </dsp:nvSpPr>
      <dsp:spPr>
        <a:xfrm>
          <a:off x="243443" y="1622959"/>
          <a:ext cx="442625" cy="442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49A6C-9263-4297-B4CA-28D4E3D388CA}">
      <dsp:nvSpPr>
        <dsp:cNvPr id="0" name=""/>
        <dsp:cNvSpPr/>
      </dsp:nvSpPr>
      <dsp:spPr>
        <a:xfrm>
          <a:off x="926447" y="1089893"/>
          <a:ext cx="9579990" cy="128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72" tIns="85172" rIns="85172" bIns="85172"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t>Applicant/borrower negotiates the interest rate, fees, terms, etc. with the commercial lender.</a:t>
          </a:r>
          <a:endParaRPr lang="en-US" sz="2300" kern="1200" dirty="0"/>
        </a:p>
      </dsp:txBody>
      <dsp:txXfrm>
        <a:off x="926447" y="1089893"/>
        <a:ext cx="9579990" cy="12849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647F05-0506-494A-8060-3F395B947DF9}" type="datetimeFigureOut">
              <a:rPr lang="en-US" smtClean="0"/>
              <a:t>7/23/24</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BC0A13-3F3D-45D4-B17C-1E0ACF36A6FB}" type="datetimeFigureOut">
              <a:rPr lang="en-US" smtClean="0"/>
              <a:t>7/23/24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Tree>
    <p:extLst>
      <p:ext uri="{BB962C8B-B14F-4D97-AF65-F5344CB8AC3E}">
        <p14:creationId xmlns:p14="http://schemas.microsoft.com/office/powerpoint/2010/main" val="27032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a:prstGeom prst="rect">
            <a:avLst/>
          </a:prstGeo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D9D20-B4BB-42AA-8DDD-68CC9F1D95DB}"/>
              </a:ext>
            </a:extLst>
          </p:cNvPr>
          <p:cNvSpPr>
            <a:spLocks noGrp="1"/>
          </p:cNvSpPr>
          <p:nvPr>
            <p:ph type="ctrTitle" idx="4294967295"/>
          </p:nvPr>
        </p:nvSpPr>
        <p:spPr>
          <a:xfrm>
            <a:off x="271804" y="2196398"/>
            <a:ext cx="5710797" cy="2338443"/>
          </a:xfrm>
        </p:spPr>
        <p:txBody>
          <a:bodyPr vert="horz" lIns="91440" tIns="45720" rIns="91440" bIns="45720" rtlCol="0" anchor="b">
            <a:normAutofit/>
          </a:bodyPr>
          <a:lstStyle/>
          <a:p>
            <a:pPr algn="l"/>
            <a:r>
              <a:rPr lang="en-US" sz="4800" b="1" dirty="0"/>
              <a:t> </a:t>
            </a:r>
            <a:br>
              <a:rPr lang="en-US" sz="4800" dirty="0"/>
            </a:br>
            <a:endParaRPr lang="en-US" sz="2000" dirty="0"/>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4285674" y="4534841"/>
            <a:ext cx="7727362" cy="1697476"/>
          </a:xfrm>
        </p:spPr>
        <p:txBody>
          <a:bodyPr vert="horz" lIns="91440" tIns="45720" rIns="91440" bIns="45720" rtlCol="0">
            <a:normAutofit/>
          </a:bodyPr>
          <a:lstStyle/>
          <a:p>
            <a:pPr algn="l"/>
            <a:r>
              <a:rPr lang="en-US" b="1" dirty="0">
                <a:solidFill>
                  <a:schemeClr val="tx1"/>
                </a:solidFill>
              </a:rPr>
              <a:t>  	Revolving Loan Funds (RLF) </a:t>
            </a:r>
          </a:p>
          <a:p>
            <a:pPr algn="l"/>
            <a:r>
              <a:rPr lang="en-US" b="1" dirty="0">
                <a:solidFill>
                  <a:schemeClr val="tx1"/>
                </a:solidFill>
              </a:rPr>
              <a:t>         		      </a:t>
            </a:r>
            <a:r>
              <a:rPr lang="en-US" sz="2000" b="1" dirty="0">
                <a:solidFill>
                  <a:schemeClr val="tx1"/>
                </a:solidFill>
              </a:rPr>
              <a:t>July 2024 </a:t>
            </a:r>
            <a:endParaRPr lang="en-US" b="1" dirty="0">
              <a:solidFill>
                <a:schemeClr val="tx1"/>
              </a:solidFill>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1A23AEF8-CDB6-473F-889A-B1DD511613AA}"/>
              </a:ext>
            </a:extLst>
          </p:cNvPr>
          <p:cNvPicPr>
            <a:picLocks noChangeAspect="1"/>
          </p:cNvPicPr>
          <p:nvPr/>
        </p:nvPicPr>
        <p:blipFill>
          <a:blip r:embed="rId3"/>
          <a:stretch>
            <a:fillRect/>
          </a:stretch>
        </p:blipFill>
        <p:spPr>
          <a:xfrm>
            <a:off x="5771487" y="625683"/>
            <a:ext cx="2574570" cy="1055574"/>
          </a:xfrm>
          <a:prstGeom prst="rect">
            <a:avLst/>
          </a:prstGeom>
        </p:spPr>
      </p:pic>
      <p:sp>
        <p:nvSpPr>
          <p:cNvPr id="6" name="TextBox 5">
            <a:extLst>
              <a:ext uri="{FF2B5EF4-FFF2-40B4-BE49-F238E27FC236}">
                <a16:creationId xmlns:a16="http://schemas.microsoft.com/office/drawing/2014/main" id="{74138594-E3D4-4982-917C-D3DE07DA560D}"/>
              </a:ext>
            </a:extLst>
          </p:cNvPr>
          <p:cNvSpPr txBox="1"/>
          <p:nvPr/>
        </p:nvSpPr>
        <p:spPr>
          <a:xfrm>
            <a:off x="5771487" y="1690048"/>
            <a:ext cx="6081622" cy="461665"/>
          </a:xfrm>
          <a:prstGeom prst="rect">
            <a:avLst/>
          </a:prstGeom>
          <a:noFill/>
        </p:spPr>
        <p:txBody>
          <a:bodyPr wrap="square" rtlCol="0">
            <a:spAutoFit/>
          </a:bodyPr>
          <a:lstStyle/>
          <a:p>
            <a:pPr>
              <a:spcAft>
                <a:spcPts val="600"/>
              </a:spcAft>
            </a:pPr>
            <a:r>
              <a:rPr lang="en-US" sz="2400" b="1" dirty="0">
                <a:solidFill>
                  <a:schemeClr val="accent2"/>
                </a:solidFill>
              </a:rPr>
              <a:t>Panhandle Area Council, Inc</a:t>
            </a:r>
            <a:r>
              <a:rPr lang="en-US" sz="2400" b="1" dirty="0">
                <a:solidFill>
                  <a:schemeClr val="accent6">
                    <a:lumMod val="75000"/>
                  </a:schemeClr>
                </a:solidFill>
              </a:rPr>
              <a:t>.</a:t>
            </a:r>
          </a:p>
        </p:txBody>
      </p:sp>
      <p:pic>
        <p:nvPicPr>
          <p:cNvPr id="4" name="Picture 3">
            <a:extLst>
              <a:ext uri="{FF2B5EF4-FFF2-40B4-BE49-F238E27FC236}">
                <a16:creationId xmlns:a16="http://schemas.microsoft.com/office/drawing/2014/main" id="{2D5944FD-8DBB-88C5-82A7-34F47169F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322" y="2521762"/>
            <a:ext cx="2975976" cy="1542623"/>
          </a:xfrm>
          <a:prstGeom prst="rect">
            <a:avLst/>
          </a:prstGeom>
        </p:spPr>
      </p:pic>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CF877F1-DAD4-0B68-D460-88224EABB145}"/>
              </a:ext>
            </a:extLst>
          </p:cNvPr>
          <p:cNvSpPr txBox="1"/>
          <p:nvPr/>
        </p:nvSpPr>
        <p:spPr>
          <a:xfrm>
            <a:off x="621792" y="1161288"/>
            <a:ext cx="3602736" cy="4526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Borrower Equity </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B7A224B4-85C7-9B1D-4A52-3A9B3A7B1058}"/>
              </a:ext>
            </a:extLst>
          </p:cNvPr>
          <p:cNvSpPr>
            <a:spLocks noGrp="1"/>
          </p:cNvSpPr>
          <p:nvPr>
            <p:ph idx="1"/>
          </p:nvPr>
        </p:nvSpPr>
        <p:spPr>
          <a:xfrm>
            <a:off x="4811478" y="932688"/>
            <a:ext cx="6539275" cy="4992624"/>
          </a:xfrm>
        </p:spPr>
        <p:txBody>
          <a:bodyPr vert="horz" lIns="91440" tIns="45720" rIns="91440" bIns="45720" rtlCol="0" anchor="ctr">
            <a:normAutofit/>
          </a:bodyPr>
          <a:lstStyle/>
          <a:p>
            <a:endParaRPr lang="en-US" sz="2000" b="0" i="0" u="none" strike="noStrike" baseline="0" dirty="0"/>
          </a:p>
          <a:p>
            <a:r>
              <a:rPr lang="en-US" dirty="0"/>
              <a:t>Minimum project equity is 10% of project costs</a:t>
            </a:r>
            <a:endParaRPr lang="en-US" b="0" i="0" u="none" strike="noStrike" baseline="0" dirty="0"/>
          </a:p>
          <a:p>
            <a:pPr marL="0" indent="0">
              <a:buNone/>
            </a:pPr>
            <a:endParaRPr lang="en-US" sz="2000" b="0" i="0" u="none" strike="noStrike" baseline="0" dirty="0"/>
          </a:p>
          <a:p>
            <a:endParaRPr lang="en-US" sz="2000" dirty="0"/>
          </a:p>
        </p:txBody>
      </p:sp>
    </p:spTree>
    <p:extLst>
      <p:ext uri="{BB962C8B-B14F-4D97-AF65-F5344CB8AC3E}">
        <p14:creationId xmlns:p14="http://schemas.microsoft.com/office/powerpoint/2010/main" val="267006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Rectangle 5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8" name="Rectangle 57">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785C412-55B8-A4EF-1A54-B3507A5B5C97}"/>
              </a:ext>
            </a:extLst>
          </p:cNvPr>
          <p:cNvSpPr txBox="1"/>
          <p:nvPr/>
        </p:nvSpPr>
        <p:spPr>
          <a:xfrm>
            <a:off x="841246" y="978619"/>
            <a:ext cx="5991244" cy="11064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a:latin typeface="+mj-lt"/>
                <a:ea typeface="+mj-ea"/>
                <a:cs typeface="+mj-cs"/>
              </a:rPr>
              <a:t>Standard Repayment Terms </a:t>
            </a:r>
            <a:endParaRPr lang="en-US" sz="3200" b="1" dirty="0">
              <a:latin typeface="+mj-lt"/>
              <a:ea typeface="+mj-ea"/>
              <a:cs typeface="+mj-cs"/>
            </a:endParaRPr>
          </a:p>
        </p:txBody>
      </p:sp>
      <p:sp>
        <p:nvSpPr>
          <p:cNvPr id="62" name="Rectangle 6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4" name="Content Placeholder 1">
            <a:extLst>
              <a:ext uri="{FF2B5EF4-FFF2-40B4-BE49-F238E27FC236}">
                <a16:creationId xmlns:a16="http://schemas.microsoft.com/office/drawing/2014/main" id="{892AE492-EBF4-4F9B-FAE0-4E63DC55EA67}"/>
              </a:ext>
            </a:extLst>
          </p:cNvPr>
          <p:cNvGraphicFramePr>
            <a:graphicFrameLocks noGrp="1"/>
          </p:cNvGraphicFramePr>
          <p:nvPr>
            <p:ph idx="1"/>
            <p:extLst>
              <p:ext uri="{D42A27DB-BD31-4B8C-83A1-F6EECF244321}">
                <p14:modId xmlns:p14="http://schemas.microsoft.com/office/powerpoint/2010/main" val="4029073697"/>
              </p:ext>
            </p:extLst>
          </p:nvPr>
        </p:nvGraphicFramePr>
        <p:xfrm>
          <a:off x="841248" y="2252870"/>
          <a:ext cx="6219952" cy="3560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Graphic 23" descr="Money">
            <a:extLst>
              <a:ext uri="{FF2B5EF4-FFF2-40B4-BE49-F238E27FC236}">
                <a16:creationId xmlns:a16="http://schemas.microsoft.com/office/drawing/2014/main" id="{F0E6E1AA-D118-5C79-A80C-BD1DD5B4C3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09467" y="1329879"/>
            <a:ext cx="3768004" cy="4097657"/>
          </a:xfrm>
          <a:prstGeom prst="rect">
            <a:avLst/>
          </a:prstGeom>
        </p:spPr>
      </p:pic>
    </p:spTree>
    <p:extLst>
      <p:ext uri="{BB962C8B-B14F-4D97-AF65-F5344CB8AC3E}">
        <p14:creationId xmlns:p14="http://schemas.microsoft.com/office/powerpoint/2010/main" val="188097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785C412-55B8-A4EF-1A54-B3507A5B5C97}"/>
              </a:ext>
            </a:extLst>
          </p:cNvPr>
          <p:cNvSpPr txBox="1"/>
          <p:nvPr/>
        </p:nvSpPr>
        <p:spPr>
          <a:xfrm>
            <a:off x="328085" y="1161288"/>
            <a:ext cx="4226982" cy="4526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RLF Interest Rates </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1">
            <a:extLst>
              <a:ext uri="{FF2B5EF4-FFF2-40B4-BE49-F238E27FC236}">
                <a16:creationId xmlns:a16="http://schemas.microsoft.com/office/drawing/2014/main" id="{8182D6B2-D6AA-B336-5DC5-BFDEF74A1E57}"/>
              </a:ext>
            </a:extLst>
          </p:cNvPr>
          <p:cNvGraphicFramePr>
            <a:graphicFrameLocks noGrp="1"/>
          </p:cNvGraphicFramePr>
          <p:nvPr>
            <p:ph idx="1"/>
            <p:extLst>
              <p:ext uri="{D42A27DB-BD31-4B8C-83A1-F6EECF244321}">
                <p14:modId xmlns:p14="http://schemas.microsoft.com/office/powerpoint/2010/main" val="1060436382"/>
              </p:ext>
            </p:extLst>
          </p:nvPr>
        </p:nvGraphicFramePr>
        <p:xfrm>
          <a:off x="5266733" y="466344"/>
          <a:ext cx="6689048" cy="5625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38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Rectangle 5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7" name="Rectangle 56">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85C412-55B8-A4EF-1A54-B3507A5B5C97}"/>
              </a:ext>
            </a:extLst>
          </p:cNvPr>
          <p:cNvSpPr txBox="1"/>
          <p:nvPr/>
        </p:nvSpPr>
        <p:spPr>
          <a:xfrm>
            <a:off x="7255564" y="834888"/>
            <a:ext cx="4314645" cy="126895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mj-lt"/>
                <a:ea typeface="+mj-ea"/>
                <a:cs typeface="+mj-cs"/>
              </a:rPr>
              <a:t>Loan Fees </a:t>
            </a:r>
          </a:p>
        </p:txBody>
      </p:sp>
      <p:pic>
        <p:nvPicPr>
          <p:cNvPr id="44" name="Picture 43" descr="Calculator, pen, compass, money and a paper with graphs printed on it">
            <a:extLst>
              <a:ext uri="{FF2B5EF4-FFF2-40B4-BE49-F238E27FC236}">
                <a16:creationId xmlns:a16="http://schemas.microsoft.com/office/drawing/2014/main" id="{505957F6-B507-BA58-0906-63728A6F9A62}"/>
              </a:ext>
            </a:extLst>
          </p:cNvPr>
          <p:cNvPicPr>
            <a:picLocks noChangeAspect="1"/>
          </p:cNvPicPr>
          <p:nvPr/>
        </p:nvPicPr>
        <p:blipFill rotWithShape="1">
          <a:blip r:embed="rId2"/>
          <a:srcRect l="22206" r="18778"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9" name="Rectangle 58">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4C66D592-C346-B157-4D3F-486E72D99545}"/>
              </a:ext>
            </a:extLst>
          </p:cNvPr>
          <p:cNvSpPr>
            <a:spLocks noGrp="1"/>
          </p:cNvSpPr>
          <p:nvPr>
            <p:ph idx="1"/>
          </p:nvPr>
        </p:nvSpPr>
        <p:spPr>
          <a:xfrm>
            <a:off x="7255563" y="2557587"/>
            <a:ext cx="4314645" cy="3717317"/>
          </a:xfrm>
        </p:spPr>
        <p:txBody>
          <a:bodyPr vert="horz" lIns="91440" tIns="45720" rIns="91440" bIns="45720" rtlCol="0" anchor="t">
            <a:normAutofit/>
          </a:bodyPr>
          <a:lstStyle/>
          <a:p>
            <a:r>
              <a:rPr lang="en-US" sz="2000" dirty="0"/>
              <a:t>Origination fees typically do not exceed 2% of the RLF loan amount.  </a:t>
            </a:r>
          </a:p>
          <a:p>
            <a:r>
              <a:rPr lang="en-US" sz="2000" b="0" i="0" u="none" strike="noStrike" baseline="0" dirty="0"/>
              <a:t>Borrower typicall</a:t>
            </a:r>
            <a:r>
              <a:rPr lang="en-US" sz="2000" dirty="0"/>
              <a:t>y can finance all closing and soft costs.</a:t>
            </a:r>
            <a:endParaRPr lang="en-US" sz="2000" b="0" i="0" u="none" strike="noStrike" baseline="0" dirty="0"/>
          </a:p>
          <a:p>
            <a:endParaRPr lang="en-US" sz="1700" b="0" i="0" u="none" strike="noStrike" baseline="0" dirty="0"/>
          </a:p>
          <a:p>
            <a:endParaRPr lang="en-US" sz="1700" dirty="0"/>
          </a:p>
        </p:txBody>
      </p:sp>
    </p:spTree>
    <p:extLst>
      <p:ext uri="{BB962C8B-B14F-4D97-AF65-F5344CB8AC3E}">
        <p14:creationId xmlns:p14="http://schemas.microsoft.com/office/powerpoint/2010/main" val="314505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AF64D20-DF8A-280F-0F90-4A2CBE401BBE}"/>
              </a:ext>
            </a:extLst>
          </p:cNvPr>
          <p:cNvSpPr txBox="1">
            <a:spLocks noChangeArrowheads="1"/>
          </p:cNvSpPr>
          <p:nvPr/>
        </p:nvSpPr>
        <p:spPr bwMode="auto">
          <a:xfrm>
            <a:off x="4420185" y="2079523"/>
            <a:ext cx="7771816" cy="3949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Aft>
                <a:spcPts val="600"/>
              </a:spcAft>
              <a:defRPr/>
            </a:pPr>
            <a:r>
              <a:rPr lang="en-US" altLang="en-US" sz="1900" b="1" u="sng" dirty="0">
                <a:latin typeface="+mn-lt"/>
                <a:cs typeface="+mn-cs"/>
              </a:rPr>
              <a:t>Typical Loan Structure:</a:t>
            </a:r>
            <a:endParaRPr lang="en-US" altLang="en-US" sz="1900" b="1" dirty="0">
              <a:latin typeface="+mn-lt"/>
              <a:cs typeface="+mn-cs"/>
            </a:endParaRPr>
          </a:p>
          <a:p>
            <a:pPr>
              <a:spcAft>
                <a:spcPts val="600"/>
              </a:spcAft>
              <a:defRPr/>
            </a:pPr>
            <a:r>
              <a:rPr lang="en-US" altLang="en-US" sz="1100" dirty="0">
                <a:latin typeface="+mn-lt"/>
                <a:cs typeface="+mn-cs"/>
              </a:rPr>
              <a:t>  </a:t>
            </a:r>
            <a:br>
              <a:rPr lang="en-US" altLang="en-US" sz="1100" dirty="0">
                <a:latin typeface="+mn-lt"/>
                <a:cs typeface="+mn-cs"/>
              </a:rPr>
            </a:br>
            <a:r>
              <a:rPr lang="en-US" altLang="en-US" sz="1600" b="1" u="sng" dirty="0">
                <a:latin typeface="+mn-lt"/>
                <a:cs typeface="+mn-cs"/>
              </a:rPr>
              <a:t>Cost</a:t>
            </a:r>
            <a:br>
              <a:rPr lang="en-US" altLang="en-US" sz="1600" dirty="0">
                <a:latin typeface="+mn-lt"/>
                <a:cs typeface="+mn-cs"/>
              </a:rPr>
            </a:br>
            <a:r>
              <a:rPr lang="en-US" altLang="en-US" sz="1600" dirty="0">
                <a:latin typeface="+mn-lt"/>
                <a:cs typeface="+mn-cs"/>
              </a:rPr>
              <a:t>Purchase building 			$400,000</a:t>
            </a:r>
            <a:br>
              <a:rPr lang="en-US" altLang="en-US" sz="1600" dirty="0">
                <a:latin typeface="+mn-lt"/>
                <a:cs typeface="+mn-cs"/>
              </a:rPr>
            </a:br>
            <a:r>
              <a:rPr lang="en-US" altLang="en-US" sz="1600" dirty="0">
                <a:latin typeface="+mn-lt"/>
                <a:cs typeface="+mn-cs"/>
              </a:rPr>
              <a:t>Renovations              		$  50,000</a:t>
            </a:r>
            <a:br>
              <a:rPr lang="en-US" altLang="en-US" sz="1600" dirty="0">
                <a:latin typeface="+mn-lt"/>
                <a:cs typeface="+mn-cs"/>
              </a:rPr>
            </a:br>
            <a:r>
              <a:rPr lang="en-US" altLang="en-US" sz="1600" dirty="0">
                <a:latin typeface="+mn-lt"/>
                <a:cs typeface="+mn-cs"/>
              </a:rPr>
              <a:t>Machinery/equipment       		$  30,000</a:t>
            </a:r>
            <a:br>
              <a:rPr lang="en-US" altLang="en-US" sz="1600" dirty="0">
                <a:latin typeface="+mn-lt"/>
                <a:cs typeface="+mn-cs"/>
              </a:rPr>
            </a:br>
            <a:r>
              <a:rPr lang="en-US" altLang="en-US" sz="1600" dirty="0">
                <a:latin typeface="+mn-lt"/>
                <a:cs typeface="+mn-cs"/>
              </a:rPr>
              <a:t>Soft costs                     		</a:t>
            </a:r>
            <a:r>
              <a:rPr lang="en-US" altLang="en-US" sz="1600" u="sng" dirty="0">
                <a:latin typeface="+mn-lt"/>
                <a:cs typeface="+mn-cs"/>
              </a:rPr>
              <a:t>$  20,000</a:t>
            </a:r>
            <a:r>
              <a:rPr lang="en-US" altLang="en-US" sz="1600" dirty="0">
                <a:latin typeface="+mn-lt"/>
                <a:cs typeface="+mn-cs"/>
              </a:rPr>
              <a:t>  (appraisal, architect fees, </a:t>
            </a:r>
            <a:r>
              <a:rPr lang="en-US" altLang="en-US" sz="1600" dirty="0" err="1">
                <a:latin typeface="+mn-lt"/>
                <a:cs typeface="+mn-cs"/>
              </a:rPr>
              <a:t>etc</a:t>
            </a:r>
            <a:r>
              <a:rPr lang="en-US" altLang="en-US" sz="1600" dirty="0">
                <a:latin typeface="+mn-lt"/>
                <a:cs typeface="+mn-cs"/>
              </a:rPr>
              <a:t>)</a:t>
            </a:r>
            <a:br>
              <a:rPr lang="en-US" altLang="en-US" sz="1600" dirty="0">
                <a:latin typeface="+mn-lt"/>
                <a:cs typeface="+mn-cs"/>
              </a:rPr>
            </a:br>
            <a:r>
              <a:rPr lang="en-US" altLang="en-US" sz="1600" dirty="0">
                <a:latin typeface="+mn-lt"/>
                <a:cs typeface="+mn-cs"/>
              </a:rPr>
              <a:t>  </a:t>
            </a:r>
            <a:r>
              <a:rPr lang="en-US" altLang="en-US" sz="1600" b="1" dirty="0">
                <a:latin typeface="+mn-lt"/>
                <a:cs typeface="+mn-cs"/>
              </a:rPr>
              <a:t>Total :  </a:t>
            </a:r>
            <a:r>
              <a:rPr lang="en-US" altLang="en-US" sz="1600" dirty="0">
                <a:latin typeface="+mn-lt"/>
                <a:cs typeface="+mn-cs"/>
              </a:rPr>
              <a:t>                          		</a:t>
            </a:r>
            <a:r>
              <a:rPr lang="en-US" altLang="en-US" sz="1600" b="1" dirty="0">
                <a:latin typeface="+mn-lt"/>
                <a:cs typeface="+mn-cs"/>
              </a:rPr>
              <a:t>$500,000</a:t>
            </a:r>
            <a:endParaRPr lang="en-US" altLang="en-US" sz="1600" dirty="0">
              <a:latin typeface="+mn-lt"/>
              <a:cs typeface="+mn-cs"/>
            </a:endParaRPr>
          </a:p>
          <a:p>
            <a:pPr>
              <a:spcAft>
                <a:spcPts val="600"/>
              </a:spcAft>
              <a:defRPr/>
            </a:pPr>
            <a:br>
              <a:rPr lang="en-US" altLang="en-US" sz="1600" dirty="0">
                <a:latin typeface="+mn-lt"/>
                <a:cs typeface="+mn-cs"/>
              </a:rPr>
            </a:br>
            <a:r>
              <a:rPr lang="en-US" altLang="en-US" sz="1600" b="1" u="sng" dirty="0">
                <a:latin typeface="+mn-lt"/>
                <a:cs typeface="+mn-cs"/>
              </a:rPr>
              <a:t>Financing</a:t>
            </a:r>
            <a:br>
              <a:rPr lang="en-US" altLang="en-US" sz="1600" dirty="0">
                <a:latin typeface="+mn-lt"/>
                <a:cs typeface="+mn-cs"/>
              </a:rPr>
            </a:br>
            <a:r>
              <a:rPr lang="en-US" altLang="en-US" sz="1600" dirty="0">
                <a:latin typeface="+mn-lt"/>
                <a:cs typeface="+mn-cs"/>
              </a:rPr>
              <a:t>Commercial Lender - 1</a:t>
            </a:r>
            <a:r>
              <a:rPr lang="en-US" altLang="en-US" sz="1600" baseline="30000" dirty="0">
                <a:latin typeface="+mn-lt"/>
                <a:cs typeface="+mn-cs"/>
              </a:rPr>
              <a:t>st</a:t>
            </a:r>
            <a:r>
              <a:rPr lang="en-US" altLang="en-US" sz="1600" dirty="0">
                <a:latin typeface="+mn-lt"/>
                <a:cs typeface="+mn-cs"/>
              </a:rPr>
              <a:t> Lien Position  	$ 250,000  permanent loan      (50%)</a:t>
            </a:r>
            <a:br>
              <a:rPr lang="en-US" altLang="en-US" sz="1600" dirty="0">
                <a:latin typeface="+mn-lt"/>
                <a:cs typeface="+mn-cs"/>
              </a:rPr>
            </a:br>
            <a:r>
              <a:rPr lang="en-US" altLang="en-US" sz="1600" dirty="0">
                <a:latin typeface="+mn-lt"/>
                <a:cs typeface="+mn-cs"/>
              </a:rPr>
              <a:t>PAC  - 2</a:t>
            </a:r>
            <a:r>
              <a:rPr lang="en-US" altLang="en-US" sz="1600" baseline="30000" dirty="0">
                <a:latin typeface="+mn-lt"/>
                <a:cs typeface="+mn-cs"/>
              </a:rPr>
              <a:t>nd</a:t>
            </a:r>
            <a:r>
              <a:rPr lang="en-US" altLang="en-US" sz="1600" dirty="0">
                <a:latin typeface="+mn-lt"/>
                <a:cs typeface="+mn-cs"/>
              </a:rPr>
              <a:t> Lien Position		$ 200,000  permanent loan      (40%)</a:t>
            </a:r>
            <a:br>
              <a:rPr lang="en-US" altLang="en-US" sz="1600" dirty="0">
                <a:latin typeface="+mn-lt"/>
                <a:cs typeface="+mn-cs"/>
              </a:rPr>
            </a:br>
            <a:r>
              <a:rPr lang="en-US" altLang="en-US" sz="1600" dirty="0">
                <a:latin typeface="+mn-lt"/>
                <a:cs typeface="+mn-cs"/>
              </a:rPr>
              <a:t>Down payment *  			</a:t>
            </a:r>
            <a:r>
              <a:rPr lang="en-US" altLang="en-US" sz="1600" u="sng" dirty="0">
                <a:latin typeface="+mn-lt"/>
                <a:cs typeface="+mn-cs"/>
              </a:rPr>
              <a:t>$  50,000</a:t>
            </a:r>
            <a:r>
              <a:rPr lang="en-US" altLang="en-US" sz="1600" dirty="0">
                <a:latin typeface="+mn-lt"/>
                <a:cs typeface="+mn-cs"/>
              </a:rPr>
              <a:t>   borrower Injection  (10%)</a:t>
            </a:r>
            <a:br>
              <a:rPr lang="en-US" altLang="en-US" sz="1600" dirty="0">
                <a:latin typeface="+mn-lt"/>
                <a:cs typeface="+mn-cs"/>
              </a:rPr>
            </a:br>
            <a:r>
              <a:rPr lang="en-US" altLang="en-US" sz="1600" dirty="0">
                <a:latin typeface="+mn-lt"/>
                <a:cs typeface="+mn-cs"/>
              </a:rPr>
              <a:t>  </a:t>
            </a:r>
            <a:r>
              <a:rPr lang="en-US" altLang="en-US" sz="1600" b="1" dirty="0">
                <a:latin typeface="+mn-lt"/>
                <a:cs typeface="+mn-cs"/>
              </a:rPr>
              <a:t>Total:    </a:t>
            </a:r>
            <a:r>
              <a:rPr lang="en-US" altLang="en-US" sz="1600" dirty="0">
                <a:latin typeface="+mn-lt"/>
                <a:cs typeface="+mn-cs"/>
              </a:rPr>
              <a:t>                      		</a:t>
            </a:r>
            <a:r>
              <a:rPr lang="en-US" altLang="en-US" sz="1600" b="1" dirty="0">
                <a:latin typeface="+mn-lt"/>
                <a:cs typeface="+mn-cs"/>
              </a:rPr>
              <a:t>$500,000</a:t>
            </a:r>
            <a:br>
              <a:rPr lang="en-US" altLang="en-US" sz="1600" dirty="0">
                <a:latin typeface="+mn-lt"/>
                <a:cs typeface="+mn-cs"/>
              </a:rPr>
            </a:br>
            <a:endParaRPr lang="en-US" altLang="en-US" sz="1600" dirty="0">
              <a:latin typeface="+mn-lt"/>
              <a:cs typeface="+mn-cs"/>
            </a:endParaRPr>
          </a:p>
        </p:txBody>
      </p:sp>
      <p:graphicFrame>
        <p:nvGraphicFramePr>
          <p:cNvPr id="7" name="Chart 6">
            <a:extLst>
              <a:ext uri="{FF2B5EF4-FFF2-40B4-BE49-F238E27FC236}">
                <a16:creationId xmlns:a16="http://schemas.microsoft.com/office/drawing/2014/main" id="{DF9927E6-C955-45E4-5339-5A848D71FEA3}"/>
              </a:ext>
            </a:extLst>
          </p:cNvPr>
          <p:cNvGraphicFramePr>
            <a:graphicFrameLocks/>
          </p:cNvGraphicFramePr>
          <p:nvPr>
            <p:extLst>
              <p:ext uri="{D42A27DB-BD31-4B8C-83A1-F6EECF244321}">
                <p14:modId xmlns:p14="http://schemas.microsoft.com/office/powerpoint/2010/main" val="3040776638"/>
              </p:ext>
            </p:extLst>
          </p:nvPr>
        </p:nvGraphicFramePr>
        <p:xfrm>
          <a:off x="386537" y="1751543"/>
          <a:ext cx="4033647" cy="5495544"/>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1">
            <a:extLst>
              <a:ext uri="{FF2B5EF4-FFF2-40B4-BE49-F238E27FC236}">
                <a16:creationId xmlns:a16="http://schemas.microsoft.com/office/drawing/2014/main" id="{0566A799-D189-DAE1-F681-BD804979F225}"/>
              </a:ext>
            </a:extLst>
          </p:cNvPr>
          <p:cNvSpPr txBox="1">
            <a:spLocks/>
          </p:cNvSpPr>
          <p:nvPr/>
        </p:nvSpPr>
        <p:spPr>
          <a:xfrm>
            <a:off x="1115568" y="565265"/>
            <a:ext cx="10168128" cy="1162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Example Financing Structure </a:t>
            </a:r>
          </a:p>
        </p:txBody>
      </p:sp>
    </p:spTree>
    <p:extLst>
      <p:ext uri="{BB962C8B-B14F-4D97-AF65-F5344CB8AC3E}">
        <p14:creationId xmlns:p14="http://schemas.microsoft.com/office/powerpoint/2010/main" val="400392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8" name="Rectangle 67">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0" name="Rectangle 69">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56FFA1-D984-8B5D-1982-77D77D1F29FA}"/>
              </a:ext>
            </a:extLst>
          </p:cNvPr>
          <p:cNvSpPr txBox="1"/>
          <p:nvPr/>
        </p:nvSpPr>
        <p:spPr>
          <a:xfrm>
            <a:off x="841248" y="941832"/>
            <a:ext cx="10506456" cy="190195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Commercial Loan</a:t>
            </a:r>
          </a:p>
        </p:txBody>
      </p:sp>
      <p:sp>
        <p:nvSpPr>
          <p:cNvPr id="71" name="Rectangle 7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8" name="Content Placeholder 5">
            <a:extLst>
              <a:ext uri="{FF2B5EF4-FFF2-40B4-BE49-F238E27FC236}">
                <a16:creationId xmlns:a16="http://schemas.microsoft.com/office/drawing/2014/main" id="{BADDA0CE-FEE3-E85A-FD21-7CA32CE287D8}"/>
              </a:ext>
            </a:extLst>
          </p:cNvPr>
          <p:cNvGraphicFramePr>
            <a:graphicFrameLocks noGrp="1"/>
          </p:cNvGraphicFramePr>
          <p:nvPr>
            <p:ph idx="1"/>
            <p:extLst>
              <p:ext uri="{D42A27DB-BD31-4B8C-83A1-F6EECF244321}">
                <p14:modId xmlns:p14="http://schemas.microsoft.com/office/powerpoint/2010/main" val="4174985717"/>
              </p:ext>
            </p:extLst>
          </p:nvPr>
        </p:nvGraphicFramePr>
        <p:xfrm>
          <a:off x="841248" y="3328755"/>
          <a:ext cx="10509504" cy="2682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17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049E73B-C566-04E0-A781-1647FA9E999F}"/>
              </a:ext>
            </a:extLst>
          </p:cNvPr>
          <p:cNvSpPr txBox="1"/>
          <p:nvPr/>
        </p:nvSpPr>
        <p:spPr>
          <a:xfrm>
            <a:off x="621792" y="1161288"/>
            <a:ext cx="3602736" cy="4526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Benefits to the Borrower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1CABB33-AE59-7B7D-8D15-431C1D5F5262}"/>
              </a:ext>
            </a:extLst>
          </p:cNvPr>
          <p:cNvSpPr>
            <a:spLocks noGrp="1"/>
          </p:cNvSpPr>
          <p:nvPr>
            <p:ph idx="1"/>
          </p:nvPr>
        </p:nvSpPr>
        <p:spPr>
          <a:xfrm>
            <a:off x="5003801" y="2294467"/>
            <a:ext cx="6346952" cy="2480734"/>
          </a:xfrm>
        </p:spPr>
        <p:txBody>
          <a:bodyPr vert="horz" lIns="91440" tIns="45720" rIns="91440" bIns="45720" rtlCol="0" anchor="ctr">
            <a:normAutofit lnSpcReduction="10000"/>
          </a:bodyPr>
          <a:lstStyle/>
          <a:p>
            <a:pPr marL="0" indent="0">
              <a:lnSpc>
                <a:spcPct val="100000"/>
              </a:lnSpc>
              <a:buNone/>
            </a:pPr>
            <a:endParaRPr lang="en-US" sz="2000" b="0" i="0" u="none" strike="noStrike" baseline="0" dirty="0"/>
          </a:p>
          <a:p>
            <a:pPr>
              <a:lnSpc>
                <a:spcPct val="100000"/>
              </a:lnSpc>
            </a:pPr>
            <a:r>
              <a:rPr lang="en-US" sz="2400" b="0" i="0" u="none" strike="noStrike" baseline="0" dirty="0"/>
              <a:t>Low down payment preserves working capital (usually 10%)</a:t>
            </a:r>
          </a:p>
          <a:p>
            <a:pPr>
              <a:lnSpc>
                <a:spcPct val="100000"/>
              </a:lnSpc>
            </a:pPr>
            <a:r>
              <a:rPr lang="en-US" sz="2400" b="0" i="0" u="none" strike="noStrike" baseline="0" dirty="0"/>
              <a:t>Borrower can finance most closing costs.</a:t>
            </a:r>
          </a:p>
          <a:p>
            <a:pPr>
              <a:lnSpc>
                <a:spcPct val="100000"/>
              </a:lnSpc>
            </a:pPr>
            <a:r>
              <a:rPr lang="en-US" sz="2400" dirty="0"/>
              <a:t>Opportunity to obtain overall lower cost of the combined loans</a:t>
            </a:r>
            <a:endParaRPr lang="en-US" sz="2400" b="0" i="0" u="none" strike="noStrike" baseline="0" dirty="0"/>
          </a:p>
          <a:p>
            <a:pPr>
              <a:lnSpc>
                <a:spcPct val="100000"/>
              </a:lnSpc>
            </a:pPr>
            <a:endParaRPr lang="en-US" sz="2000" b="0" i="0" u="none" strike="noStrike" baseline="0" dirty="0"/>
          </a:p>
          <a:p>
            <a:pPr>
              <a:lnSpc>
                <a:spcPct val="100000"/>
              </a:lnSpc>
            </a:pPr>
            <a:endParaRPr lang="en-US" sz="2000" dirty="0"/>
          </a:p>
        </p:txBody>
      </p:sp>
    </p:spTree>
    <p:extLst>
      <p:ext uri="{BB962C8B-B14F-4D97-AF65-F5344CB8AC3E}">
        <p14:creationId xmlns:p14="http://schemas.microsoft.com/office/powerpoint/2010/main" val="239026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2DD3A08-7E7D-59CA-843A-4719BC05884A}"/>
              </a:ext>
            </a:extLst>
          </p:cNvPr>
          <p:cNvSpPr txBox="1"/>
          <p:nvPr/>
        </p:nvSpPr>
        <p:spPr>
          <a:xfrm>
            <a:off x="621792" y="1161288"/>
            <a:ext cx="3602736" cy="4526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 </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2EDD7F0D-A635-0E94-24F4-8B79F04E0ADB}"/>
              </a:ext>
            </a:extLst>
          </p:cNvPr>
          <p:cNvSpPr>
            <a:spLocks noGrp="1"/>
          </p:cNvSpPr>
          <p:nvPr>
            <p:ph idx="1"/>
          </p:nvPr>
        </p:nvSpPr>
        <p:spPr>
          <a:xfrm>
            <a:off x="5434149" y="932688"/>
            <a:ext cx="5916603" cy="4992624"/>
          </a:xfrm>
        </p:spPr>
        <p:txBody>
          <a:bodyPr vert="horz" lIns="91440" tIns="45720" rIns="91440" bIns="45720" rtlCol="0" anchor="ctr">
            <a:normAutofit/>
          </a:bodyPr>
          <a:lstStyle/>
          <a:p>
            <a:endParaRPr lang="en-US" sz="2000" b="0" i="0" u="none" strike="noStrike" baseline="0" dirty="0"/>
          </a:p>
          <a:p>
            <a:r>
              <a:rPr lang="en-US" sz="2400" b="0" i="0" u="none" strike="noStrike" baseline="0" dirty="0"/>
              <a:t>Use the program as a competitive advantage for lower equity contribution, quick turnaround, etc.</a:t>
            </a:r>
            <a:endParaRPr lang="en-US" sz="2000" b="0" i="0" u="none" strike="noStrike" baseline="0" dirty="0"/>
          </a:p>
          <a:p>
            <a:pPr marL="0" indent="0">
              <a:buNone/>
            </a:pPr>
            <a:endParaRPr lang="en-US" sz="2000" b="0" i="0" u="none" strike="noStrike" baseline="0" dirty="0"/>
          </a:p>
          <a:p>
            <a:endParaRPr lang="en-US" sz="2000" dirty="0"/>
          </a:p>
        </p:txBody>
      </p:sp>
      <p:sp>
        <p:nvSpPr>
          <p:cNvPr id="4" name="TextBox 3">
            <a:extLst>
              <a:ext uri="{FF2B5EF4-FFF2-40B4-BE49-F238E27FC236}">
                <a16:creationId xmlns:a16="http://schemas.microsoft.com/office/drawing/2014/main" id="{374E684B-BE3B-83E0-4867-7FF637BA46E2}"/>
              </a:ext>
            </a:extLst>
          </p:cNvPr>
          <p:cNvSpPr txBox="1"/>
          <p:nvPr/>
        </p:nvSpPr>
        <p:spPr>
          <a:xfrm>
            <a:off x="621791" y="1170432"/>
            <a:ext cx="4534409" cy="45171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b="1" dirty="0">
                <a:latin typeface="+mj-lt"/>
                <a:ea typeface="+mj-ea"/>
                <a:cs typeface="+mj-cs"/>
              </a:rPr>
              <a:t>Benefits to the Commercial Lender</a:t>
            </a:r>
          </a:p>
          <a:p>
            <a:pPr>
              <a:lnSpc>
                <a:spcPct val="90000"/>
              </a:lnSpc>
              <a:spcBef>
                <a:spcPct val="0"/>
              </a:spcBef>
              <a:spcAft>
                <a:spcPts val="600"/>
              </a:spcAft>
            </a:pPr>
            <a:r>
              <a:rPr lang="en-US" sz="3300" b="1" dirty="0">
                <a:latin typeface="+mj-lt"/>
                <a:ea typeface="+mj-ea"/>
                <a:cs typeface="+mj-cs"/>
              </a:rPr>
              <a:t>    </a:t>
            </a:r>
          </a:p>
        </p:txBody>
      </p:sp>
    </p:spTree>
    <p:extLst>
      <p:ext uri="{BB962C8B-B14F-4D97-AF65-F5344CB8AC3E}">
        <p14:creationId xmlns:p14="http://schemas.microsoft.com/office/powerpoint/2010/main" val="127849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37ED905-D77E-7C1A-A9F6-EB18CC50E21F}"/>
              </a:ext>
            </a:extLst>
          </p:cNvPr>
          <p:cNvSpPr>
            <a:spLocks noGrp="1"/>
          </p:cNvSpPr>
          <p:nvPr>
            <p:ph type="body" sz="quarter" idx="36"/>
          </p:nvPr>
        </p:nvSpPr>
        <p:spPr>
          <a:xfrm>
            <a:off x="4301580" y="2442631"/>
            <a:ext cx="5609519" cy="1131427"/>
          </a:xfrm>
        </p:spPr>
        <p:txBody>
          <a:bodyPr>
            <a:noAutofit/>
          </a:bodyPr>
          <a:lstStyle/>
          <a:p>
            <a:pPr algn="l"/>
            <a:r>
              <a:rPr lang="en-US" sz="1800" b="1" dirty="0"/>
              <a:t>Wally Jacobson </a:t>
            </a:r>
          </a:p>
          <a:p>
            <a:pPr algn="l"/>
            <a:r>
              <a:rPr lang="en-US" sz="1800" dirty="0"/>
              <a:t>Executive Director</a:t>
            </a:r>
          </a:p>
          <a:p>
            <a:pPr algn="l"/>
            <a:r>
              <a:rPr lang="en-US" sz="1800" dirty="0"/>
              <a:t>208-660-8133</a:t>
            </a:r>
          </a:p>
          <a:p>
            <a:pPr algn="l"/>
            <a:r>
              <a:rPr lang="en-US" sz="1800" dirty="0"/>
              <a:t>wjacobson@pacni.org</a:t>
            </a:r>
          </a:p>
        </p:txBody>
      </p:sp>
      <p:sp>
        <p:nvSpPr>
          <p:cNvPr id="11" name="Text Placeholder 10">
            <a:extLst>
              <a:ext uri="{FF2B5EF4-FFF2-40B4-BE49-F238E27FC236}">
                <a16:creationId xmlns:a16="http://schemas.microsoft.com/office/drawing/2014/main" id="{8AB518D0-40B7-3DA3-0DCB-2C0B34AAFCDD}"/>
              </a:ext>
            </a:extLst>
          </p:cNvPr>
          <p:cNvSpPr>
            <a:spLocks noGrp="1"/>
          </p:cNvSpPr>
          <p:nvPr>
            <p:ph type="body" sz="quarter" idx="37"/>
          </p:nvPr>
        </p:nvSpPr>
        <p:spPr>
          <a:xfrm>
            <a:off x="4301580" y="3953933"/>
            <a:ext cx="3150256" cy="1076351"/>
          </a:xfrm>
        </p:spPr>
        <p:txBody>
          <a:bodyPr>
            <a:noAutofit/>
          </a:bodyPr>
          <a:lstStyle/>
          <a:p>
            <a:pPr algn="l"/>
            <a:r>
              <a:rPr lang="en-US" sz="1800" b="1" dirty="0" err="1"/>
              <a:t>Machele</a:t>
            </a:r>
            <a:r>
              <a:rPr lang="en-US" sz="1800" b="1" dirty="0"/>
              <a:t> DuBois</a:t>
            </a:r>
          </a:p>
          <a:p>
            <a:pPr algn="l"/>
            <a:r>
              <a:rPr lang="en-US" sz="1800" dirty="0"/>
              <a:t>Senior Loan Officer</a:t>
            </a:r>
          </a:p>
          <a:p>
            <a:pPr algn="l"/>
            <a:r>
              <a:rPr lang="en-US" sz="1800" dirty="0"/>
              <a:t>805-458-9151</a:t>
            </a:r>
          </a:p>
          <a:p>
            <a:pPr algn="l"/>
            <a:r>
              <a:rPr lang="en-US" sz="1800" dirty="0"/>
              <a:t>mdubois@pacni.org</a:t>
            </a:r>
          </a:p>
        </p:txBody>
      </p:sp>
      <p:sp>
        <p:nvSpPr>
          <p:cNvPr id="13" name="Text Placeholder 12">
            <a:extLst>
              <a:ext uri="{FF2B5EF4-FFF2-40B4-BE49-F238E27FC236}">
                <a16:creationId xmlns:a16="http://schemas.microsoft.com/office/drawing/2014/main" id="{AEDC4AA3-A893-AD9E-8B36-FD0B9AEED96B}"/>
              </a:ext>
            </a:extLst>
          </p:cNvPr>
          <p:cNvSpPr>
            <a:spLocks noGrp="1"/>
          </p:cNvSpPr>
          <p:nvPr>
            <p:ph type="body" sz="quarter" idx="39"/>
          </p:nvPr>
        </p:nvSpPr>
        <p:spPr>
          <a:xfrm>
            <a:off x="1054970" y="3962400"/>
            <a:ext cx="4129394" cy="2232452"/>
          </a:xfrm>
        </p:spPr>
        <p:txBody>
          <a:bodyPr>
            <a:normAutofit/>
          </a:bodyPr>
          <a:lstStyle/>
          <a:p>
            <a:pPr algn="l"/>
            <a:r>
              <a:rPr lang="en-US" sz="1800" b="1" dirty="0"/>
              <a:t>Brent Jussel </a:t>
            </a:r>
          </a:p>
          <a:p>
            <a:pPr algn="l"/>
            <a:r>
              <a:rPr lang="en-US" sz="1800" dirty="0"/>
              <a:t>Senior Loan Consultant</a:t>
            </a:r>
          </a:p>
          <a:p>
            <a:pPr algn="l"/>
            <a:r>
              <a:rPr lang="en-US" sz="1800" dirty="0"/>
              <a:t>208-293-2719</a:t>
            </a:r>
          </a:p>
          <a:p>
            <a:pPr algn="l"/>
            <a:r>
              <a:rPr lang="en-US" sz="1800" dirty="0"/>
              <a:t>bjussel@pacni.org </a:t>
            </a:r>
          </a:p>
          <a:p>
            <a:endParaRPr lang="en-US" dirty="0"/>
          </a:p>
        </p:txBody>
      </p:sp>
      <p:sp>
        <p:nvSpPr>
          <p:cNvPr id="9" name="Text Placeholder 8">
            <a:extLst>
              <a:ext uri="{FF2B5EF4-FFF2-40B4-BE49-F238E27FC236}">
                <a16:creationId xmlns:a16="http://schemas.microsoft.com/office/drawing/2014/main" id="{2BEAC8DD-F4DD-7456-7619-4B6790345E7C}"/>
              </a:ext>
            </a:extLst>
          </p:cNvPr>
          <p:cNvSpPr>
            <a:spLocks noGrp="1"/>
          </p:cNvSpPr>
          <p:nvPr>
            <p:ph type="body" sz="quarter" idx="35"/>
          </p:nvPr>
        </p:nvSpPr>
        <p:spPr>
          <a:xfrm>
            <a:off x="1020374" y="2466527"/>
            <a:ext cx="3246610" cy="347133"/>
          </a:xfrm>
        </p:spPr>
        <p:txBody>
          <a:bodyPr>
            <a:noAutofit/>
          </a:bodyPr>
          <a:lstStyle/>
          <a:p>
            <a:pPr algn="l"/>
            <a:r>
              <a:rPr lang="en-US" sz="1800" b="1" dirty="0"/>
              <a:t>Kristi Dunn</a:t>
            </a:r>
          </a:p>
          <a:p>
            <a:pPr algn="l"/>
            <a:r>
              <a:rPr lang="en-US" sz="1800" dirty="0"/>
              <a:t>Senior Loan Officer </a:t>
            </a:r>
          </a:p>
          <a:p>
            <a:pPr algn="l"/>
            <a:r>
              <a:rPr lang="en-US" sz="1800" dirty="0"/>
              <a:t>208-627-2410</a:t>
            </a:r>
          </a:p>
          <a:p>
            <a:pPr algn="l"/>
            <a:r>
              <a:rPr lang="en-US" sz="1800" dirty="0"/>
              <a:t>kdunn@pacni.org</a:t>
            </a:r>
          </a:p>
        </p:txBody>
      </p:sp>
      <p:sp>
        <p:nvSpPr>
          <p:cNvPr id="14" name="TextBox 13">
            <a:extLst>
              <a:ext uri="{FF2B5EF4-FFF2-40B4-BE49-F238E27FC236}">
                <a16:creationId xmlns:a16="http://schemas.microsoft.com/office/drawing/2014/main" id="{6A717307-5B2E-8D57-5B65-BBA5705C6C35}"/>
              </a:ext>
            </a:extLst>
          </p:cNvPr>
          <p:cNvSpPr txBox="1"/>
          <p:nvPr/>
        </p:nvSpPr>
        <p:spPr>
          <a:xfrm>
            <a:off x="776513" y="793140"/>
            <a:ext cx="10965910" cy="769441"/>
          </a:xfrm>
          <a:prstGeom prst="rect">
            <a:avLst/>
          </a:prstGeom>
          <a:noFill/>
        </p:spPr>
        <p:txBody>
          <a:bodyPr wrap="square" rtlCol="0">
            <a:spAutoFit/>
          </a:bodyPr>
          <a:lstStyle/>
          <a:p>
            <a:r>
              <a:rPr lang="en-US" sz="4400" b="1" dirty="0"/>
              <a:t>PAC Contact Info    www.pacni.org   </a:t>
            </a:r>
          </a:p>
        </p:txBody>
      </p:sp>
      <p:sp>
        <p:nvSpPr>
          <p:cNvPr id="2" name="Text Placeholder 10">
            <a:extLst>
              <a:ext uri="{FF2B5EF4-FFF2-40B4-BE49-F238E27FC236}">
                <a16:creationId xmlns:a16="http://schemas.microsoft.com/office/drawing/2014/main" id="{7C62901C-95D8-23A2-24DA-371BCDB91107}"/>
              </a:ext>
            </a:extLst>
          </p:cNvPr>
          <p:cNvSpPr txBox="1">
            <a:spLocks/>
          </p:cNvSpPr>
          <p:nvPr/>
        </p:nvSpPr>
        <p:spPr>
          <a:xfrm>
            <a:off x="7717307" y="2497707"/>
            <a:ext cx="3150256" cy="1076351"/>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1" dirty="0"/>
              <a:t>Shaun Woolley</a:t>
            </a:r>
          </a:p>
          <a:p>
            <a:pPr algn="l"/>
            <a:r>
              <a:rPr lang="en-US" sz="1800" dirty="0"/>
              <a:t>Commercial Loan Officer</a:t>
            </a:r>
          </a:p>
          <a:p>
            <a:pPr algn="l"/>
            <a:r>
              <a:rPr lang="en-US" sz="1800" dirty="0"/>
              <a:t>208-699-6549</a:t>
            </a:r>
          </a:p>
          <a:p>
            <a:pPr algn="l"/>
            <a:r>
              <a:rPr lang="en-US" sz="1800" dirty="0"/>
              <a:t>swoolley@pacni.org</a:t>
            </a:r>
          </a:p>
        </p:txBody>
      </p:sp>
    </p:spTree>
    <p:extLst>
      <p:ext uri="{BB962C8B-B14F-4D97-AF65-F5344CB8AC3E}">
        <p14:creationId xmlns:p14="http://schemas.microsoft.com/office/powerpoint/2010/main" val="204166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EDC4AA3-A893-AD9E-8B36-FD0B9AEED96B}"/>
              </a:ext>
            </a:extLst>
          </p:cNvPr>
          <p:cNvSpPr>
            <a:spLocks noGrp="1"/>
          </p:cNvSpPr>
          <p:nvPr>
            <p:ph type="body" sz="quarter" idx="39"/>
          </p:nvPr>
        </p:nvSpPr>
        <p:spPr>
          <a:xfrm>
            <a:off x="1054970" y="3962400"/>
            <a:ext cx="4129394" cy="2232452"/>
          </a:xfrm>
        </p:spPr>
        <p:txBody>
          <a:bodyPr>
            <a:normAutofit/>
          </a:bodyPr>
          <a:lstStyle/>
          <a:p>
            <a:pPr algn="l"/>
            <a:r>
              <a:rPr lang="en-US" sz="1800" b="1" dirty="0"/>
              <a:t>Dodd Snodgrass</a:t>
            </a:r>
          </a:p>
          <a:p>
            <a:pPr algn="l"/>
            <a:r>
              <a:rPr lang="en-US" sz="1800" dirty="0"/>
              <a:t>Executive Director </a:t>
            </a:r>
          </a:p>
          <a:p>
            <a:pPr algn="l"/>
            <a:r>
              <a:rPr lang="en-US" sz="1800" dirty="0"/>
              <a:t>208-746-0015</a:t>
            </a:r>
          </a:p>
          <a:p>
            <a:pPr algn="l"/>
            <a:r>
              <a:rPr lang="en-US" sz="1800" dirty="0"/>
              <a:t>dsnodgrass@clearwater-eda.org </a:t>
            </a:r>
          </a:p>
          <a:p>
            <a:endParaRPr lang="en-US" dirty="0"/>
          </a:p>
        </p:txBody>
      </p:sp>
      <p:sp>
        <p:nvSpPr>
          <p:cNvPr id="9" name="Text Placeholder 8">
            <a:extLst>
              <a:ext uri="{FF2B5EF4-FFF2-40B4-BE49-F238E27FC236}">
                <a16:creationId xmlns:a16="http://schemas.microsoft.com/office/drawing/2014/main" id="{2BEAC8DD-F4DD-7456-7619-4B6790345E7C}"/>
              </a:ext>
            </a:extLst>
          </p:cNvPr>
          <p:cNvSpPr>
            <a:spLocks noGrp="1"/>
          </p:cNvSpPr>
          <p:nvPr>
            <p:ph type="body" sz="quarter" idx="35"/>
          </p:nvPr>
        </p:nvSpPr>
        <p:spPr>
          <a:xfrm>
            <a:off x="1054970" y="2387599"/>
            <a:ext cx="3246610" cy="347133"/>
          </a:xfrm>
        </p:spPr>
        <p:txBody>
          <a:bodyPr>
            <a:noAutofit/>
          </a:bodyPr>
          <a:lstStyle/>
          <a:p>
            <a:pPr algn="l"/>
            <a:r>
              <a:rPr lang="en-US" sz="1800" b="1" dirty="0"/>
              <a:t>John Lane</a:t>
            </a:r>
          </a:p>
          <a:p>
            <a:pPr algn="l"/>
            <a:r>
              <a:rPr lang="en-US" sz="1800" dirty="0"/>
              <a:t>Business Development Finance Director  </a:t>
            </a:r>
          </a:p>
          <a:p>
            <a:pPr algn="l"/>
            <a:r>
              <a:rPr lang="en-US" sz="1800" dirty="0"/>
              <a:t>208-746-0015</a:t>
            </a:r>
          </a:p>
          <a:p>
            <a:pPr algn="l"/>
            <a:r>
              <a:rPr lang="en-US" sz="1800" dirty="0"/>
              <a:t>jlane@clearwater-eda.org</a:t>
            </a:r>
          </a:p>
        </p:txBody>
      </p:sp>
      <p:sp>
        <p:nvSpPr>
          <p:cNvPr id="14" name="TextBox 13">
            <a:extLst>
              <a:ext uri="{FF2B5EF4-FFF2-40B4-BE49-F238E27FC236}">
                <a16:creationId xmlns:a16="http://schemas.microsoft.com/office/drawing/2014/main" id="{6A717307-5B2E-8D57-5B65-BBA5705C6C35}"/>
              </a:ext>
            </a:extLst>
          </p:cNvPr>
          <p:cNvSpPr txBox="1"/>
          <p:nvPr/>
        </p:nvSpPr>
        <p:spPr>
          <a:xfrm>
            <a:off x="776513" y="793140"/>
            <a:ext cx="10965910" cy="769441"/>
          </a:xfrm>
          <a:prstGeom prst="rect">
            <a:avLst/>
          </a:prstGeom>
          <a:noFill/>
        </p:spPr>
        <p:txBody>
          <a:bodyPr wrap="square" rtlCol="0">
            <a:spAutoFit/>
          </a:bodyPr>
          <a:lstStyle/>
          <a:p>
            <a:r>
              <a:rPr lang="en-US" sz="4400" b="1" dirty="0"/>
              <a:t>CEDA Contact Info    </a:t>
            </a:r>
          </a:p>
        </p:txBody>
      </p:sp>
    </p:spTree>
    <p:extLst>
      <p:ext uri="{BB962C8B-B14F-4D97-AF65-F5344CB8AC3E}">
        <p14:creationId xmlns:p14="http://schemas.microsoft.com/office/powerpoint/2010/main" val="246040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1C14-7F4D-4D43-AB31-14E1B4AA1C63}"/>
              </a:ext>
            </a:extLst>
          </p:cNvPr>
          <p:cNvSpPr>
            <a:spLocks noGrp="1"/>
          </p:cNvSpPr>
          <p:nvPr>
            <p:ph type="title" idx="4294967295"/>
          </p:nvPr>
        </p:nvSpPr>
        <p:spPr>
          <a:xfrm>
            <a:off x="612648" y="1078992"/>
            <a:ext cx="6272784" cy="1536192"/>
          </a:xfrm>
        </p:spPr>
        <p:txBody>
          <a:bodyPr/>
          <a:lstStyle/>
          <a:p>
            <a:r>
              <a:rPr lang="en-US" dirty="0"/>
              <a:t>PAC Introduction</a:t>
            </a:r>
          </a:p>
        </p:txBody>
      </p:sp>
      <p:sp>
        <p:nvSpPr>
          <p:cNvPr id="3" name="Content Placeholder 2">
            <a:extLst>
              <a:ext uri="{FF2B5EF4-FFF2-40B4-BE49-F238E27FC236}">
                <a16:creationId xmlns:a16="http://schemas.microsoft.com/office/drawing/2014/main" id="{04141C1E-7FB9-4FD0-9195-B9ADFD18ADC1}"/>
              </a:ext>
            </a:extLst>
          </p:cNvPr>
          <p:cNvSpPr>
            <a:spLocks noGrp="1"/>
          </p:cNvSpPr>
          <p:nvPr>
            <p:ph idx="1"/>
          </p:nvPr>
        </p:nvSpPr>
        <p:spPr>
          <a:xfrm>
            <a:off x="612648" y="2971799"/>
            <a:ext cx="6272784" cy="3395133"/>
          </a:xfrm>
        </p:spPr>
        <p:txBody>
          <a:bodyPr>
            <a:normAutofit fontScale="85000" lnSpcReduction="20000"/>
          </a:bodyPr>
          <a:lstStyle/>
          <a:p>
            <a:pPr marL="285750" indent="-285750">
              <a:buFont typeface="Arial" panose="020B0604020202020204" pitchFamily="34" charset="0"/>
              <a:buChar char="•"/>
            </a:pPr>
            <a:r>
              <a:rPr lang="en-US" sz="1800" dirty="0"/>
              <a:t>A regional economic development organization structured to promote and assist economic development within the five northern counties of Idaho.</a:t>
            </a:r>
          </a:p>
          <a:p>
            <a:pPr marL="285750" indent="-285750">
              <a:buFont typeface="Arial" panose="020B0604020202020204" pitchFamily="34" charset="0"/>
              <a:buChar char="•"/>
            </a:pPr>
            <a:r>
              <a:rPr lang="en-US" sz="1800" dirty="0"/>
              <a:t>SBA Certified Development Company (CDC)</a:t>
            </a:r>
          </a:p>
          <a:p>
            <a:pPr marL="285750" indent="-285750">
              <a:buFont typeface="Arial" panose="020B0604020202020204" pitchFamily="34" charset="0"/>
              <a:buChar char="•"/>
            </a:pPr>
            <a:r>
              <a:rPr lang="en-US" sz="1800" dirty="0"/>
              <a:t>Non-profit 501</a:t>
            </a:r>
            <a:r>
              <a:rPr lang="en-US" dirty="0"/>
              <a:t>(c</a:t>
            </a:r>
            <a:r>
              <a:rPr lang="en-US" sz="1800" dirty="0"/>
              <a:t>)(4) corporation (1972)</a:t>
            </a:r>
          </a:p>
          <a:p>
            <a:pPr marL="285750" indent="-285750">
              <a:buFont typeface="Arial" panose="020B0604020202020204" pitchFamily="34" charset="0"/>
              <a:buChar char="•"/>
            </a:pPr>
            <a:r>
              <a:rPr lang="en-US" sz="1800" dirty="0"/>
              <a:t>Members are cities, counties, and private sector </a:t>
            </a:r>
          </a:p>
          <a:p>
            <a:pPr marL="285750" indent="-285750">
              <a:buFont typeface="Arial" panose="020B0604020202020204" pitchFamily="34" charset="0"/>
              <a:buChar char="•"/>
            </a:pPr>
            <a:r>
              <a:rPr lang="en-US" sz="1800" dirty="0"/>
              <a:t>EDA designated economic development district for Region 1 (Idaho) and co-administrator of Statewide Revolving Loan Fund for Region 3.</a:t>
            </a:r>
          </a:p>
          <a:p>
            <a:pPr marL="285750" indent="-285750">
              <a:buFont typeface="Arial" panose="020B0604020202020204" pitchFamily="34" charset="0"/>
              <a:buChar char="•"/>
            </a:pPr>
            <a:r>
              <a:rPr lang="en-US" dirty="0"/>
              <a:t>PAC has lending staff residing in Boise and southern Idaho with over 60+ years of combined commercial lending experience and knowledge.</a:t>
            </a:r>
            <a:endParaRPr lang="en-US" sz="1800" dirty="0"/>
          </a:p>
          <a:p>
            <a:pPr marL="285750" indent="-285750">
              <a:buFont typeface="Arial" panose="020B0604020202020204" pitchFamily="34" charset="0"/>
              <a:buChar char="•"/>
            </a:pPr>
            <a:endParaRPr lang="en-US" sz="1800" dirty="0"/>
          </a:p>
          <a:p>
            <a:endParaRPr lang="en-US" dirty="0"/>
          </a:p>
        </p:txBody>
      </p:sp>
      <p:pic>
        <p:nvPicPr>
          <p:cNvPr id="27" name="Picture Placeholder 26" descr="post it notes">
            <a:extLst>
              <a:ext uri="{FF2B5EF4-FFF2-40B4-BE49-F238E27FC236}">
                <a16:creationId xmlns:a16="http://schemas.microsoft.com/office/drawing/2014/main" id="{778123A3-1887-4297-BB48-CD597C4677B3}"/>
              </a:ext>
            </a:extLst>
          </p:cNvPr>
          <p:cNvPicPr>
            <a:picLocks noGrp="1" noChangeAspect="1"/>
          </p:cNvPicPr>
          <p:nvPr>
            <p:ph type="pic" sz="quarter" idx="13"/>
          </p:nvPr>
        </p:nvPicPr>
        <p:blipFill rotWithShape="1">
          <a:blip r:embed="rId2"/>
          <a:srcRect t="168" b="168"/>
          <a:stretch/>
        </p:blipFill>
        <p:spPr/>
      </p:pic>
      <p:pic>
        <p:nvPicPr>
          <p:cNvPr id="13" name="Content Placeholder 26">
            <a:extLst>
              <a:ext uri="{FF2B5EF4-FFF2-40B4-BE49-F238E27FC236}">
                <a16:creationId xmlns:a16="http://schemas.microsoft.com/office/drawing/2014/main" id="{214E49BD-5A72-4827-9D21-BA034DB5546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8992" b="8992"/>
          <a:stretch>
            <a:fillRect/>
          </a:stretch>
        </p:blipFill>
        <p:spPr>
          <a:xfrm rot="16200000">
            <a:off x="7875588" y="-192088"/>
            <a:ext cx="4124325" cy="4508501"/>
          </a:xfrm>
          <a:prstGeom prst="rect">
            <a:avLst/>
          </a:prstGeom>
        </p:spPr>
      </p:pic>
    </p:spTree>
    <p:extLst>
      <p:ext uri="{BB962C8B-B14F-4D97-AF65-F5344CB8AC3E}">
        <p14:creationId xmlns:p14="http://schemas.microsoft.com/office/powerpoint/2010/main" val="147138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1C14-7F4D-4D43-AB31-14E1B4AA1C63}"/>
              </a:ext>
            </a:extLst>
          </p:cNvPr>
          <p:cNvSpPr>
            <a:spLocks noGrp="1"/>
          </p:cNvSpPr>
          <p:nvPr>
            <p:ph type="title" idx="4294967295"/>
          </p:nvPr>
        </p:nvSpPr>
        <p:spPr>
          <a:xfrm>
            <a:off x="612648" y="1078992"/>
            <a:ext cx="6272784" cy="1536192"/>
          </a:xfrm>
        </p:spPr>
        <p:txBody>
          <a:bodyPr/>
          <a:lstStyle/>
          <a:p>
            <a:r>
              <a:rPr lang="en-US" dirty="0"/>
              <a:t>CEDA Introduction</a:t>
            </a:r>
          </a:p>
        </p:txBody>
      </p:sp>
      <p:pic>
        <p:nvPicPr>
          <p:cNvPr id="27" name="Picture Placeholder 26" descr="post it notes">
            <a:extLst>
              <a:ext uri="{FF2B5EF4-FFF2-40B4-BE49-F238E27FC236}">
                <a16:creationId xmlns:a16="http://schemas.microsoft.com/office/drawing/2014/main" id="{778123A3-1887-4297-BB48-CD597C4677B3}"/>
              </a:ext>
            </a:extLst>
          </p:cNvPr>
          <p:cNvPicPr>
            <a:picLocks noGrp="1" noChangeAspect="1"/>
          </p:cNvPicPr>
          <p:nvPr>
            <p:ph type="pic" sz="quarter" idx="13"/>
          </p:nvPr>
        </p:nvPicPr>
        <p:blipFill rotWithShape="1">
          <a:blip r:embed="rId2"/>
          <a:srcRect t="168" b="168"/>
          <a:stretch/>
        </p:blipFill>
        <p:spPr/>
      </p:pic>
      <p:pic>
        <p:nvPicPr>
          <p:cNvPr id="13" name="Content Placeholder 26">
            <a:extLst>
              <a:ext uri="{FF2B5EF4-FFF2-40B4-BE49-F238E27FC236}">
                <a16:creationId xmlns:a16="http://schemas.microsoft.com/office/drawing/2014/main" id="{214E49BD-5A72-4827-9D21-BA034DB5546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8992" b="8992"/>
          <a:stretch>
            <a:fillRect/>
          </a:stretch>
        </p:blipFill>
        <p:spPr>
          <a:xfrm rot="16200000">
            <a:off x="7875588" y="-192088"/>
            <a:ext cx="4124325" cy="4508501"/>
          </a:xfrm>
          <a:prstGeom prst="rect">
            <a:avLst/>
          </a:prstGeom>
        </p:spPr>
      </p:pic>
      <p:sp>
        <p:nvSpPr>
          <p:cNvPr id="6" name="Content Placeholder 5">
            <a:extLst>
              <a:ext uri="{FF2B5EF4-FFF2-40B4-BE49-F238E27FC236}">
                <a16:creationId xmlns:a16="http://schemas.microsoft.com/office/drawing/2014/main" id="{BF545ED7-254B-F4D4-6192-69B6A1132F66}"/>
              </a:ext>
            </a:extLst>
          </p:cNvPr>
          <p:cNvSpPr txBox="1">
            <a:spLocks noGrp="1"/>
          </p:cNvSpPr>
          <p:nvPr>
            <p:ph idx="1"/>
          </p:nvPr>
        </p:nvSpPr>
        <p:spPr>
          <a:xfrm>
            <a:off x="613219" y="1658297"/>
            <a:ext cx="6272213" cy="4932056"/>
          </a:xfrm>
          <a:prstGeom prst="rect">
            <a:avLst/>
          </a:prstGeom>
          <a:noFill/>
        </p:spPr>
        <p:txBody>
          <a:bodyPr wrap="square" rtlCol="0">
            <a:spAutoFit/>
          </a:bodyPr>
          <a:lstStyle/>
          <a:p>
            <a:endParaRPr lang="en-US" dirty="0"/>
          </a:p>
          <a:p>
            <a:endParaRPr lang="en-US" dirty="0"/>
          </a:p>
          <a:p>
            <a:pPr marL="285750" indent="-285750">
              <a:buFont typeface="Arial" panose="020B0604020202020204" pitchFamily="34" charset="0"/>
              <a:buChar char="•"/>
            </a:pPr>
            <a:r>
              <a:rPr lang="en-US" dirty="0"/>
              <a:t>A regional economic development organization with lending programs that serve north central Idaho and southeast Washington.</a:t>
            </a:r>
          </a:p>
          <a:p>
            <a:pPr marL="285750" indent="-285750">
              <a:buFont typeface="Arial" panose="020B0604020202020204" pitchFamily="34" charset="0"/>
              <a:buChar char="•"/>
            </a:pPr>
            <a:r>
              <a:rPr lang="en-US" dirty="0"/>
              <a:t>Non-profit 501(c)(3) corporation (1967)</a:t>
            </a:r>
          </a:p>
          <a:p>
            <a:pPr marL="285750" indent="-285750">
              <a:buFont typeface="Arial" panose="020B0604020202020204" pitchFamily="34" charset="0"/>
              <a:buChar char="•"/>
            </a:pPr>
            <a:r>
              <a:rPr lang="en-US" dirty="0"/>
              <a:t>Members are cities, counties, and private sector. </a:t>
            </a:r>
          </a:p>
          <a:p>
            <a:pPr marL="285750" indent="-285750">
              <a:buFont typeface="Arial" panose="020B0604020202020204" pitchFamily="34" charset="0"/>
              <a:buChar char="•"/>
            </a:pPr>
            <a:r>
              <a:rPr lang="en-US" dirty="0"/>
              <a:t>EDA designated Economic Development District for Region II of Idaho. </a:t>
            </a:r>
          </a:p>
          <a:p>
            <a:pPr marL="285750" indent="-285750">
              <a:buFont typeface="Arial" panose="020B0604020202020204" pitchFamily="34" charset="0"/>
              <a:buChar char="•"/>
            </a:pPr>
            <a:r>
              <a:rPr lang="en-US" dirty="0"/>
              <a:t>Idaho RLF for Region II via cooperative agreement with State and other Idaho Economic Development Districts. </a:t>
            </a:r>
          </a:p>
          <a:p>
            <a:pPr marL="285750" indent="-285750">
              <a:buFont typeface="Arial" panose="020B0604020202020204" pitchFamily="34" charset="0"/>
              <a:buChar char="•"/>
            </a:pPr>
            <a:r>
              <a:rPr lang="en-US" dirty="0"/>
              <a:t>CEDA is authorized to serve SE WA with USDA-RD programs.  </a:t>
            </a:r>
          </a:p>
        </p:txBody>
      </p:sp>
    </p:spTree>
    <p:extLst>
      <p:ext uri="{BB962C8B-B14F-4D97-AF65-F5344CB8AC3E}">
        <p14:creationId xmlns:p14="http://schemas.microsoft.com/office/powerpoint/2010/main" val="194916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Rectangle 46">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5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orse in the wild">
            <a:extLst>
              <a:ext uri="{FF2B5EF4-FFF2-40B4-BE49-F238E27FC236}">
                <a16:creationId xmlns:a16="http://schemas.microsoft.com/office/drawing/2014/main" id="{7F1466C3-911A-05C2-82A3-A2A987675AE4}"/>
              </a:ext>
            </a:extLst>
          </p:cNvPr>
          <p:cNvPicPr>
            <a:picLocks noChangeAspect="1"/>
          </p:cNvPicPr>
          <p:nvPr/>
        </p:nvPicPr>
        <p:blipFill rotWithShape="1">
          <a:blip r:embed="rId2"/>
          <a:srcRect l="2024" r="10898" b="-2"/>
          <a:stretch/>
        </p:blipFill>
        <p:spPr>
          <a:xfrm>
            <a:off x="6654611" y="0"/>
            <a:ext cx="7264866"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53" name="Freeform: Shape 5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AF5823-6A8D-DFB3-94D5-3D209A1BB8C2}"/>
              </a:ext>
            </a:extLst>
          </p:cNvPr>
          <p:cNvSpPr txBox="1"/>
          <p:nvPr/>
        </p:nvSpPr>
        <p:spPr>
          <a:xfrm>
            <a:off x="371094" y="1161288"/>
            <a:ext cx="2914303" cy="134365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dirty="0">
                <a:latin typeface="+mj-lt"/>
                <a:ea typeface="+mj-ea"/>
                <a:cs typeface="+mj-cs"/>
              </a:rPr>
              <a:t>PAC Loan Programs   </a:t>
            </a:r>
          </a:p>
        </p:txBody>
      </p:sp>
      <p:sp>
        <p:nvSpPr>
          <p:cNvPr id="57" name="Rectangle 5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0C4D96B-87F5-1794-D531-3EE1F7663CE9}"/>
              </a:ext>
            </a:extLst>
          </p:cNvPr>
          <p:cNvSpPr>
            <a:spLocks noGrp="1"/>
          </p:cNvSpPr>
          <p:nvPr>
            <p:ph idx="1"/>
          </p:nvPr>
        </p:nvSpPr>
        <p:spPr>
          <a:xfrm>
            <a:off x="371094" y="2385617"/>
            <a:ext cx="3625719" cy="3755124"/>
          </a:xfrm>
        </p:spPr>
        <p:txBody>
          <a:bodyPr vert="horz" lIns="91440" tIns="45720" rIns="91440" bIns="45720" rtlCol="0" anchor="t">
            <a:normAutofit/>
          </a:bodyPr>
          <a:lstStyle/>
          <a:p>
            <a:pPr marL="0" indent="0">
              <a:buNone/>
            </a:pPr>
            <a:endParaRPr lang="en-US" sz="2400" dirty="0"/>
          </a:p>
          <a:p>
            <a:r>
              <a:rPr lang="en-US" sz="2400" dirty="0"/>
              <a:t>Idaho RLF</a:t>
            </a:r>
          </a:p>
          <a:p>
            <a:r>
              <a:rPr lang="en-US" sz="2400" dirty="0"/>
              <a:t>SBA 504 </a:t>
            </a:r>
          </a:p>
          <a:p>
            <a:r>
              <a:rPr lang="en-US" sz="2400" dirty="0"/>
              <a:t>PAC RLF </a:t>
            </a:r>
          </a:p>
          <a:p>
            <a:r>
              <a:rPr lang="en-US" sz="2400" dirty="0"/>
              <a:t>Regional RLF</a:t>
            </a:r>
          </a:p>
          <a:p>
            <a:r>
              <a:rPr lang="en-US" sz="2400" dirty="0"/>
              <a:t>CARES RLF </a:t>
            </a:r>
          </a:p>
          <a:p>
            <a:r>
              <a:rPr lang="en-US" sz="2400" dirty="0"/>
              <a:t>USDA IRP</a:t>
            </a:r>
          </a:p>
          <a:p>
            <a:endParaRPr lang="en-US" sz="1700" dirty="0"/>
          </a:p>
          <a:p>
            <a:endParaRPr lang="en-US" sz="1700" dirty="0"/>
          </a:p>
        </p:txBody>
      </p:sp>
      <p:sp>
        <p:nvSpPr>
          <p:cNvPr id="5" name="Content Placeholder 3">
            <a:extLst>
              <a:ext uri="{FF2B5EF4-FFF2-40B4-BE49-F238E27FC236}">
                <a16:creationId xmlns:a16="http://schemas.microsoft.com/office/drawing/2014/main" id="{92E1C550-1BB8-6FCB-ABA3-14749F535DC4}"/>
              </a:ext>
            </a:extLst>
          </p:cNvPr>
          <p:cNvSpPr txBox="1">
            <a:spLocks/>
          </p:cNvSpPr>
          <p:nvPr/>
        </p:nvSpPr>
        <p:spPr>
          <a:xfrm>
            <a:off x="4755301" y="2400300"/>
            <a:ext cx="4446528" cy="363579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r>
              <a:rPr lang="en-US" sz="2400" dirty="0"/>
              <a:t>Idaho RLF </a:t>
            </a:r>
          </a:p>
          <a:p>
            <a:r>
              <a:rPr lang="en-US" sz="2400" dirty="0"/>
              <a:t>EDA-CARES RLF </a:t>
            </a:r>
          </a:p>
          <a:p>
            <a:r>
              <a:rPr lang="en-US" sz="2400" dirty="0"/>
              <a:t>USDA-IRP</a:t>
            </a:r>
          </a:p>
          <a:p>
            <a:r>
              <a:rPr lang="en-US" sz="2400" dirty="0"/>
              <a:t>USDA-RMAP</a:t>
            </a:r>
          </a:p>
          <a:p>
            <a:r>
              <a:rPr lang="en-US" sz="2400" dirty="0"/>
              <a:t>USDA-RBEG</a:t>
            </a:r>
          </a:p>
          <a:p>
            <a:r>
              <a:rPr lang="en-US" sz="2400" dirty="0"/>
              <a:t>Regional - RLF</a:t>
            </a:r>
          </a:p>
          <a:p>
            <a:endParaRPr lang="en-US" sz="1700" dirty="0"/>
          </a:p>
          <a:p>
            <a:endParaRPr lang="en-US" sz="1700" dirty="0"/>
          </a:p>
        </p:txBody>
      </p:sp>
      <p:sp>
        <p:nvSpPr>
          <p:cNvPr id="7" name="TextBox 6">
            <a:extLst>
              <a:ext uri="{FF2B5EF4-FFF2-40B4-BE49-F238E27FC236}">
                <a16:creationId xmlns:a16="http://schemas.microsoft.com/office/drawing/2014/main" id="{EA9B5F0A-8EA9-2EBD-925E-DA98806D26A9}"/>
              </a:ext>
            </a:extLst>
          </p:cNvPr>
          <p:cNvSpPr txBox="1"/>
          <p:nvPr/>
        </p:nvSpPr>
        <p:spPr>
          <a:xfrm>
            <a:off x="4367907" y="1161288"/>
            <a:ext cx="3183267" cy="1300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dirty="0">
                <a:latin typeface="+mj-lt"/>
                <a:ea typeface="+mj-ea"/>
                <a:cs typeface="+mj-cs"/>
              </a:rPr>
              <a:t>CEDA Loan Programs   </a:t>
            </a:r>
          </a:p>
        </p:txBody>
      </p:sp>
    </p:spTree>
    <p:extLst>
      <p:ext uri="{BB962C8B-B14F-4D97-AF65-F5344CB8AC3E}">
        <p14:creationId xmlns:p14="http://schemas.microsoft.com/office/powerpoint/2010/main" val="261187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55F541D-068A-4B55-A63B-F3140661B5C4}"/>
              </a:ext>
            </a:extLst>
          </p:cNvPr>
          <p:cNvSpPr>
            <a:spLocks noGrp="1"/>
          </p:cNvSpPr>
          <p:nvPr>
            <p:ph type="title" idx="4294967295"/>
          </p:nvPr>
        </p:nvSpPr>
        <p:spPr>
          <a:xfrm>
            <a:off x="841248" y="251312"/>
            <a:ext cx="10506456" cy="1010264"/>
          </a:xfrm>
        </p:spPr>
        <p:txBody>
          <a:bodyPr vert="horz" lIns="91440" tIns="45720" rIns="91440" bIns="45720" rtlCol="0" anchor="ctr">
            <a:normAutofit/>
          </a:bodyPr>
          <a:lstStyle/>
          <a:p>
            <a:r>
              <a:rPr lang="en-US" sz="4000" b="1" dirty="0"/>
              <a:t>RLF FUNDS - Objective  </a:t>
            </a:r>
          </a:p>
        </p:txBody>
      </p:sp>
      <p:sp>
        <p:nvSpPr>
          <p:cNvPr id="27" name="Rectangle 2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descr="A wooden plank on a wood surface&#10;&#10;Description automatically generated with low confidence">
            <a:extLst>
              <a:ext uri="{FF2B5EF4-FFF2-40B4-BE49-F238E27FC236}">
                <a16:creationId xmlns:a16="http://schemas.microsoft.com/office/drawing/2014/main" id="{83D0AF30-FF9F-481A-A086-27319961F4B5}"/>
              </a:ext>
            </a:extLst>
          </p:cNvPr>
          <p:cNvPicPr>
            <a:picLocks noChangeAspect="1"/>
          </p:cNvPicPr>
          <p:nvPr/>
        </p:nvPicPr>
        <p:blipFill rotWithShape="1">
          <a:blip r:embed="rId2"/>
          <a:srcRect l="631" r="10100" b="-1"/>
          <a:stretch/>
        </p:blipFill>
        <p:spPr>
          <a:xfrm>
            <a:off x="7412622" y="1650222"/>
            <a:ext cx="3446575" cy="3532773"/>
          </a:xfrm>
          <a:prstGeom prst="rect">
            <a:avLst/>
          </a:prstGeom>
        </p:spPr>
      </p:pic>
      <p:sp>
        <p:nvSpPr>
          <p:cNvPr id="2" name="TextBox 1">
            <a:extLst>
              <a:ext uri="{FF2B5EF4-FFF2-40B4-BE49-F238E27FC236}">
                <a16:creationId xmlns:a16="http://schemas.microsoft.com/office/drawing/2014/main" id="{D0530ED4-8799-E000-BF1B-24498C868BA2}"/>
              </a:ext>
            </a:extLst>
          </p:cNvPr>
          <p:cNvSpPr txBox="1"/>
          <p:nvPr/>
        </p:nvSpPr>
        <p:spPr>
          <a:xfrm>
            <a:off x="9797683" y="5922725"/>
            <a:ext cx="292056" cy="325025"/>
          </a:xfrm>
          <a:prstGeom prst="rect">
            <a:avLst/>
          </a:prstGeom>
          <a:noFill/>
        </p:spPr>
        <p:txBody>
          <a:bodyPr wrap="square" rtlCol="0">
            <a:spAutoFit/>
          </a:bodyPr>
          <a:lstStyle/>
          <a:p>
            <a:pPr defTabSz="768096">
              <a:spcAft>
                <a:spcPts val="600"/>
              </a:spcAft>
            </a:pPr>
            <a:fld id="{F619ECA7-E91B-4CF1-915B-FBD3541C0F3B}" type="slidenum">
              <a:rPr lang="en-US" sz="1512" kern="1200">
                <a:solidFill>
                  <a:schemeClr val="tx1"/>
                </a:solidFill>
                <a:latin typeface="+mn-lt"/>
                <a:ea typeface="+mn-ea"/>
                <a:cs typeface="+mn-cs"/>
              </a:rPr>
              <a:pPr defTabSz="768096">
                <a:spcAft>
                  <a:spcPts val="600"/>
                </a:spcAft>
              </a:pPr>
              <a:t>5</a:t>
            </a:fld>
            <a:endParaRPr lang="en-US"/>
          </a:p>
        </p:txBody>
      </p:sp>
      <p:graphicFrame>
        <p:nvGraphicFramePr>
          <p:cNvPr id="14" name="Content Placeholder 13">
            <a:extLst>
              <a:ext uri="{FF2B5EF4-FFF2-40B4-BE49-F238E27FC236}">
                <a16:creationId xmlns:a16="http://schemas.microsoft.com/office/drawing/2014/main" id="{A5CA9D73-D10D-78C9-4FF3-69B3EEDEE314}"/>
              </a:ext>
            </a:extLst>
          </p:cNvPr>
          <p:cNvGraphicFramePr/>
          <p:nvPr>
            <p:extLst>
              <p:ext uri="{D42A27DB-BD31-4B8C-83A1-F6EECF244321}">
                <p14:modId xmlns:p14="http://schemas.microsoft.com/office/powerpoint/2010/main" val="1645572843"/>
              </p:ext>
            </p:extLst>
          </p:nvPr>
        </p:nvGraphicFramePr>
        <p:xfrm>
          <a:off x="498834" y="1601082"/>
          <a:ext cx="6446520" cy="5005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73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Rectangle 5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4" name="Rectangle 6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85C412-55B8-A4EF-1A54-B3507A5B5C97}"/>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Use of Loan Proceeds</a:t>
            </a:r>
          </a:p>
        </p:txBody>
      </p:sp>
      <p:sp>
        <p:nvSpPr>
          <p:cNvPr id="66" name="Rectangle 6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8" name="Content Placeholder 1">
            <a:extLst>
              <a:ext uri="{FF2B5EF4-FFF2-40B4-BE49-F238E27FC236}">
                <a16:creationId xmlns:a16="http://schemas.microsoft.com/office/drawing/2014/main" id="{81A1D571-7868-5DF2-E4E5-B367E9082012}"/>
              </a:ext>
            </a:extLst>
          </p:cNvPr>
          <p:cNvGraphicFramePr>
            <a:graphicFrameLocks noGrp="1"/>
          </p:cNvGraphicFramePr>
          <p:nvPr>
            <p:ph idx="1"/>
            <p:extLst>
              <p:ext uri="{D42A27DB-BD31-4B8C-83A1-F6EECF244321}">
                <p14:modId xmlns:p14="http://schemas.microsoft.com/office/powerpoint/2010/main" val="256515572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9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Rectangle 32">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AFC6FDE-C489-2CB9-D4F9-227DD0FFC0F5}"/>
              </a:ext>
            </a:extLst>
          </p:cNvPr>
          <p:cNvSpPr txBox="1"/>
          <p:nvPr/>
        </p:nvSpPr>
        <p:spPr>
          <a:xfrm>
            <a:off x="841246" y="978619"/>
            <a:ext cx="5991244" cy="11064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Applicant  Eligibility</a:t>
            </a:r>
          </a:p>
        </p:txBody>
      </p:sp>
      <p:sp>
        <p:nvSpPr>
          <p:cNvPr id="37" name="Rectangle 3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937FA5CE-25D8-5FDB-A1CB-6DFC68928E9D}"/>
              </a:ext>
            </a:extLst>
          </p:cNvPr>
          <p:cNvSpPr>
            <a:spLocks noGrp="1"/>
          </p:cNvSpPr>
          <p:nvPr>
            <p:ph idx="1"/>
          </p:nvPr>
        </p:nvSpPr>
        <p:spPr>
          <a:xfrm>
            <a:off x="841247" y="2252870"/>
            <a:ext cx="6313085" cy="3560251"/>
          </a:xfrm>
        </p:spPr>
        <p:txBody>
          <a:bodyPr vert="horz" lIns="91440" tIns="45720" rIns="91440" bIns="45720" rtlCol="0">
            <a:normAutofit/>
          </a:bodyPr>
          <a:lstStyle/>
          <a:p>
            <a:pPr marL="0"/>
            <a:endParaRPr lang="en-US" sz="1800" b="0" i="0" u="none" strike="noStrike" baseline="0" dirty="0"/>
          </a:p>
          <a:p>
            <a:pPr marL="0"/>
            <a:r>
              <a:rPr lang="en-US" sz="2000" b="0" i="0" u="none" strike="noStrike" baseline="0" dirty="0"/>
              <a:t>An RLF Loan Applicant must:</a:t>
            </a:r>
          </a:p>
          <a:p>
            <a:r>
              <a:rPr lang="en-US" sz="2000" dirty="0"/>
              <a:t>Be a </a:t>
            </a:r>
            <a:r>
              <a:rPr lang="en-US" sz="2000" b="0" i="0" u="none" strike="noStrike" baseline="0" dirty="0"/>
              <a:t>US Citizens or Permanent Resident </a:t>
            </a:r>
            <a:r>
              <a:rPr lang="en-US" sz="2000" dirty="0"/>
              <a:t>A</a:t>
            </a:r>
            <a:r>
              <a:rPr lang="en-US" sz="2000" b="0" i="0" u="none" strike="noStrike" baseline="0" dirty="0"/>
              <a:t>lien; and</a:t>
            </a:r>
          </a:p>
          <a:p>
            <a:r>
              <a:rPr lang="en-US" sz="2000" dirty="0"/>
              <a:t>Be a business which is authorized to conduct business in Idaho; and  </a:t>
            </a:r>
            <a:endParaRPr lang="en-US" sz="2000" b="0" i="0" u="none" strike="noStrike" baseline="0" dirty="0"/>
          </a:p>
          <a:p>
            <a:r>
              <a:rPr lang="en-US" sz="2000" dirty="0"/>
              <a:t>Meet the definition of a “Small Business” as defined by the US Small Business Administration</a:t>
            </a:r>
            <a:endParaRPr lang="en-US" sz="2000" b="0" i="0" u="none" strike="noStrike" baseline="0" dirty="0"/>
          </a:p>
          <a:p>
            <a:endParaRPr lang="en-US" sz="1800" b="0" i="0" u="none" strike="noStrike" baseline="0" dirty="0"/>
          </a:p>
          <a:p>
            <a:endParaRPr lang="en-US" sz="1800" dirty="0"/>
          </a:p>
        </p:txBody>
      </p:sp>
      <p:pic>
        <p:nvPicPr>
          <p:cNvPr id="26" name="Graphic 25" descr="Id Badge">
            <a:extLst>
              <a:ext uri="{FF2B5EF4-FFF2-40B4-BE49-F238E27FC236}">
                <a16:creationId xmlns:a16="http://schemas.microsoft.com/office/drawing/2014/main" id="{9F042707-E078-3EDE-A85E-9B2DB72F6A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322804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AFC6FDE-C489-2CB9-D4F9-227DD0FFC0F5}"/>
              </a:ext>
            </a:extLst>
          </p:cNvPr>
          <p:cNvSpPr txBox="1"/>
          <p:nvPr/>
        </p:nvSpPr>
        <p:spPr>
          <a:xfrm>
            <a:off x="621792" y="1161288"/>
            <a:ext cx="3602736" cy="4526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Ineligible Projects </a:t>
            </a:r>
          </a:p>
        </p:txBody>
      </p:sp>
      <p:sp>
        <p:nvSpPr>
          <p:cNvPr id="20" name="Rectangle 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1">
            <a:extLst>
              <a:ext uri="{FF2B5EF4-FFF2-40B4-BE49-F238E27FC236}">
                <a16:creationId xmlns:a16="http://schemas.microsoft.com/office/drawing/2014/main" id="{17ABA387-2E4A-4A68-C54A-06A31F76EF3D}"/>
              </a:ext>
            </a:extLst>
          </p:cNvPr>
          <p:cNvGraphicFramePr>
            <a:graphicFrameLocks noGrp="1"/>
          </p:cNvGraphicFramePr>
          <p:nvPr>
            <p:ph idx="1"/>
            <p:extLst>
              <p:ext uri="{D42A27DB-BD31-4B8C-83A1-F6EECF244321}">
                <p14:modId xmlns:p14="http://schemas.microsoft.com/office/powerpoint/2010/main" val="2050063552"/>
              </p:ext>
            </p:extLst>
          </p:nvPr>
        </p:nvGraphicFramePr>
        <p:xfrm>
          <a:off x="5177791" y="1139396"/>
          <a:ext cx="6285956" cy="524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436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5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Rectangle 54">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785C412-55B8-A4EF-1A54-B3507A5B5C97}"/>
              </a:ext>
            </a:extLst>
          </p:cNvPr>
          <p:cNvSpPr txBox="1"/>
          <p:nvPr/>
        </p:nvSpPr>
        <p:spPr>
          <a:xfrm>
            <a:off x="1051559" y="4495466"/>
            <a:ext cx="3776081" cy="153619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latin typeface="+mj-lt"/>
                <a:ea typeface="+mj-ea"/>
                <a:cs typeface="+mj-cs"/>
              </a:rPr>
              <a:t>Loan Amount</a:t>
            </a:r>
          </a:p>
          <a:p>
            <a:pPr>
              <a:lnSpc>
                <a:spcPct val="90000"/>
              </a:lnSpc>
              <a:spcBef>
                <a:spcPct val="0"/>
              </a:spcBef>
              <a:spcAft>
                <a:spcPts val="600"/>
              </a:spcAft>
            </a:pPr>
            <a:endParaRPr lang="en-US" sz="3200" b="1" dirty="0">
              <a:latin typeface="+mj-lt"/>
              <a:ea typeface="+mj-ea"/>
              <a:cs typeface="+mj-cs"/>
            </a:endParaRPr>
          </a:p>
        </p:txBody>
      </p:sp>
      <p:pic>
        <p:nvPicPr>
          <p:cNvPr id="42" name="Picture 41" descr="A stack of coins on a white background&#10;&#10;Description automatically generated">
            <a:extLst>
              <a:ext uri="{FF2B5EF4-FFF2-40B4-BE49-F238E27FC236}">
                <a16:creationId xmlns:a16="http://schemas.microsoft.com/office/drawing/2014/main" id="{323AFE36-A540-1BEC-F2D7-9C0B1F970DA4}"/>
              </a:ext>
            </a:extLst>
          </p:cNvPr>
          <p:cNvPicPr>
            <a:picLocks noChangeAspect="1"/>
          </p:cNvPicPr>
          <p:nvPr/>
        </p:nvPicPr>
        <p:blipFill rotWithShape="1">
          <a:blip r:embed="rId2"/>
          <a:srcRect t="41754"/>
          <a:stretch/>
        </p:blipFill>
        <p:spPr>
          <a:xfrm>
            <a:off x="20" y="10"/>
            <a:ext cx="10511386" cy="3253063"/>
          </a:xfrm>
          <a:prstGeom prst="rect">
            <a:avLst/>
          </a:prstGeom>
        </p:spPr>
      </p:pic>
      <p:sp>
        <p:nvSpPr>
          <p:cNvPr id="67" name="Rectangle 66">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4C66D592-C346-B157-4D3F-486E72D99545}"/>
              </a:ext>
            </a:extLst>
          </p:cNvPr>
          <p:cNvSpPr>
            <a:spLocks noGrp="1"/>
          </p:cNvSpPr>
          <p:nvPr>
            <p:ph idx="1"/>
          </p:nvPr>
        </p:nvSpPr>
        <p:spPr>
          <a:xfrm>
            <a:off x="5048213" y="3669127"/>
            <a:ext cx="6526230" cy="2631969"/>
          </a:xfrm>
        </p:spPr>
        <p:txBody>
          <a:bodyPr vert="horz" lIns="91440" tIns="45720" rIns="91440" bIns="45720" rtlCol="0" anchor="ctr">
            <a:normAutofit fontScale="62500" lnSpcReduction="20000"/>
          </a:bodyPr>
          <a:lstStyle/>
          <a:p>
            <a:pPr marL="0">
              <a:lnSpc>
                <a:spcPct val="100000"/>
              </a:lnSpc>
            </a:pPr>
            <a:endParaRPr lang="en-US" sz="1300" b="0" i="0" u="none" strike="noStrike" baseline="0" dirty="0"/>
          </a:p>
          <a:p>
            <a:pPr>
              <a:lnSpc>
                <a:spcPct val="100000"/>
              </a:lnSpc>
            </a:pPr>
            <a:endParaRPr lang="en-US" sz="2300" b="0" i="0" u="none" strike="noStrike" baseline="0" dirty="0"/>
          </a:p>
          <a:p>
            <a:pPr>
              <a:lnSpc>
                <a:spcPct val="100000"/>
              </a:lnSpc>
            </a:pPr>
            <a:r>
              <a:rPr lang="en-US" sz="4000" b="0" i="0" u="none" strike="noStrike" baseline="0" dirty="0"/>
              <a:t>The RLF is “gap” financing and, as such, is not created to compete with commercial lenders. </a:t>
            </a:r>
          </a:p>
          <a:p>
            <a:pPr>
              <a:lnSpc>
                <a:spcPct val="100000"/>
              </a:lnSpc>
            </a:pPr>
            <a:r>
              <a:rPr lang="en-US" sz="4000" b="0" i="0" u="none" strike="noStrike" baseline="0" dirty="0"/>
              <a:t>The maximum RLF loan amount </a:t>
            </a:r>
            <a:r>
              <a:rPr lang="en-US" sz="4000" dirty="0"/>
              <a:t>available is </a:t>
            </a:r>
            <a:r>
              <a:rPr lang="en-US" sz="4000" b="1" dirty="0"/>
              <a:t>$750,000 </a:t>
            </a:r>
            <a:r>
              <a:rPr lang="en-US" sz="4000" dirty="0"/>
              <a:t>(per loan purpose)</a:t>
            </a:r>
          </a:p>
          <a:p>
            <a:pPr marL="0" indent="0">
              <a:lnSpc>
                <a:spcPct val="100000"/>
              </a:lnSpc>
              <a:buNone/>
            </a:pPr>
            <a:endParaRPr lang="en-US" sz="1300" dirty="0"/>
          </a:p>
        </p:txBody>
      </p:sp>
    </p:spTree>
    <p:extLst>
      <p:ext uri="{BB962C8B-B14F-4D97-AF65-F5344CB8AC3E}">
        <p14:creationId xmlns:p14="http://schemas.microsoft.com/office/powerpoint/2010/main" val="1955042424"/>
      </p:ext>
    </p:extLst>
  </p:cSld>
  <p:clrMapOvr>
    <a:masterClrMapping/>
  </p:clrMapOvr>
</p:sld>
</file>

<file path=ppt/theme/theme1.xml><?xml version="1.0" encoding="utf-8"?>
<a:theme xmlns:a="http://schemas.openxmlformats.org/drawingml/2006/main" name="AccentBoxVTI">
  <a:themeElements>
    <a:clrScheme name="Custom 1">
      <a:dk1>
        <a:sysClr val="windowText" lastClr="000000"/>
      </a:dk1>
      <a:lt1>
        <a:sysClr val="window" lastClr="FFFFFF"/>
      </a:lt1>
      <a:dk2>
        <a:srgbClr val="373545"/>
      </a:dk2>
      <a:lt2>
        <a:srgbClr val="CEDBE6"/>
      </a:lt2>
      <a:accent1>
        <a:srgbClr val="E79A27"/>
      </a:accent1>
      <a:accent2>
        <a:srgbClr val="00B7CB"/>
      </a:accent2>
      <a:accent3>
        <a:srgbClr val="75BDA7"/>
      </a:accent3>
      <a:accent4>
        <a:srgbClr val="7A8C8E"/>
      </a:accent4>
      <a:accent5>
        <a:srgbClr val="84ACB6"/>
      </a:accent5>
      <a:accent6>
        <a:srgbClr val="2683C6"/>
      </a:accent6>
      <a:hlink>
        <a:srgbClr val="6B9F25"/>
      </a:hlink>
      <a:folHlink>
        <a:srgbClr val="9F6715"/>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D7697-8E53-4EA8-8CBB-9C19575257BF}">
  <ds:schemaRefs>
    <ds:schemaRef ds:uri="http://purl.org/dc/elements/1.1/"/>
    <ds:schemaRef ds:uri="16c05727-aa75-4e4a-9b5f-8a80a116589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3.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AccentBox presentation</Template>
  <TotalTime>6525</TotalTime>
  <Words>893</Words>
  <Application>Microsoft Macintosh PowerPoint</Application>
  <PresentationFormat>Widescreen</PresentationFormat>
  <Paragraphs>126</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Segoe UI</vt:lpstr>
      <vt:lpstr>AccentBoxVTI</vt:lpstr>
      <vt:lpstr>  </vt:lpstr>
      <vt:lpstr>PAC Introduction</vt:lpstr>
      <vt:lpstr>CEDA Introduction</vt:lpstr>
      <vt:lpstr>PowerPoint Presentation</vt:lpstr>
      <vt:lpstr>RLF FUNDS - 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AccentBox</dc:title>
  <dc:creator>Wally Jacobson</dc:creator>
  <cp:lastModifiedBy>info inwp.org</cp:lastModifiedBy>
  <cp:revision>115</cp:revision>
  <cp:lastPrinted>2022-08-16T22:06:05Z</cp:lastPrinted>
  <dcterms:created xsi:type="dcterms:W3CDTF">2022-04-09T14:48:25Z</dcterms:created>
  <dcterms:modified xsi:type="dcterms:W3CDTF">2024-07-24T00:05:32Z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