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3"/>
  </p:notesMasterIdLst>
  <p:sldIdLst>
    <p:sldId id="256" r:id="rId2"/>
    <p:sldId id="257" r:id="rId3"/>
    <p:sldId id="427" r:id="rId4"/>
    <p:sldId id="431" r:id="rId5"/>
    <p:sldId id="270" r:id="rId6"/>
    <p:sldId id="267" r:id="rId7"/>
    <p:sldId id="429" r:id="rId8"/>
    <p:sldId id="461" r:id="rId9"/>
    <p:sldId id="462" r:id="rId10"/>
    <p:sldId id="271" r:id="rId11"/>
    <p:sldId id="268" r:id="rId12"/>
    <p:sldId id="460" r:id="rId13"/>
    <p:sldId id="291" r:id="rId14"/>
    <p:sldId id="274" r:id="rId15"/>
    <p:sldId id="425" r:id="rId16"/>
    <p:sldId id="289" r:id="rId17"/>
    <p:sldId id="430" r:id="rId18"/>
    <p:sldId id="459" r:id="rId19"/>
    <p:sldId id="458" r:id="rId20"/>
    <p:sldId id="457" r:id="rId21"/>
    <p:sldId id="452" r:id="rId22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6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AC95B19-9CED-4605-9BC1-1C24BB8E2D0B}" type="datetimeFigureOut">
              <a:rPr lang="en-US" smtClean="0"/>
              <a:t>7/24/24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219C88E5-4111-4E52-9491-E1DC16F15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49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D1E4A-785A-4B5E-B29B-857DCF08503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482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05DA1-F56C-4CE1-A65C-AE7DEF9D1E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F7E1F5-BFB1-48A0-BB9C-18FC7A7E4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B6760-242D-4A28-A31D-9369DF1EA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7A102-1128-4D99-A335-F186E71E888B}" type="datetimeFigureOut">
              <a:rPr lang="en-US" smtClean="0"/>
              <a:t>7/24/24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B7944B-F572-4C9A-91CF-D6F2E4C2C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BC166-B9C6-4A75-BF23-40A44D179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32BA9-03A4-4E4D-A54E-6604B2D0C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46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84082-72DA-450E-9D56-53491C07B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AE6445-B4EC-4696-9076-8F9B13A04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B96B4-FBDF-4FFB-81B8-49F76AB24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7A102-1128-4D99-A335-F186E71E888B}" type="datetimeFigureOut">
              <a:rPr lang="en-US" smtClean="0"/>
              <a:t>7/24/24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60B69-7C3E-47D2-8DA2-151D3E6CD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51B3D9-7A28-4A4A-84BC-4B38D850F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32BA9-03A4-4E4D-A54E-6604B2D0C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248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C7CCEA-863C-4BCB-A56B-038392CBC7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1A0FA0-BF71-4F16-8D02-7535A65A8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A710C-8760-4A4E-8FBA-32F6669ED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7A102-1128-4D99-A335-F186E71E888B}" type="datetimeFigureOut">
              <a:rPr lang="en-US" smtClean="0"/>
              <a:t>7/24/24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7A831-C543-44D5-A625-87730F123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27202-E7F6-4E4D-A6B9-86B6AE950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32BA9-03A4-4E4D-A54E-6604B2D0C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02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01E24-E448-4002-AE92-63B976D6E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911A8-3C33-41DF-A891-2E8042A77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0FF635-D07F-4C82-82E0-91D8E5556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7A102-1128-4D99-A335-F186E71E888B}" type="datetimeFigureOut">
              <a:rPr lang="en-US" smtClean="0"/>
              <a:t>7/24/24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100C15-02A1-4E1E-BBFA-EF35BD21D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5EF37-9534-45D2-8F18-76C9AE8D3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32BA9-03A4-4E4D-A54E-6604B2D0C11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2A0ABEAD-418B-4440-B3A2-C63BDE866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5" b="26539"/>
          <a:stretch/>
        </p:blipFill>
        <p:spPr>
          <a:xfrm>
            <a:off x="10299576" y="6191034"/>
            <a:ext cx="1892424" cy="60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24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FF523-C9DB-48D5-B6AE-C6F4AF1B4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1FD8A-C89D-4DCE-B17D-0D74AB22E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90C92-BABE-4D77-AECD-02856488F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7A102-1128-4D99-A335-F186E71E888B}" type="datetimeFigureOut">
              <a:rPr lang="en-US" smtClean="0"/>
              <a:t>7/24/24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AD9C6-250D-4F2E-8ED9-0D0E2DA82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AC773-4F3F-4F76-B0BB-A3202557F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32BA9-03A4-4E4D-A54E-6604B2D0C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08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3ABF7-3852-4B7C-8AC1-F431D78C9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FABED-FCBC-4E72-A830-4F235A8CDE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AC9F96-F745-4CC5-8EEC-1E74F0B8F1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3B3B7E-48C0-4D64-8DD8-0ADA9FB63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7A102-1128-4D99-A335-F186E71E888B}" type="datetimeFigureOut">
              <a:rPr lang="en-US" smtClean="0"/>
              <a:t>7/24/24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FFE9CD-F78A-44ED-ACC1-9E4997DDC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8570C9-5F4B-4DB1-9EDC-E1E72ACD1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32BA9-03A4-4E4D-A54E-6604B2D0C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652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0D45D-EFCF-49CC-A490-EAB0321B1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D5854B-E9BF-4694-AE41-EC9629238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370408-B233-4616-A865-5AF59A71B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8E1CA-346B-42B1-8D90-EFA6FF73B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E3144A-7096-48E0-A924-8F5EBBCDA0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619F78-7AD6-4CC8-A973-776A54DB9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7A102-1128-4D99-A335-F186E71E888B}" type="datetimeFigureOut">
              <a:rPr lang="en-US" smtClean="0"/>
              <a:t>7/24/24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CC951E-E33F-41DE-92D0-555A00636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79F179-A8CB-4DE4-B2F7-746794522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32BA9-03A4-4E4D-A54E-6604B2D0C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786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15016-CEC2-4421-B30D-BC1719EBF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5149DC-AD29-4D58-97FA-AFA74DE2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7A102-1128-4D99-A335-F186E71E888B}" type="datetimeFigureOut">
              <a:rPr lang="en-US" smtClean="0"/>
              <a:t>7/24/24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A3B64C-8FEE-458B-BE35-29EF4B939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0D6153-B5F1-4FBA-8AFF-6C7E3D4E6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32BA9-03A4-4E4D-A54E-6604B2D0C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86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776DB7-4D73-4A99-A66F-81C228E7E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7A102-1128-4D99-A335-F186E71E888B}" type="datetimeFigureOut">
              <a:rPr lang="en-US" smtClean="0"/>
              <a:t>7/24/24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78D1A0-32B3-407B-8F8A-5F15A2572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12B2B-3BF0-4EAF-8618-555A8234A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32BA9-03A4-4E4D-A54E-6604B2D0C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15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B7648-5CF2-4ED3-815C-59F256A6B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C247C-42E4-4982-840C-ADCCC2462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B54E80-CB79-43C2-9131-BA694BA96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D66A06-8320-426E-92DE-70818FEA1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7A102-1128-4D99-A335-F186E71E888B}" type="datetimeFigureOut">
              <a:rPr lang="en-US" smtClean="0"/>
              <a:t>7/24/24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98DF-D9E7-4C5D-A8D5-C91127B26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5DCF9A-5803-4DC7-B03A-80CD17A82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32BA9-03A4-4E4D-A54E-6604B2D0C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97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DAFE2-5B04-43AA-9703-93EB48CA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98E295-C2C2-457E-A769-5D66CB1E60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34AFD-1D9D-4F8D-9D75-5C4BCE395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40BEFB-C5FA-44D4-A992-CE8AF8C03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7A102-1128-4D99-A335-F186E71E888B}" type="datetimeFigureOut">
              <a:rPr lang="en-US" smtClean="0"/>
              <a:t>7/24/24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B7BD61-5B91-4CDE-BA23-4D34862F2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5E5BD-A46F-43A8-B51C-1E900F6C8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32BA9-03A4-4E4D-A54E-6604B2D0C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43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9DA6A0-2960-4735-AEE1-E85D6C159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338C9-F5ED-4C6C-AC88-192379B37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41002-9286-41BB-B9D1-6471A50ECF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7A102-1128-4D99-A335-F186E71E888B}" type="datetimeFigureOut">
              <a:rPr lang="en-US" smtClean="0"/>
              <a:t>7/24/24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9345F-305D-4722-8F17-DEA14637EA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69A74-35C9-41F3-9373-906E1EC05A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32BA9-03A4-4E4D-A54E-6604B2D0C1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1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gemstateprospector.com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erce.idaho.gov/tourism-resources/research/" TargetMode="External"/><Relationship Id="rId2" Type="http://schemas.openxmlformats.org/officeDocument/2006/relationships/hyperlink" Target="https://visitidaho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upidaho-idahohub.hub.arcgis.com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commerce.idaho.gov/incentives-and-financing/incentives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business.idaho.gov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yavista.com/energy-savings/tools-for-your-business/rebates-idaho" TargetMode="External"/><Relationship Id="rId3" Type="http://schemas.openxmlformats.org/officeDocument/2006/relationships/hyperlink" Target="https://www.labor.idaho.gov/dnn/Businesses/Work-Opportunity-Tax-Credit" TargetMode="External"/><Relationship Id="rId7" Type="http://schemas.openxmlformats.org/officeDocument/2006/relationships/hyperlink" Target="https://www.idahopower.com/energy-environment/ways-to-save/savings-for-your-business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history.idaho.gov/preservation-assistance/tax-credit/" TargetMode="External"/><Relationship Id="rId5" Type="http://schemas.openxmlformats.org/officeDocument/2006/relationships/hyperlink" Target="https://wdc.idaho.gov/grants/" TargetMode="External"/><Relationship Id="rId4" Type="http://schemas.openxmlformats.org/officeDocument/2006/relationships/hyperlink" Target="https://idaholaunch.com/" TargetMode="External"/><Relationship Id="rId9" Type="http://schemas.openxmlformats.org/officeDocument/2006/relationships/hyperlink" Target="https://www.rockymountainpower.net/savings-energy-choices/business/wattsmart-efficiency-incentives-utah/ut-incentive-lists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gri.idaho.gov/main/wp-content/uploads/2019/01/Loan-Fact-Sheet.pdf" TargetMode="External"/><Relationship Id="rId2" Type="http://schemas.openxmlformats.org/officeDocument/2006/relationships/hyperlink" Target="https://commerce.idaho.gov/incentives-and-financing/external-financin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hyperlink" Target="https://www.mofi.org/new-markets-tax-credit/" TargetMode="External"/><Relationship Id="rId4" Type="http://schemas.openxmlformats.org/officeDocument/2006/relationships/hyperlink" Target="https://www.idahohousing.com/collateral-support-progra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trade.gov/rural-export-center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8DEC087-50D8-4EC7-8AA0-63AA573DFE9F}"/>
              </a:ext>
            </a:extLst>
          </p:cNvPr>
          <p:cNvSpPr/>
          <p:nvPr/>
        </p:nvSpPr>
        <p:spPr>
          <a:xfrm>
            <a:off x="0" y="0"/>
            <a:ext cx="5726098" cy="6858000"/>
          </a:xfrm>
          <a:prstGeom prst="rect">
            <a:avLst/>
          </a:prstGeom>
          <a:solidFill>
            <a:srgbClr val="004F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C1F27-EAC5-4139-8565-40950D01B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76" y="803705"/>
            <a:ext cx="4208656" cy="3034857"/>
          </a:xfrm>
        </p:spPr>
        <p:txBody>
          <a:bodyPr anchor="b">
            <a:normAutofit/>
          </a:bodyPr>
          <a:lstStyle/>
          <a:p>
            <a:pPr algn="r"/>
            <a:r>
              <a:rPr lang="en-US" sz="5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to </a:t>
            </a:r>
            <a:br>
              <a:rPr lang="en-US" sz="5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Idaho Commerce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AAE904E-6C76-41B8-81B4-DB7DDE314A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921" y="4013165"/>
            <a:ext cx="4204012" cy="2205732"/>
          </a:xfrm>
        </p:spPr>
        <p:txBody>
          <a:bodyPr anchor="t">
            <a:normAutofit/>
          </a:bodyPr>
          <a:lstStyle/>
          <a:p>
            <a:pPr algn="r"/>
            <a:r>
              <a:rPr lang="en-US" sz="18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incentives, programs and resources that benefit companies and communities</a:t>
            </a:r>
          </a:p>
        </p:txBody>
      </p:sp>
      <p:pic>
        <p:nvPicPr>
          <p:cNvPr id="3" name="Picture 2" descr="Logo.jpg">
            <a:extLst>
              <a:ext uri="{FF2B5EF4-FFF2-40B4-BE49-F238E27FC236}">
                <a16:creationId xmlns:a16="http://schemas.microsoft.com/office/drawing/2014/main" id="{2A19702A-5268-4377-96D6-5D8228724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611" y="2772051"/>
            <a:ext cx="4343463" cy="131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70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35848-5D60-4862-B50A-8DFDDDB54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3856" y="608721"/>
            <a:ext cx="5105400" cy="1213294"/>
          </a:xfrm>
        </p:spPr>
        <p:txBody>
          <a:bodyPr anchor="b"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Business Attraction 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97A74-BA86-4C47-8575-D6B7297E9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8398" y="1626707"/>
            <a:ext cx="5638801" cy="44535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600" b="0" i="0" dirty="0">
              <a:effectLst/>
              <a:latin typeface="-apple-system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onsultative services to companies with an expressed interest in relocating their business to Idaho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Experts in understanding business incentives applicable to these projects and existing Idaho company expansions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Site visit coordination – virtual or boots on the ground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Gem State Prospector tool</a:t>
            </a:r>
            <a:endParaRPr lang="en-US" sz="2000" dirty="0"/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14DD88-B194-4E32-BC99-CEDE72D968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" r="1"/>
          <a:stretch/>
        </p:blipFill>
        <p:spPr>
          <a:xfrm>
            <a:off x="304800" y="1731523"/>
            <a:ext cx="5523346" cy="347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91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244F1-C8BD-48BC-A3E2-00B4393B0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1" y="24434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Tourism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02B85-0D40-42C7-ACB5-80D389F1C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3" y="1408592"/>
            <a:ext cx="6586489" cy="3785419"/>
          </a:xfrm>
        </p:spPr>
        <p:txBody>
          <a:bodyPr>
            <a:normAutofit/>
          </a:bodyPr>
          <a:lstStyle/>
          <a:p>
            <a:pPr lvl="1"/>
            <a:endParaRPr lang="en-US" sz="1600" dirty="0"/>
          </a:p>
          <a:p>
            <a:pPr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increase travel and visitor expenditures throughout all of Idaho to increase tax revenues and employment</a:t>
            </a:r>
          </a:p>
          <a:p>
            <a:pPr>
              <a:spcBef>
                <a:spcPts val="0"/>
              </a:spcBef>
            </a:pP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Natalie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Jushinski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is new manager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https://visitidaho.org/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https://commerce.idaho.gov/tourism-resources/research/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/>
              <a:ea typeface="Calibri" panose="020F0502020204030204" pitchFamily="34" charset="0"/>
            </a:endParaRPr>
          </a:p>
          <a:p>
            <a:pPr lvl="1"/>
            <a:endParaRPr lang="en-US" sz="2800" dirty="0"/>
          </a:p>
          <a:p>
            <a:pPr marL="457189" lvl="1" indent="0">
              <a:buNone/>
            </a:pPr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0A049B-EDE0-4992-9CFF-A7EBDB7A7F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1" b="3151"/>
          <a:stretch/>
        </p:blipFill>
        <p:spPr>
          <a:xfrm>
            <a:off x="0" y="0"/>
            <a:ext cx="4635571" cy="6857991"/>
          </a:xfrm>
          <a:prstGeom prst="rect">
            <a:avLst/>
          </a:prstGeom>
          <a:effectLst/>
        </p:spPr>
      </p:pic>
      <p:pic>
        <p:nvPicPr>
          <p:cNvPr id="2050" name="Picture 2" descr="Handbook, Forms and Logos - Idaho Commerce">
            <a:extLst>
              <a:ext uri="{FF2B5EF4-FFF2-40B4-BE49-F238E27FC236}">
                <a16:creationId xmlns:a16="http://schemas.microsoft.com/office/drawing/2014/main" id="{620F986B-0604-4982-94A7-1990CC182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95" y="114301"/>
            <a:ext cx="1287235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618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A90FF6-D52C-4FF6-A687-F767B616C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2054" t="-10851" r="-36733" b="-3679"/>
          <a:stretch/>
        </p:blipFill>
        <p:spPr>
          <a:xfrm flipH="1">
            <a:off x="-1917580" y="-870012"/>
            <a:ext cx="10054815" cy="8091380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0A114C6-2543-4719-98B0-2E67269CF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0170" y="1930401"/>
            <a:ext cx="5277333" cy="960581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Broadband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92A3A3B-1857-4026-8B65-E3FCA7AFA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4615" y="2890982"/>
            <a:ext cx="5450736" cy="337308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Increasing connectivity for communities across the state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2" indent="-28575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Households</a:t>
            </a:r>
          </a:p>
          <a:p>
            <a:pPr marL="800100" lvl="2" indent="-28575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Businesses</a:t>
            </a:r>
          </a:p>
          <a:p>
            <a:pPr marL="800100" lvl="2" indent="-28575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Libraries</a:t>
            </a:r>
          </a:p>
          <a:p>
            <a:pPr marL="800100" lvl="2" indent="-28575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Public Services</a:t>
            </a:r>
          </a:p>
          <a:p>
            <a:pPr marL="800100" lvl="2" indent="-28575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Health and Safety</a:t>
            </a:r>
          </a:p>
          <a:p>
            <a:pPr marL="800100" lvl="2" indent="-28575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https://linkupidaho-idahohub.hub.arcgis.com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2" indent="-285750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2" indent="-285750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077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E6392-6348-4E7A-A691-56ABB6C4B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37" y="220349"/>
            <a:ext cx="6926656" cy="1286160"/>
          </a:xfrm>
        </p:spPr>
        <p:txBody>
          <a:bodyPr anchor="b"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Community Development Block Grants (CDBG)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B11A7-4AF9-4D07-A805-18E5F4650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8937" y="1622398"/>
            <a:ext cx="7482428" cy="4543272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Public facilities </a:t>
            </a:r>
            <a:r>
              <a:rPr lang="en-US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nfrastructure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New and rehabilitation projects </a:t>
            </a:r>
            <a:endParaRPr lang="en-US" sz="2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Economic development </a:t>
            </a:r>
            <a:endParaRPr lang="en-US" sz="2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owntown </a:t>
            </a:r>
            <a:r>
              <a:rPr lang="en-US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evitalization  </a:t>
            </a:r>
            <a:endParaRPr lang="en-US" sz="2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Economic redevelopment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Job creation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Fund activities that expand or construct new public infrastructure to support businesses creating new jobs</a:t>
            </a:r>
          </a:p>
          <a:p>
            <a:pPr marL="228600" lvl="1">
              <a:spcBef>
                <a:spcPts val="0"/>
              </a:spcBef>
              <a:spcAft>
                <a:spcPts val="1200"/>
              </a:spcAft>
            </a:pPr>
            <a:r>
              <a:rPr lang="en-US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RCIF – Rural Community Investment Fund</a:t>
            </a:r>
          </a:p>
          <a:p>
            <a:pPr marL="228600" lvl="1">
              <a:spcBef>
                <a:spcPts val="0"/>
              </a:spcBef>
              <a:spcAft>
                <a:spcPts val="1200"/>
              </a:spcAft>
            </a:pPr>
            <a:r>
              <a:rPr lang="en-US" sz="2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Idaho Gem Grants is another potential funding source.</a:t>
            </a:r>
            <a:endParaRPr lang="en-US" sz="2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</a:pP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57643D-0EF4-4970-AA66-81D9562604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4" t="6391" b="6391"/>
          <a:stretch/>
        </p:blipFill>
        <p:spPr>
          <a:xfrm>
            <a:off x="0" y="0"/>
            <a:ext cx="41458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27425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andscape with green rolling hills">
            <a:extLst>
              <a:ext uri="{FF2B5EF4-FFF2-40B4-BE49-F238E27FC236}">
                <a16:creationId xmlns:a16="http://schemas.microsoft.com/office/drawing/2014/main" id="{287DBFDE-6FA3-4837-8D1F-FAF53FD0E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6" r="15226"/>
          <a:stretch/>
        </p:blipFill>
        <p:spPr>
          <a:xfrm>
            <a:off x="5009505" y="9"/>
            <a:ext cx="7182495" cy="68579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781352-8ECA-42FE-B24B-3EF7C4417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9103"/>
            <a:ext cx="3785513" cy="156339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16 Partners in the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76B1-71B3-4E0B-94CD-9922628B2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62074"/>
            <a:ext cx="3785514" cy="1680298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 algn="r">
              <a:buNone/>
            </a:pP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Rural Economic Development professionals located in communities around the state</a:t>
            </a:r>
          </a:p>
        </p:txBody>
      </p:sp>
    </p:spTree>
    <p:extLst>
      <p:ext uri="{BB962C8B-B14F-4D97-AF65-F5344CB8AC3E}">
        <p14:creationId xmlns:p14="http://schemas.microsoft.com/office/powerpoint/2010/main" val="1118698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296302" y="1125026"/>
            <a:ext cx="4099560" cy="54791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21152" lvl="1" indent="-160576">
              <a:lnSpc>
                <a:spcPts val="2975"/>
              </a:lnSpc>
              <a:buFont typeface="Arial"/>
              <a:buChar char="•"/>
            </a:pPr>
            <a:endParaRPr lang="en-US" sz="1500" dirty="0">
              <a:solidFill>
                <a:srgbClr val="000000"/>
              </a:solidFill>
              <a:latin typeface="Gotham Medium" pitchFamily="50" charset="0"/>
            </a:endParaRPr>
          </a:p>
          <a:p>
            <a:pPr marL="160576" lvl="1">
              <a:lnSpc>
                <a:spcPct val="150000"/>
              </a:lnSpc>
            </a:pPr>
            <a:r>
              <a:rPr lang="en-US" sz="20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connect people, resources, ideas, industries, and capital for Idaho companies and communities.</a:t>
            </a:r>
          </a:p>
          <a:p>
            <a:pPr marL="160576" lvl="1">
              <a:lnSpc>
                <a:spcPct val="150000"/>
              </a:lnSpc>
            </a:pPr>
            <a:endParaRPr lang="en-US" sz="2000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0576" lvl="1">
              <a:lnSpc>
                <a:spcPct val="150000"/>
              </a:lnSpc>
            </a:pPr>
            <a:r>
              <a:rPr lang="en-US" sz="20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your business to know how to help our Idaho businesses.</a:t>
            </a:r>
          </a:p>
          <a:p>
            <a:pPr marL="321152" lvl="1" indent="-160576">
              <a:lnSpc>
                <a:spcPct val="150000"/>
              </a:lnSpc>
              <a:buFont typeface="Arial"/>
              <a:buChar char="•"/>
            </a:pPr>
            <a:endParaRPr lang="en-US" sz="1600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152" lvl="1" indent="-160576">
              <a:lnSpc>
                <a:spcPct val="150000"/>
              </a:lnSpc>
              <a:buFont typeface="Arial"/>
              <a:buChar char="•"/>
            </a:pPr>
            <a:endParaRPr lang="en-US" sz="1600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152" lvl="1" indent="-160576">
              <a:lnSpc>
                <a:spcPct val="150000"/>
              </a:lnSpc>
              <a:buFont typeface="Arial"/>
              <a:buChar char="•"/>
            </a:pPr>
            <a:endParaRPr lang="en-US" sz="1600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1152" lvl="1" indent="-160576">
              <a:lnSpc>
                <a:spcPct val="150000"/>
              </a:lnSpc>
              <a:buFont typeface="Arial"/>
              <a:buChar char="•"/>
            </a:pPr>
            <a:endParaRPr lang="en-US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975"/>
              </a:lnSpc>
            </a:pPr>
            <a:endParaRPr lang="en-US" sz="1500" dirty="0">
              <a:solidFill>
                <a:srgbClr val="000000"/>
              </a:solidFill>
              <a:latin typeface="Montserrat Classic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2"/>
          <a:srcRect l="3286" r="20549"/>
          <a:stretch/>
        </p:blipFill>
        <p:spPr>
          <a:xfrm>
            <a:off x="1447800" y="0"/>
            <a:ext cx="3533062" cy="6858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980862" y="253782"/>
            <a:ext cx="4973637" cy="434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2900" dirty="0">
                <a:solidFill>
                  <a:srgbClr val="7F7F7F"/>
                </a:solidFill>
                <a:latin typeface="Arial Black" panose="020B0A04020102020204" pitchFamily="34" charset="0"/>
              </a:rPr>
              <a:t>Your Mission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511453" y="5013064"/>
            <a:ext cx="1156548" cy="115654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456F89-395E-4586-9D58-C09E75D368B1}"/>
              </a:ext>
            </a:extLst>
          </p:cNvPr>
          <p:cNvCxnSpPr/>
          <p:nvPr/>
        </p:nvCxnSpPr>
        <p:spPr>
          <a:xfrm>
            <a:off x="5684600" y="1025893"/>
            <a:ext cx="3566160" cy="0"/>
          </a:xfrm>
          <a:prstGeom prst="line">
            <a:avLst/>
          </a:prstGeom>
          <a:ln>
            <a:solidFill>
              <a:srgbClr val="004F71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17677-9E93-444E-B57C-69AD81198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029" y="93584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Business Incentives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E38D3-CF84-4931-81F9-CAD3E7A22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029" y="1327495"/>
            <a:ext cx="6555085" cy="533926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Idaho Tax Reimbursement Incentive (TRI)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Idaho Business Advantage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3% Investment Tax Credit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Property Tax Exemption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Employer Tax Credit - 529 College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Workforce Development Training Fund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Data Center Sales Tax Exemption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Idaho Semiconductors for America Act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F31107-B18B-4BFE-8A80-5F45E06249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1" r="1" b="10094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99469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868880" y="762000"/>
            <a:ext cx="3799121" cy="5513281"/>
          </a:xfrm>
          <a:prstGeom prst="rect">
            <a:avLst/>
          </a:prstGeom>
          <a:solidFill>
            <a:srgbClr val="004F71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19075" y="537579"/>
            <a:ext cx="4133850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3200" dirty="0">
                <a:solidFill>
                  <a:srgbClr val="7F7F7F"/>
                </a:solidFill>
                <a:latin typeface="Arial Black" panose="020B0A04020102020204" pitchFamily="34" charset="0"/>
              </a:rPr>
              <a:t>ASSISTANCE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9075" y="1419226"/>
            <a:ext cx="4542382" cy="3801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78352" lvl="2" indent="-160576">
              <a:lnSpc>
                <a:spcPts val="2975"/>
              </a:lnSpc>
              <a:buFont typeface="Arial"/>
              <a:buChar char="•"/>
            </a:pPr>
            <a:r>
              <a:rPr lang="en-US" sz="20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 options</a:t>
            </a:r>
          </a:p>
          <a:p>
            <a:pPr marL="778352" lvl="2" indent="-160576">
              <a:lnSpc>
                <a:spcPts val="2975"/>
              </a:lnSpc>
              <a:buFont typeface="Arial"/>
              <a:buChar char="•"/>
            </a:pPr>
            <a:r>
              <a:rPr lang="en-US" sz="20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Workforce solutions</a:t>
            </a:r>
          </a:p>
          <a:p>
            <a:pPr marL="778352" lvl="2" indent="-160576">
              <a:lnSpc>
                <a:spcPts val="2975"/>
              </a:lnSpc>
              <a:buFont typeface="Arial"/>
              <a:buChar char="•"/>
            </a:pPr>
            <a:r>
              <a:rPr lang="en-US" sz="20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 chain sourcing</a:t>
            </a:r>
          </a:p>
          <a:p>
            <a:pPr marL="778352" lvl="2" indent="-160576">
              <a:lnSpc>
                <a:spcPts val="2975"/>
              </a:lnSpc>
              <a:buFont typeface="Arial"/>
              <a:buChar char="•"/>
            </a:pPr>
            <a:r>
              <a:rPr lang="en-US" sz="20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 issues</a:t>
            </a:r>
          </a:p>
          <a:p>
            <a:pPr marL="778352" lvl="2" indent="-160576">
              <a:lnSpc>
                <a:spcPts val="2975"/>
              </a:lnSpc>
              <a:buFont typeface="Arial"/>
              <a:buChar char="•"/>
            </a:pPr>
            <a:r>
              <a:rPr lang="en-US" sz="20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questions and concerns</a:t>
            </a:r>
          </a:p>
          <a:p>
            <a:pPr marL="778352" lvl="2" indent="-160576">
              <a:lnSpc>
                <a:spcPts val="2975"/>
              </a:lnSpc>
              <a:buFont typeface="Arial"/>
              <a:buChar char="•"/>
            </a:pPr>
            <a:r>
              <a:rPr lang="en-US" sz="20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Introductions and referrals</a:t>
            </a:r>
          </a:p>
          <a:p>
            <a:pPr marL="778352" lvl="2" indent="-160576">
              <a:lnSpc>
                <a:spcPts val="2975"/>
              </a:lnSpc>
              <a:buFont typeface="Arial"/>
              <a:buChar char="•"/>
            </a:pPr>
            <a:r>
              <a:rPr lang="en-US" sz="20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https://business.idaho.gov</a:t>
            </a:r>
            <a:endParaRPr lang="en-US" sz="2000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8352" lvl="2" indent="-160576">
              <a:lnSpc>
                <a:spcPts val="2975"/>
              </a:lnSpc>
              <a:buFont typeface="Arial"/>
              <a:buChar char="•"/>
            </a:pPr>
            <a:endParaRPr lang="en-US" sz="2000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78352" lvl="2" indent="-160576">
              <a:lnSpc>
                <a:spcPts val="2975"/>
              </a:lnSpc>
              <a:buFont typeface="Arial"/>
              <a:buChar char="•"/>
            </a:pPr>
            <a:endParaRPr lang="en-US" sz="2000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0576" lvl="1">
              <a:lnSpc>
                <a:spcPts val="2975"/>
              </a:lnSpc>
            </a:pPr>
            <a:endParaRPr lang="en-US" sz="1500" dirty="0">
              <a:solidFill>
                <a:srgbClr val="232124"/>
              </a:solidFill>
              <a:latin typeface="Gotham Medium" pitchFamily="50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42853" y="5396654"/>
            <a:ext cx="4286250" cy="264675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D5C82D9-E82F-4669-AAE1-2EC50F0EEF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162" r="33072"/>
          <a:stretch>
            <a:fillRect/>
          </a:stretch>
        </p:blipFill>
        <p:spPr>
          <a:xfrm>
            <a:off x="6868880" y="-14236"/>
            <a:ext cx="3799121" cy="68890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07CD5B-5D3E-4679-B9F8-92AEBC2A29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01201" y="6096000"/>
            <a:ext cx="879535" cy="54247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5EE6D4-3811-43A7-BCA0-E43065512957}"/>
              </a:ext>
            </a:extLst>
          </p:cNvPr>
          <p:cNvCxnSpPr/>
          <p:nvPr/>
        </p:nvCxnSpPr>
        <p:spPr>
          <a:xfrm>
            <a:off x="570454" y="1157196"/>
            <a:ext cx="3566160" cy="0"/>
          </a:xfrm>
          <a:prstGeom prst="line">
            <a:avLst/>
          </a:prstGeom>
          <a:ln>
            <a:solidFill>
              <a:srgbClr val="004F71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D920A-45E0-4AEC-BC1D-589CE04FC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7775" y="-230840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Other Incentives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DFA3F5A-0600-4FB6-84C8-9D92755B42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1" r="2744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2C788-7CC5-4D2D-90BE-4304D94C8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7776" y="1336089"/>
            <a:ext cx="6784294" cy="4940424"/>
          </a:xfr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>
              <a:spcAft>
                <a:spcPts val="1200"/>
              </a:spcAft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Research and Development (R&amp;D) Tax Credits</a:t>
            </a:r>
          </a:p>
          <a:p>
            <a:pPr>
              <a:spcAft>
                <a:spcPts val="1200"/>
              </a:spcAft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Workforce Opportunity Tax Credit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1200"/>
              </a:spcAft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Hiring from target groups with significant barriers to employment (veterans, voc. rehab, ex-felons)</a:t>
            </a:r>
          </a:p>
          <a:p>
            <a:pPr>
              <a:spcAft>
                <a:spcPts val="1200"/>
              </a:spcAft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Idaho Launch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7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short-term training and funding opportunities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Workforce Development Council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 – employer &amp; industry grants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  <a:hlinkClick r:id="rId6"/>
            </a:endParaRPr>
          </a:p>
          <a:p>
            <a:pPr>
              <a:spcAft>
                <a:spcPts val="1200"/>
              </a:spcAft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Federal Tax Incentives for Historic Preservation  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Utilities Programs for Businesses</a:t>
            </a:r>
          </a:p>
          <a:p>
            <a:pPr lvl="2">
              <a:spcAft>
                <a:spcPts val="1200"/>
              </a:spcAft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Idaho Power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spcAft>
                <a:spcPts val="1200"/>
              </a:spcAft>
            </a:pPr>
            <a:r>
              <a:rPr lang="en-US" sz="7200" dirty="0" err="1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Avista</a:t>
            </a: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 Energy rebates 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spcAft>
                <a:spcPts val="1200"/>
              </a:spcAft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Rocky Mountain Power incentives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spcAft>
                <a:spcPts val="12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 defTabSz="914400">
              <a:spcAft>
                <a:spcPts val="1200"/>
              </a:spcAft>
              <a:buNone/>
            </a:pPr>
            <a:r>
              <a:rPr lang="en-US" sz="5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/>
          </a:p>
          <a:p>
            <a:pPr lvl="1" indent="-228600" defTabSz="914400"/>
            <a:endParaRPr lang="en-US" sz="1600" dirty="0"/>
          </a:p>
          <a:p>
            <a:pPr lvl="1" indent="-228600" defTabSz="914400"/>
            <a:endParaRPr lang="en-US" sz="1400" dirty="0"/>
          </a:p>
          <a:p>
            <a:pPr lvl="1" indent="-228600" defTabSz="914400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39462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806BA-7A72-4239-9BC1-E607EF5F3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142" y="0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External Financing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EE5DA-BD85-4AC7-A8DC-26897B3B3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1142" y="1639410"/>
            <a:ext cx="6586489" cy="4299751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Industrial Revenue Bonds (“Private Activity Bonds”)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39" lvl="1" indent="-285750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REDIFIT – Rural Economic Development &amp; Integrated Freight Transportation Program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lvl="1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Collateral Support Program for small businesses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New Markets Tax Credits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78B698-0197-4950-9E1E-E26D9F9331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514" r="22366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41853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C0E32-041B-4A45-9816-4C2E0824A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6235" y="742951"/>
            <a:ext cx="6798541" cy="590598"/>
          </a:xfrm>
        </p:spPr>
        <p:txBody>
          <a:bodyPr anchor="b">
            <a:no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Our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D65E0-3D4D-4850-A798-D772CC085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6235" y="1672985"/>
            <a:ext cx="6798539" cy="3705217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 the lead economic development agency for the State of Idaho, the mission of the Idaho Department of Commerce is to:</a:t>
            </a:r>
          </a:p>
          <a:p>
            <a:pPr>
              <a:spcAft>
                <a:spcPts val="1200"/>
              </a:spcAft>
            </a:pP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Foster a business-friendly environment to aid in job creation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upport existing companies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trengthen communities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arket Idaho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A731C0-FA89-44EA-B859-D2E9EB0189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1" r="51433"/>
          <a:stretch/>
        </p:blipFill>
        <p:spPr>
          <a:xfrm>
            <a:off x="1" y="10"/>
            <a:ext cx="4196496" cy="685799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08547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65641-7F38-43A0-BBF4-6D584D95D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6438" y="294296"/>
            <a:ext cx="7845048" cy="751832"/>
          </a:xfrm>
        </p:spPr>
        <p:txBody>
          <a:bodyPr anchor="b"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Client Cues: Involve Commerce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A6E51-ECB7-4F4B-8D1D-E7D93ABFE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6438" y="1362671"/>
            <a:ext cx="8025561" cy="4096835"/>
          </a:xfrm>
        </p:spPr>
        <p:txBody>
          <a:bodyPr>
            <a:normAutofit fontScale="25000" lnSpcReduction="20000"/>
          </a:bodyPr>
          <a:lstStyle/>
          <a:p>
            <a:pPr>
              <a:spcAft>
                <a:spcPts val="1200"/>
              </a:spcAft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Capital expenditures - property, plant and equipment</a:t>
            </a:r>
          </a:p>
          <a:p>
            <a:pPr>
              <a:spcAft>
                <a:spcPts val="1200"/>
              </a:spcAft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Finding new customers/markets  </a:t>
            </a:r>
          </a:p>
          <a:p>
            <a:pPr>
              <a:spcAft>
                <a:spcPts val="1200"/>
              </a:spcAft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Product research/commercialization/efficacy testing</a:t>
            </a:r>
          </a:p>
          <a:p>
            <a:pPr>
              <a:spcAft>
                <a:spcPts val="1200"/>
              </a:spcAft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Workforce decisions and needs</a:t>
            </a:r>
          </a:p>
          <a:p>
            <a:pPr>
              <a:spcAft>
                <a:spcPts val="1200"/>
              </a:spcAft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Infastructure needs</a:t>
            </a:r>
          </a:p>
          <a:p>
            <a:pPr>
              <a:spcAft>
                <a:spcPts val="1200"/>
              </a:spcAft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External financing needs </a:t>
            </a:r>
          </a:p>
          <a:p>
            <a:pPr>
              <a:spcAft>
                <a:spcPts val="1200"/>
              </a:spcAft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Industry connections</a:t>
            </a:r>
          </a:p>
          <a:p>
            <a:pPr lvl="1"/>
            <a:endParaRPr lang="en-US" sz="5500" dirty="0"/>
          </a:p>
          <a:p>
            <a:pPr lvl="1"/>
            <a:endParaRPr lang="en-US" sz="5500" dirty="0"/>
          </a:p>
          <a:p>
            <a:pPr lvl="1"/>
            <a:endParaRPr lang="en-US" sz="5500" dirty="0"/>
          </a:p>
          <a:p>
            <a:pPr marL="457189" lvl="1" indent="0">
              <a:buNone/>
            </a:pPr>
            <a:endParaRPr lang="en-US" dirty="0"/>
          </a:p>
          <a:p>
            <a:pPr lvl="1"/>
            <a:endParaRPr lang="en-US" sz="1100" dirty="0"/>
          </a:p>
          <a:p>
            <a:pPr lvl="1"/>
            <a:r>
              <a:rPr lang="en-US" sz="11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38D5F7-DC5C-4239-8C02-2ADC2FB836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" r="15382" b="28"/>
          <a:stretch/>
        </p:blipFill>
        <p:spPr>
          <a:xfrm>
            <a:off x="0" y="71021"/>
            <a:ext cx="3922543" cy="6857990"/>
          </a:xfrm>
          <a:prstGeom prst="rect">
            <a:avLst/>
          </a:prstGeom>
          <a:effectLst/>
        </p:spPr>
      </p:pic>
      <p:pic>
        <p:nvPicPr>
          <p:cNvPr id="28" name="Picture 27" descr="Logo.jpg">
            <a:extLst>
              <a:ext uri="{FF2B5EF4-FFF2-40B4-BE49-F238E27FC236}">
                <a16:creationId xmlns:a16="http://schemas.microsoft.com/office/drawing/2014/main" id="{37595CF3-AB6B-4854-B4B1-C1A158CA1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496" y="6140046"/>
            <a:ext cx="1868424" cy="56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66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2524830-1CEB-4697-9658-DA9B8F9C991F}"/>
              </a:ext>
            </a:extLst>
          </p:cNvPr>
          <p:cNvSpPr/>
          <p:nvPr/>
        </p:nvSpPr>
        <p:spPr>
          <a:xfrm>
            <a:off x="0" y="0"/>
            <a:ext cx="5726098" cy="6858000"/>
          </a:xfrm>
          <a:prstGeom prst="rect">
            <a:avLst/>
          </a:prstGeom>
          <a:solidFill>
            <a:srgbClr val="004F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6B5BE30-A6C4-4E54-9507-211CF0F3B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70" y="2610371"/>
            <a:ext cx="4506158" cy="84929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 With 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04691" y="3683000"/>
            <a:ext cx="4845018" cy="88446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@idahocommerce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C0CA1F1-C3CE-4FA5-A13F-B1C62F8094A0}"/>
              </a:ext>
            </a:extLst>
          </p:cNvPr>
          <p:cNvGrpSpPr/>
          <p:nvPr/>
        </p:nvGrpSpPr>
        <p:grpSpPr>
          <a:xfrm>
            <a:off x="6218804" y="1426035"/>
            <a:ext cx="5706866" cy="4067257"/>
            <a:chOff x="686628" y="1625472"/>
            <a:chExt cx="5706866" cy="4067257"/>
          </a:xfrm>
        </p:grpSpPr>
        <p:pic>
          <p:nvPicPr>
            <p:cNvPr id="2052" name="Picture 4" descr="&quot;f&quot; 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810" y="2714463"/>
              <a:ext cx="849294" cy="849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Twitter logo vector log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368" y="3689765"/>
              <a:ext cx="952175" cy="952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1772517" y="2840358"/>
              <a:ext cx="4620977" cy="84940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Idaho Commerce</a:t>
              </a:r>
            </a:p>
          </p:txBody>
        </p:sp>
        <p:pic>
          <p:nvPicPr>
            <p:cNvPr id="2060" name="Picture 12" descr="http://www.freeiconspng.com/uploads/images-linkedin-logo-png-14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628" y="4641940"/>
              <a:ext cx="953192" cy="953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1772515" y="4808269"/>
              <a:ext cx="4620979" cy="8844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Idaho Commerce</a:t>
              </a:r>
            </a:p>
          </p:txBody>
        </p:sp>
        <p:pic>
          <p:nvPicPr>
            <p:cNvPr id="22" name="Picture 2" descr="Image result for website ic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810" y="1625472"/>
              <a:ext cx="849293" cy="849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Content Placeholder 2"/>
            <p:cNvSpPr txBox="1">
              <a:spLocks/>
            </p:cNvSpPr>
            <p:nvPr/>
          </p:nvSpPr>
          <p:spPr>
            <a:xfrm>
              <a:off x="1772517" y="1752680"/>
              <a:ext cx="3796477" cy="63799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commerce.idaho.gov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0902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868880" y="762000"/>
            <a:ext cx="3799121" cy="5513281"/>
          </a:xfrm>
          <a:prstGeom prst="rect">
            <a:avLst/>
          </a:prstGeom>
          <a:solidFill>
            <a:srgbClr val="004F71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038350" y="1254182"/>
            <a:ext cx="4133850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3200" dirty="0">
                <a:solidFill>
                  <a:srgbClr val="7F7F7F"/>
                </a:solidFill>
                <a:latin typeface="Arial Black" panose="020B0A04020102020204" pitchFamily="34" charset="0"/>
              </a:rPr>
              <a:t>OUR TEAMS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88955" y="2057401"/>
            <a:ext cx="4542382" cy="3801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21152" lvl="1" indent="-160576">
              <a:lnSpc>
                <a:spcPts val="2975"/>
              </a:lnSpc>
              <a:buFont typeface="Arial"/>
              <a:buChar char="•"/>
            </a:pPr>
            <a:r>
              <a:rPr lang="en-US" sz="20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Development Services</a:t>
            </a:r>
          </a:p>
          <a:p>
            <a:pPr marL="321152" lvl="1" indent="-160576">
              <a:lnSpc>
                <a:spcPts val="2975"/>
              </a:lnSpc>
              <a:buFont typeface="Arial"/>
              <a:buChar char="•"/>
            </a:pPr>
            <a:r>
              <a:rPr lang="en-US" sz="20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Rural Services </a:t>
            </a:r>
          </a:p>
          <a:p>
            <a:pPr marL="321152" lvl="1" indent="-160576">
              <a:lnSpc>
                <a:spcPts val="2975"/>
              </a:lnSpc>
              <a:buFont typeface="Arial"/>
              <a:buChar char="•"/>
            </a:pPr>
            <a:r>
              <a:rPr lang="en-US" sz="20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Attraction</a:t>
            </a:r>
          </a:p>
          <a:p>
            <a:pPr marL="321152" lvl="1" indent="-160576">
              <a:lnSpc>
                <a:spcPts val="2975"/>
              </a:lnSpc>
              <a:buFont typeface="Arial"/>
              <a:buChar char="•"/>
            </a:pPr>
            <a:r>
              <a:rPr lang="en-US" sz="20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Tourism </a:t>
            </a:r>
          </a:p>
          <a:p>
            <a:pPr marL="321152" lvl="1" indent="-160576">
              <a:lnSpc>
                <a:spcPts val="2975"/>
              </a:lnSpc>
              <a:buFont typeface="Arial"/>
              <a:buChar char="•"/>
            </a:pPr>
            <a:r>
              <a:rPr lang="en-US" sz="20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Development</a:t>
            </a:r>
          </a:p>
          <a:p>
            <a:pPr marL="321152" lvl="1" indent="-160576">
              <a:lnSpc>
                <a:spcPts val="2975"/>
              </a:lnSpc>
              <a:buFont typeface="Arial"/>
              <a:buChar char="•"/>
            </a:pPr>
            <a:r>
              <a:rPr lang="en-US" sz="20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Broadband</a:t>
            </a:r>
          </a:p>
          <a:p>
            <a:pPr marL="321152" lvl="1" indent="-160576">
              <a:lnSpc>
                <a:spcPts val="2975"/>
              </a:lnSpc>
              <a:buFont typeface="Arial"/>
              <a:buChar char="•"/>
            </a:pPr>
            <a:r>
              <a:rPr lang="en-US" sz="20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</a:t>
            </a:r>
          </a:p>
          <a:p>
            <a:pPr marL="321152" lvl="1" indent="-160576">
              <a:lnSpc>
                <a:spcPts val="2975"/>
              </a:lnSpc>
              <a:buFont typeface="Arial"/>
              <a:buChar char="•"/>
            </a:pPr>
            <a:r>
              <a:rPr lang="en-US" sz="20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Grants &amp; Fiscal</a:t>
            </a:r>
          </a:p>
          <a:p>
            <a:pPr marL="321152" lvl="1" indent="-160576">
              <a:lnSpc>
                <a:spcPts val="2975"/>
              </a:lnSpc>
              <a:buFont typeface="Arial"/>
              <a:buChar char="•"/>
            </a:pPr>
            <a:r>
              <a:rPr lang="en-US" sz="20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Authorized Employees</a:t>
            </a:r>
          </a:p>
          <a:p>
            <a:pPr marL="321152" lvl="1" indent="-160576">
              <a:lnSpc>
                <a:spcPts val="2975"/>
              </a:lnSpc>
              <a:buFont typeface="Arial"/>
              <a:buChar char="•"/>
            </a:pPr>
            <a:endParaRPr lang="en-US" sz="1500" dirty="0">
              <a:solidFill>
                <a:srgbClr val="232124"/>
              </a:solidFill>
              <a:latin typeface="Gotham Medium" pitchFamily="50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742853" y="5396654"/>
            <a:ext cx="4286250" cy="264675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D5C82D9-E82F-4669-AAE1-2EC50F0EE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8" r="31118"/>
          <a:stretch/>
        </p:blipFill>
        <p:spPr>
          <a:xfrm>
            <a:off x="6868880" y="-14236"/>
            <a:ext cx="3799121" cy="68890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07CD5B-5D3E-4679-B9F8-92AEBC2A29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01201" y="6096000"/>
            <a:ext cx="879535" cy="54247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5EE6D4-3811-43A7-BCA0-E43065512957}"/>
              </a:ext>
            </a:extLst>
          </p:cNvPr>
          <p:cNvCxnSpPr/>
          <p:nvPr/>
        </p:nvCxnSpPr>
        <p:spPr>
          <a:xfrm>
            <a:off x="2286000" y="1828800"/>
            <a:ext cx="3566160" cy="0"/>
          </a:xfrm>
          <a:prstGeom prst="line">
            <a:avLst/>
          </a:prstGeom>
          <a:ln>
            <a:solidFill>
              <a:srgbClr val="004F71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868880" y="762000"/>
            <a:ext cx="3799121" cy="5513281"/>
          </a:xfrm>
          <a:prstGeom prst="rect">
            <a:avLst/>
          </a:prstGeom>
          <a:solidFill>
            <a:srgbClr val="004F71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34905" y="1216860"/>
            <a:ext cx="4133850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3200" dirty="0">
                <a:solidFill>
                  <a:srgbClr val="7F7F7F"/>
                </a:solidFill>
                <a:latin typeface="Arial Black" panose="020B0A04020102020204" pitchFamily="34" charset="0"/>
              </a:rPr>
              <a:t>OUR BUDGET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27790" y="2280833"/>
            <a:ext cx="4542382" cy="1878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21152" lvl="1" indent="-160576">
              <a:lnSpc>
                <a:spcPts val="2975"/>
              </a:lnSpc>
              <a:buFont typeface="Arial"/>
              <a:buChar char="•"/>
            </a:pPr>
            <a:r>
              <a:rPr lang="en-US" sz="20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Funds – $ 6.0 million</a:t>
            </a:r>
          </a:p>
          <a:p>
            <a:pPr marL="321152" lvl="1" indent="-160576">
              <a:lnSpc>
                <a:spcPts val="2975"/>
              </a:lnSpc>
              <a:buFont typeface="Arial"/>
              <a:buChar char="•"/>
            </a:pPr>
            <a:r>
              <a:rPr lang="en-US" sz="20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Dedicated Funds - $60 million</a:t>
            </a:r>
          </a:p>
          <a:p>
            <a:pPr marL="321152" lvl="1" indent="-160576">
              <a:lnSpc>
                <a:spcPts val="2975"/>
              </a:lnSpc>
              <a:buFont typeface="Arial"/>
              <a:buChar char="•"/>
            </a:pPr>
            <a:r>
              <a:rPr lang="en-US" sz="20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Funds - $192 million</a:t>
            </a:r>
          </a:p>
          <a:p>
            <a:pPr marL="321152" lvl="1" indent="-160576">
              <a:lnSpc>
                <a:spcPts val="2975"/>
              </a:lnSpc>
              <a:buFont typeface="Arial"/>
              <a:buChar char="•"/>
            </a:pPr>
            <a:r>
              <a:rPr lang="en-US" sz="20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- $260 million</a:t>
            </a:r>
          </a:p>
          <a:p>
            <a:pPr marL="321152" lvl="1" indent="-160576">
              <a:lnSpc>
                <a:spcPts val="2975"/>
              </a:lnSpc>
              <a:buFont typeface="Arial"/>
              <a:buChar char="•"/>
            </a:pPr>
            <a:endParaRPr lang="en-US" sz="1500" dirty="0">
              <a:solidFill>
                <a:srgbClr val="232124"/>
              </a:solidFill>
              <a:latin typeface="Gotham Medium" pitchFamily="50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742853" y="5396654"/>
            <a:ext cx="4286250" cy="26467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07CD5B-5D3E-4679-B9F8-92AEBC2A29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01201" y="6096000"/>
            <a:ext cx="879535" cy="54247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5EE6D4-3811-43A7-BCA0-E43065512957}"/>
              </a:ext>
            </a:extLst>
          </p:cNvPr>
          <p:cNvCxnSpPr/>
          <p:nvPr/>
        </p:nvCxnSpPr>
        <p:spPr>
          <a:xfrm>
            <a:off x="634482" y="1703023"/>
            <a:ext cx="3566160" cy="0"/>
          </a:xfrm>
          <a:prstGeom prst="line">
            <a:avLst/>
          </a:prstGeom>
          <a:ln>
            <a:solidFill>
              <a:srgbClr val="004F71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Picture 3" descr="Different sizes of piggybanks in pastel colors">
            <a:extLst>
              <a:ext uri="{FF2B5EF4-FFF2-40B4-BE49-F238E27FC236}">
                <a16:creationId xmlns:a16="http://schemas.microsoft.com/office/drawing/2014/main" id="{F64DE8CB-000A-A13C-9F17-930A9B261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953" y="132184"/>
            <a:ext cx="6501142" cy="668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20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6A08C-A02E-424A-854C-B1077B198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29" y="327427"/>
            <a:ext cx="6586491" cy="1286160"/>
          </a:xfrm>
        </p:spPr>
        <p:txBody>
          <a:bodyPr anchor="b"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Business Development Services Part -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0ADE0-DD6A-4876-95F8-C029FB3DC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29" y="1772577"/>
            <a:ext cx="6832992" cy="4512814"/>
          </a:xfrm>
        </p:spPr>
        <p:txBody>
          <a:bodyPr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Our primary role is to support companies already in Idaho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Secondary Role to help Build Industries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make it our business to know how to help businesses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are statewide connectors of people, resources, ideas, industries and capital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Look to us for information about workforce solutions and business incentives for Idaho companies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10619A-4C56-4302-A67E-8904BDFE7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" b="28"/>
          <a:stretch/>
        </p:blipFill>
        <p:spPr>
          <a:xfrm>
            <a:off x="0" y="0"/>
            <a:ext cx="4635571" cy="685799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10836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2D64A-0682-42D6-8C1E-8EB5AD1E6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1" y="358972"/>
            <a:ext cx="6586491" cy="743576"/>
          </a:xfrm>
        </p:spPr>
        <p:txBody>
          <a:bodyPr anchor="b">
            <a:normAutofit fontScale="90000"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Business Development Services Part 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C751E-BF46-460C-92B6-250549D4E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1444103"/>
            <a:ext cx="6586489" cy="5311804"/>
          </a:xfrm>
        </p:spPr>
        <p:txBody>
          <a:bodyPr>
            <a:normAutofit fontScale="25000" lnSpcReduction="20000"/>
          </a:bodyPr>
          <a:lstStyle/>
          <a:p>
            <a:pPr>
              <a:spcAft>
                <a:spcPts val="1200"/>
              </a:spcAft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Experts in developing reliable global business relationships</a:t>
            </a:r>
          </a:p>
          <a:p>
            <a:pPr>
              <a:spcAft>
                <a:spcPts val="1200"/>
              </a:spcAft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Export training workshops</a:t>
            </a:r>
          </a:p>
          <a:p>
            <a:pPr>
              <a:spcAft>
                <a:spcPts val="1200"/>
              </a:spcAft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STEP grants for companies </a:t>
            </a:r>
          </a:p>
          <a:p>
            <a:pPr lvl="1">
              <a:spcAft>
                <a:spcPts val="1200"/>
              </a:spcAft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Financial Assistance Awards (FAA) </a:t>
            </a:r>
          </a:p>
          <a:p>
            <a:pPr lvl="1">
              <a:spcAft>
                <a:spcPts val="1200"/>
              </a:spcAft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Idaho Online Global Marketing Program</a:t>
            </a:r>
          </a:p>
          <a:p>
            <a:pPr>
              <a:spcAft>
                <a:spcPts val="1200"/>
              </a:spcAft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International Trade Offices: </a:t>
            </a:r>
          </a:p>
          <a:p>
            <a:pPr lvl="1">
              <a:spcAft>
                <a:spcPts val="1200"/>
              </a:spcAft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Asia Pacific Office</a:t>
            </a:r>
          </a:p>
          <a:p>
            <a:pPr lvl="1">
              <a:spcAft>
                <a:spcPts val="1200"/>
              </a:spcAft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Mexico Office</a:t>
            </a:r>
          </a:p>
          <a:p>
            <a:pPr lvl="1">
              <a:spcAft>
                <a:spcPts val="1200"/>
              </a:spcAft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Japan Office</a:t>
            </a:r>
          </a:p>
          <a:p>
            <a:pPr>
              <a:spcAft>
                <a:spcPts val="1200"/>
              </a:spcAft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Trade missions and trade shows</a:t>
            </a:r>
          </a:p>
          <a:p>
            <a:pPr>
              <a:spcAft>
                <a:spcPts val="1200"/>
              </a:spcAft>
            </a:pP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Rural Export Center </a:t>
            </a:r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for market research</a:t>
            </a:r>
          </a:p>
          <a:p>
            <a:endParaRPr lang="en-US" sz="8000" dirty="0"/>
          </a:p>
          <a:p>
            <a:endParaRPr lang="en-US" sz="2000" dirty="0"/>
          </a:p>
          <a:p>
            <a:r>
              <a:rPr lang="en-US" sz="2000" dirty="0"/>
              <a:t>. 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pPr marL="457189" lvl="1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 descr="Satellite view of Earth">
            <a:extLst>
              <a:ext uri="{FF2B5EF4-FFF2-40B4-BE49-F238E27FC236}">
                <a16:creationId xmlns:a16="http://schemas.microsoft.com/office/drawing/2014/main" id="{30D6D318-C8A6-4F72-97B0-FEEE1FA437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7" r="26117"/>
          <a:stretch/>
        </p:blipFill>
        <p:spPr>
          <a:xfrm>
            <a:off x="21" y="10"/>
            <a:ext cx="4635571" cy="685799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77491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0BFDEBF-C676-495C-AE42-B042C57FE7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838201"/>
            <a:ext cx="4332192" cy="56395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36FC79-43ED-4D00-84C0-03C48FE43154}"/>
              </a:ext>
            </a:extLst>
          </p:cNvPr>
          <p:cNvSpPr txBox="1"/>
          <p:nvPr/>
        </p:nvSpPr>
        <p:spPr>
          <a:xfrm>
            <a:off x="420739" y="1293845"/>
            <a:ext cx="37793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F7F7F"/>
                </a:solidFill>
                <a:latin typeface="Arial Black" panose="020B0A04020102020204" pitchFamily="34" charset="0"/>
              </a:rPr>
              <a:t>Business Development Services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D383AC-DC2C-4987-8D9A-0926FA1D8830}"/>
              </a:ext>
            </a:extLst>
          </p:cNvPr>
          <p:cNvSpPr txBox="1"/>
          <p:nvPr/>
        </p:nvSpPr>
        <p:spPr>
          <a:xfrm>
            <a:off x="1063690" y="3576699"/>
            <a:ext cx="450683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F7F7F"/>
                </a:solidFill>
              </a:rPr>
              <a:t>Regions1- Jenny Hemly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F7F7F"/>
                </a:solidFill>
              </a:rPr>
              <a:t>Region 2+Valley County – Brent Haynes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F7F7F"/>
                </a:solidFill>
              </a:rPr>
              <a:t>Regions 3 – Tracy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F7F7F"/>
                </a:solidFill>
              </a:rPr>
              <a:t>Regions 4 &amp; 5 – Tatum Clark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F7F7F"/>
                </a:solidFill>
              </a:rPr>
              <a:t>Regions 6 and 7 -  Sharon Canady</a:t>
            </a:r>
            <a:endParaRPr lang="en-US" sz="20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980CDF4-A291-4DE0-8FDD-CB96534789EC}"/>
              </a:ext>
            </a:extLst>
          </p:cNvPr>
          <p:cNvCxnSpPr>
            <a:cxnSpLocks/>
          </p:cNvCxnSpPr>
          <p:nvPr/>
        </p:nvCxnSpPr>
        <p:spPr>
          <a:xfrm>
            <a:off x="923486" y="3147527"/>
            <a:ext cx="3276600" cy="0"/>
          </a:xfrm>
          <a:prstGeom prst="line">
            <a:avLst/>
          </a:prstGeom>
          <a:ln>
            <a:solidFill>
              <a:srgbClr val="004F71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2711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536FC79-43ED-4D00-84C0-03C48FE43154}"/>
              </a:ext>
            </a:extLst>
          </p:cNvPr>
          <p:cNvSpPr txBox="1"/>
          <p:nvPr/>
        </p:nvSpPr>
        <p:spPr>
          <a:xfrm>
            <a:off x="672665" y="398105"/>
            <a:ext cx="3779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F7F7F"/>
                </a:solidFill>
                <a:latin typeface="Arial Black" panose="020B0A04020102020204" pitchFamily="34" charset="0"/>
              </a:rPr>
              <a:t>Industry Focus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980CDF4-A291-4DE0-8FDD-CB96534789EC}"/>
              </a:ext>
            </a:extLst>
          </p:cNvPr>
          <p:cNvCxnSpPr>
            <a:cxnSpLocks/>
          </p:cNvCxnSpPr>
          <p:nvPr/>
        </p:nvCxnSpPr>
        <p:spPr>
          <a:xfrm>
            <a:off x="827315" y="1181934"/>
            <a:ext cx="3276600" cy="0"/>
          </a:xfrm>
          <a:prstGeom prst="line">
            <a:avLst/>
          </a:prstGeom>
          <a:ln>
            <a:solidFill>
              <a:srgbClr val="004F71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Person woodworking">
            <a:extLst>
              <a:ext uri="{FF2B5EF4-FFF2-40B4-BE49-F238E27FC236}">
                <a16:creationId xmlns:a16="http://schemas.microsoft.com/office/drawing/2014/main" id="{5A215F14-2987-4A65-0BC0-4EBE5CF73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284" y="1156996"/>
            <a:ext cx="6816012" cy="45440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3E6E00-2A5A-3A94-D51E-11CB0BFB112B}"/>
              </a:ext>
            </a:extLst>
          </p:cNvPr>
          <p:cNvSpPr txBox="1"/>
          <p:nvPr/>
        </p:nvSpPr>
        <p:spPr>
          <a:xfrm>
            <a:off x="415018" y="1380989"/>
            <a:ext cx="429463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Aerospace -</a:t>
            </a:r>
            <a:r>
              <a:rPr lang="en-US" sz="2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Jenny</a:t>
            </a:r>
            <a:endParaRPr lang="en-US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endParaRPr lang="en-US" sz="2000" dirty="0">
              <a:solidFill>
                <a:srgbClr val="000000"/>
              </a:solidFill>
              <a:effectLst/>
              <a:highlight>
                <a:srgbClr val="FFFFFF"/>
              </a:highlight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Advanced Energy and Healthcare Technologies - Sharon</a:t>
            </a:r>
            <a:endParaRPr lang="en-US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br>
              <a:rPr lang="en-US" sz="2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Food Technology and Natural Resources - Tatum</a:t>
            </a:r>
            <a:br>
              <a:rPr lang="en-US" sz="2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US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Outdoor Recreation and Defense Technology – Brent</a:t>
            </a:r>
            <a:br>
              <a:rPr lang="en-US" sz="2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US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Advanced Technology, Innovation and Entrepreneurial Ventures - Tracy</a:t>
            </a:r>
            <a:endParaRPr lang="en-US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368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E6392-6348-4E7A-A691-56ABB6C4B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204" y="374941"/>
            <a:ext cx="5194992" cy="964620"/>
          </a:xfrm>
        </p:spPr>
        <p:txBody>
          <a:bodyPr anchor="b">
            <a:normAutofit/>
          </a:bodyPr>
          <a:lstStyle/>
          <a:p>
            <a:b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7F7F7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Rural Services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B11A7-4AF9-4D07-A805-18E5F4650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204" y="1523997"/>
            <a:ext cx="4579397" cy="4476747"/>
          </a:xfrm>
        </p:spPr>
        <p:txBody>
          <a:bodyPr>
            <a:normAutofit fontScale="62500" lnSpcReduction="20000"/>
          </a:bodyPr>
          <a:lstStyle/>
          <a:p>
            <a:pPr marL="321152" lvl="1" indent="-160576">
              <a:lnSpc>
                <a:spcPct val="150000"/>
              </a:lnSpc>
              <a:buFont typeface="Arial"/>
              <a:buChar char="•"/>
            </a:pPr>
            <a:r>
              <a:rPr lang="en-US" sz="26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Rural Economic Development Professionals Program </a:t>
            </a:r>
          </a:p>
          <a:p>
            <a:pPr marL="321152" lvl="1" indent="-160576">
              <a:lnSpc>
                <a:spcPct val="150000"/>
              </a:lnSpc>
              <a:buFont typeface="Arial"/>
              <a:buChar char="•"/>
            </a:pPr>
            <a:r>
              <a:rPr lang="en-US" sz="26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 Grants Program. </a:t>
            </a:r>
          </a:p>
          <a:p>
            <a:pPr marL="321152" lvl="1" indent="-160576">
              <a:lnSpc>
                <a:spcPct val="150000"/>
              </a:lnSpc>
              <a:buFont typeface="Arial"/>
              <a:buChar char="•"/>
            </a:pPr>
            <a:r>
              <a:rPr lang="en-US" sz="26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Idaho’s Main Street Program</a:t>
            </a:r>
          </a:p>
          <a:p>
            <a:pPr marL="321152" lvl="1" indent="-160576">
              <a:lnSpc>
                <a:spcPct val="150000"/>
              </a:lnSpc>
              <a:buFont typeface="Arial"/>
              <a:buChar char="•"/>
            </a:pPr>
            <a:r>
              <a:rPr lang="en-US" sz="26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Northwest Community Development Institute</a:t>
            </a:r>
          </a:p>
          <a:p>
            <a:pPr marL="321152" lvl="1" indent="-160576">
              <a:lnSpc>
                <a:spcPct val="150000"/>
              </a:lnSpc>
              <a:buFont typeface="Arial"/>
              <a:buChar char="•"/>
            </a:pPr>
            <a:r>
              <a:rPr lang="en-US" sz="26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 Activity Bonds </a:t>
            </a:r>
          </a:p>
          <a:p>
            <a:pPr marL="321152" lvl="1" indent="-160576">
              <a:lnSpc>
                <a:spcPct val="150000"/>
              </a:lnSpc>
              <a:buFont typeface="Arial"/>
              <a:buChar char="•"/>
            </a:pPr>
            <a:r>
              <a:rPr lang="en-US" sz="26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Idaho Rural Partnership</a:t>
            </a:r>
          </a:p>
          <a:p>
            <a:pPr marL="321152" lvl="1" indent="-160576">
              <a:lnSpc>
                <a:spcPct val="150000"/>
              </a:lnSpc>
              <a:buFont typeface="Arial"/>
              <a:buChar char="•"/>
            </a:pPr>
            <a:r>
              <a:rPr lang="en-US" sz="26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 with EDA ARPA Planning Grants</a:t>
            </a:r>
          </a:p>
          <a:p>
            <a:pPr marL="321152" lvl="1" indent="-160576">
              <a:lnSpc>
                <a:spcPct val="150000"/>
              </a:lnSpc>
              <a:buFont typeface="Arial"/>
              <a:buChar char="•"/>
            </a:pPr>
            <a:r>
              <a:rPr lang="en-US" sz="26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Placemaking </a:t>
            </a:r>
          </a:p>
          <a:p>
            <a:pPr marL="321152" lvl="1" indent="-160576">
              <a:lnSpc>
                <a:spcPct val="150000"/>
              </a:lnSpc>
              <a:buFont typeface="Arial"/>
              <a:buChar char="•"/>
            </a:pPr>
            <a:r>
              <a:rPr lang="en-US" sz="26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Co-ordinate State Plans and Strategies (44GO!)</a:t>
            </a:r>
          </a:p>
          <a:p>
            <a:pPr marL="342900" lvl="1" indent="0">
              <a:spcBef>
                <a:spcPts val="0"/>
              </a:spcBef>
              <a:spcAft>
                <a:spcPts val="900"/>
              </a:spcAft>
              <a:buNone/>
            </a:pPr>
            <a:endParaRPr lang="en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57643D-0EF4-4970-AA66-81D9562604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4" t="6391" b="6391"/>
          <a:stretch/>
        </p:blipFill>
        <p:spPr>
          <a:xfrm>
            <a:off x="1524002" y="857251"/>
            <a:ext cx="3109403" cy="5143493"/>
          </a:xfrm>
          <a:prstGeom prst="rect">
            <a:avLst/>
          </a:prstGeom>
          <a:effectLst/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DF5067B-FF96-415C-B224-C8DC28291FB4}"/>
              </a:ext>
            </a:extLst>
          </p:cNvPr>
          <p:cNvCxnSpPr>
            <a:cxnSpLocks/>
          </p:cNvCxnSpPr>
          <p:nvPr/>
        </p:nvCxnSpPr>
        <p:spPr>
          <a:xfrm>
            <a:off x="4945781" y="1336352"/>
            <a:ext cx="3276600" cy="0"/>
          </a:xfrm>
          <a:prstGeom prst="line">
            <a:avLst/>
          </a:prstGeom>
          <a:ln>
            <a:solidFill>
              <a:srgbClr val="004F71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41138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1773</TotalTime>
  <Words>757</Words>
  <Application>Microsoft Macintosh PowerPoint</Application>
  <PresentationFormat>Widescreen</PresentationFormat>
  <Paragraphs>177</Paragraphs>
  <Slides>21</Slides>
  <Notes>1</Notes>
  <HiddenSlides>4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-apple-system</vt:lpstr>
      <vt:lpstr>Arial</vt:lpstr>
      <vt:lpstr>Arial Black</vt:lpstr>
      <vt:lpstr>Calibri</vt:lpstr>
      <vt:lpstr>Calibri Light</vt:lpstr>
      <vt:lpstr>Gotham Medium</vt:lpstr>
      <vt:lpstr>Montserrat Classic</vt:lpstr>
      <vt:lpstr>Symbol</vt:lpstr>
      <vt:lpstr>Office Theme</vt:lpstr>
      <vt:lpstr>Introduction to  Idaho Commerce</vt:lpstr>
      <vt:lpstr>Our Mission</vt:lpstr>
      <vt:lpstr>PowerPoint Presentation</vt:lpstr>
      <vt:lpstr>PowerPoint Presentation</vt:lpstr>
      <vt:lpstr>Business Development Services Part - I</vt:lpstr>
      <vt:lpstr>Business Development Services Part -2</vt:lpstr>
      <vt:lpstr>PowerPoint Presentation</vt:lpstr>
      <vt:lpstr>PowerPoint Presentation</vt:lpstr>
      <vt:lpstr> Rural Services </vt:lpstr>
      <vt:lpstr>Business Attraction  Group</vt:lpstr>
      <vt:lpstr>Tourism</vt:lpstr>
      <vt:lpstr>Broadband</vt:lpstr>
      <vt:lpstr>Community Development Block Grants (CDBG)</vt:lpstr>
      <vt:lpstr>16 Partners in the Field</vt:lpstr>
      <vt:lpstr>PowerPoint Presentation</vt:lpstr>
      <vt:lpstr>Business Incentives</vt:lpstr>
      <vt:lpstr>PowerPoint Presentation</vt:lpstr>
      <vt:lpstr>Other Incentives</vt:lpstr>
      <vt:lpstr>External Financing </vt:lpstr>
      <vt:lpstr>Client Cues: Involve Commerce</vt:lpstr>
      <vt:lpstr>Engage With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 Idaho Commerce</dc:title>
  <dc:creator>Karen Appelgren</dc:creator>
  <cp:lastModifiedBy>info inwp.org</cp:lastModifiedBy>
  <cp:revision>65</cp:revision>
  <cp:lastPrinted>2024-04-15T19:58:04Z</cp:lastPrinted>
  <dcterms:created xsi:type="dcterms:W3CDTF">2021-01-12T15:14:11Z</dcterms:created>
  <dcterms:modified xsi:type="dcterms:W3CDTF">2024-07-25T01:19:45Z</dcterms:modified>
</cp:coreProperties>
</file>