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1" r:id="rId4"/>
  </p:sldMasterIdLst>
  <p:notesMasterIdLst>
    <p:notesMasterId r:id="rId15"/>
  </p:notesMasterIdLst>
  <p:sldIdLst>
    <p:sldId id="256" r:id="rId5"/>
    <p:sldId id="284" r:id="rId6"/>
    <p:sldId id="286" r:id="rId7"/>
    <p:sldId id="268" r:id="rId8"/>
    <p:sldId id="271" r:id="rId9"/>
    <p:sldId id="273" r:id="rId10"/>
    <p:sldId id="274" r:id="rId11"/>
    <p:sldId id="279" r:id="rId12"/>
    <p:sldId id="287" r:id="rId13"/>
    <p:sldId id="260" r:id="rId14"/>
  </p:sldIdLst>
  <p:sldSz cx="12192000" cy="6858000"/>
  <p:notesSz cx="6858000" cy="9144000"/>
  <p:embeddedFontLst>
    <p:embeddedFont>
      <p:font typeface="Abril Fatface" panose="02000503000000020003" pitchFamily="2" charset="77"/>
      <p:regular r:id="rId16"/>
      <p:italic r:id="rId17"/>
    </p:embeddedFont>
    <p:embeddedFont>
      <p:font typeface="Roboto" panose="02000000000000000000" pitchFamily="2" charset="0"/>
      <p:regular r:id="rId18"/>
      <p:bold r:id="rId19"/>
      <p:italic r:id="rId20"/>
      <p:boldItalic r:id="rId21"/>
    </p:embeddedFont>
    <p:embeddedFont>
      <p:font typeface="Roboto Black" panose="020F0502020204030204" pitchFamily="34" charset="0"/>
      <p:regular r:id="rId22"/>
      <p:bold r:id="rId23"/>
      <p:italic r:id="rId24"/>
      <p:boldItalic r:id="rId25"/>
    </p:embeddedFont>
    <p:embeddedFont>
      <p:font typeface="Roboto Light" panose="020F0302020204030204" pitchFamily="34" charset="0"/>
      <p:regular r:id="rId26"/>
      <p:bold r:id="rId27"/>
      <p:italic r:id="rId28"/>
      <p:boldItalic r:id="rId29"/>
    </p:embeddedFont>
    <p:embeddedFont>
      <p:font typeface="Webdings" pitchFamily="2" charset="2"/>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an, Lynn (COM)" initials="LL(" lastIdx="2" clrIdx="0">
    <p:extLst>
      <p:ext uri="{19B8F6BF-5375-455C-9EA6-DF929625EA0E}">
        <p15:presenceInfo xmlns:p15="http://schemas.microsoft.com/office/powerpoint/2012/main" userId="S-1-5-21-3259981362-1198918190-2026780590-237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391" autoAdjust="0"/>
  </p:normalViewPr>
  <p:slideViewPr>
    <p:cSldViewPr snapToGrid="0">
      <p:cViewPr varScale="1">
        <p:scale>
          <a:sx n="93" d="100"/>
          <a:sy n="93" d="100"/>
        </p:scale>
        <p:origin x="232" y="2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EFC304-1709-4E2A-8191-202B35FE891F}" type="datetimeFigureOut">
              <a:rPr lang="en-US" smtClean="0"/>
              <a:t>7/24/24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D8FCA-D7F8-4B7E-A2EB-7D4914FBD94C}" type="slidenum">
              <a:rPr lang="en-US" smtClean="0"/>
              <a:t>‹#›</a:t>
            </a:fld>
            <a:endParaRPr lang="en-US"/>
          </a:p>
        </p:txBody>
      </p:sp>
    </p:spTree>
    <p:extLst>
      <p:ext uri="{BB962C8B-B14F-4D97-AF65-F5344CB8AC3E}">
        <p14:creationId xmlns:p14="http://schemas.microsoft.com/office/powerpoint/2010/main" val="366395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086B1-B54E-4EC4-88B4-9F22145784D8}" type="slidenum">
              <a:rPr lang="en-US" smtClean="0"/>
              <a:t>2</a:t>
            </a:fld>
            <a:endParaRPr lang="en-US" dirty="0"/>
          </a:p>
        </p:txBody>
      </p:sp>
    </p:spTree>
    <p:extLst>
      <p:ext uri="{BB962C8B-B14F-4D97-AF65-F5344CB8AC3E}">
        <p14:creationId xmlns:p14="http://schemas.microsoft.com/office/powerpoint/2010/main" val="935915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MyStartup365.com</a:t>
            </a:r>
            <a:r>
              <a:rPr lang="en-US" baseline="0" dirty="0"/>
              <a:t> is the perfect place to start in your search for resources.  If you can’t find what you are looking for be sure to fill out the “contact us” form in the upper right hand corner.  Every inquiry comes to me and one of my team members.  One of us will respond to you directly with an answer that specifically addresses your issue or question.  </a:t>
            </a:r>
            <a:endParaRPr lang="en-US" dirty="0"/>
          </a:p>
        </p:txBody>
      </p:sp>
      <p:sp>
        <p:nvSpPr>
          <p:cNvPr id="4" name="Slide Number Placeholder 3"/>
          <p:cNvSpPr>
            <a:spLocks noGrp="1"/>
          </p:cNvSpPr>
          <p:nvPr>
            <p:ph type="sldNum" sz="quarter" idx="10"/>
          </p:nvPr>
        </p:nvSpPr>
        <p:spPr/>
        <p:txBody>
          <a:bodyPr/>
          <a:lstStyle/>
          <a:p>
            <a:fld id="{0E6D8FCA-D7F8-4B7E-A2EB-7D4914FBD94C}" type="slidenum">
              <a:rPr lang="en-US" smtClean="0"/>
              <a:t>3</a:t>
            </a:fld>
            <a:endParaRPr lang="en-US"/>
          </a:p>
        </p:txBody>
      </p:sp>
    </p:spTree>
    <p:extLst>
      <p:ext uri="{BB962C8B-B14F-4D97-AF65-F5344CB8AC3E}">
        <p14:creationId xmlns:p14="http://schemas.microsoft.com/office/powerpoint/2010/main" val="311211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quick glance at some</a:t>
            </a:r>
            <a:r>
              <a:rPr lang="en-US" baseline="0" dirty="0"/>
              <a:t> of the resources we offer.  In the next few slides, I’ll list more and briefly describe them.</a:t>
            </a:r>
            <a:endParaRPr lang="en-US" dirty="0"/>
          </a:p>
        </p:txBody>
      </p:sp>
      <p:sp>
        <p:nvSpPr>
          <p:cNvPr id="4" name="Slide Number Placeholder 3"/>
          <p:cNvSpPr>
            <a:spLocks noGrp="1"/>
          </p:cNvSpPr>
          <p:nvPr>
            <p:ph type="sldNum" sz="quarter" idx="10"/>
          </p:nvPr>
        </p:nvSpPr>
        <p:spPr/>
        <p:txBody>
          <a:bodyPr/>
          <a:lstStyle/>
          <a:p>
            <a:fld id="{0E6D8FCA-D7F8-4B7E-A2EB-7D4914FBD94C}" type="slidenum">
              <a:rPr lang="en-US" smtClean="0"/>
              <a:t>4</a:t>
            </a:fld>
            <a:endParaRPr lang="en-US"/>
          </a:p>
        </p:txBody>
      </p:sp>
    </p:spTree>
    <p:extLst>
      <p:ext uri="{BB962C8B-B14F-4D97-AF65-F5344CB8AC3E}">
        <p14:creationId xmlns:p14="http://schemas.microsoft.com/office/powerpoint/2010/main" val="105286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of starting a business? I can’t think of</a:t>
            </a:r>
            <a:r>
              <a:rPr lang="en-US" baseline="0" dirty="0"/>
              <a:t> anything more exciting!  </a:t>
            </a:r>
            <a:r>
              <a:rPr lang="en-US" dirty="0"/>
              <a:t>Before going to the Secretary of State</a:t>
            </a:r>
            <a:r>
              <a:rPr lang="en-US" baseline="0" dirty="0"/>
              <a:t> I recommend you look at these resources, put together a solid plan (Visit a SBDC or SCORE counselor if you need help) and then apply for your </a:t>
            </a:r>
            <a:r>
              <a:rPr lang="en-US" baseline="0" dirty="0">
                <a:solidFill>
                  <a:srgbClr val="FFFF00"/>
                </a:solidFill>
              </a:rPr>
              <a:t>business license</a:t>
            </a:r>
            <a:r>
              <a:rPr lang="en-US" baseline="0" dirty="0"/>
              <a:t>. The more preplanning you do the better your chances of having long-term success and not becoming a statistic.  The Startup playbook is based on the business guide at business.wa.gov.  We just put it in an easy to follow, fun format.  It’s not a comprehensive publication, you will still need to do your research and I do recommend the Washington Small Business Guide on business.wa.gov.</a:t>
            </a:r>
          </a:p>
          <a:p>
            <a:endParaRPr lang="en-US" baseline="0" dirty="0"/>
          </a:p>
          <a:p>
            <a:r>
              <a:rPr lang="en-US" baseline="0" dirty="0"/>
              <a:t>SizeUp is an online diagnostic tool to </a:t>
            </a:r>
            <a:r>
              <a:rPr lang="en-US" sz="1200" b="0" i="0" kern="1200" dirty="0">
                <a:solidFill>
                  <a:schemeClr val="tx1"/>
                </a:solidFill>
                <a:effectLst/>
                <a:latin typeface="+mn-lt"/>
                <a:ea typeface="+mn-ea"/>
                <a:cs typeface="+mn-cs"/>
              </a:rPr>
              <a:t>help you refine your business model, identify competitors, find suppliers, develop advertising strategies and more. You can run various scenarios, comparing your business to others in the area to see how your pricing, staffing, revenue projections and marketing strategies stack up, complete with local, regional, state and U.S. data comparisons.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GearUp will</a:t>
            </a:r>
            <a:r>
              <a:rPr lang="en-US" sz="1200" b="0" i="0" kern="1200" baseline="0" dirty="0">
                <a:solidFill>
                  <a:schemeClr val="tx1"/>
                </a:solidFill>
                <a:effectLst/>
                <a:latin typeface="+mn-lt"/>
                <a:ea typeface="+mn-ea"/>
                <a:cs typeface="+mn-cs"/>
              </a:rPr>
              <a:t> be a new program that is geared towards tourism related businesses.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 first online academy was developed in 2020, right in the throes of the pandemic and the shutdowns.  It was inspired by </a:t>
            </a:r>
            <a:r>
              <a:rPr lang="en-US" sz="1200" b="0" i="0" kern="1200" baseline="0" dirty="0" err="1">
                <a:solidFill>
                  <a:schemeClr val="tx1"/>
                </a:solidFill>
                <a:effectLst/>
                <a:latin typeface="+mn-lt"/>
                <a:ea typeface="+mn-ea"/>
                <a:cs typeface="+mn-cs"/>
              </a:rPr>
              <a:t>MasterClass</a:t>
            </a:r>
            <a:r>
              <a:rPr lang="en-US" sz="1200" b="0" i="0" kern="1200" baseline="0" dirty="0">
                <a:solidFill>
                  <a:schemeClr val="tx1"/>
                </a:solidFill>
                <a:effectLst/>
                <a:latin typeface="+mn-lt"/>
                <a:ea typeface="+mn-ea"/>
                <a:cs typeface="+mn-cs"/>
              </a:rPr>
              <a:t>.  Since then we’ve built more academies and made them specific to different industries such as the creative arts.  Exciting news, just released is the food biz academy.  </a:t>
            </a:r>
            <a:endParaRPr lang="en-US" dirty="0"/>
          </a:p>
        </p:txBody>
      </p:sp>
      <p:sp>
        <p:nvSpPr>
          <p:cNvPr id="4" name="Slide Number Placeholder 3"/>
          <p:cNvSpPr>
            <a:spLocks noGrp="1"/>
          </p:cNvSpPr>
          <p:nvPr>
            <p:ph type="sldNum" sz="quarter" idx="10"/>
          </p:nvPr>
        </p:nvSpPr>
        <p:spPr/>
        <p:txBody>
          <a:bodyPr/>
          <a:lstStyle/>
          <a:p>
            <a:fld id="{0E6D8FCA-D7F8-4B7E-A2EB-7D4914FBD94C}" type="slidenum">
              <a:rPr lang="en-US" smtClean="0"/>
              <a:t>5</a:t>
            </a:fld>
            <a:endParaRPr lang="en-US"/>
          </a:p>
        </p:txBody>
      </p:sp>
    </p:spTree>
    <p:extLst>
      <p:ext uri="{BB962C8B-B14F-4D97-AF65-F5344CB8AC3E}">
        <p14:creationId xmlns:p14="http://schemas.microsoft.com/office/powerpoint/2010/main" val="3175908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ScaleUp Business Training was designed to help established businesses increase profitability, build capacity, and spur growth. ScaleUp is a flexible time commitment and is delivered online through the ScaleUp online learning environment, live training sessions with roundtable discussion, and weekly Study Hall mentorship hours. This program is most beneficial for established business owners, with two or more years’ experience owning and operating a small business, and are currently based in Washington state. This program which normally costs $1,599 is currently provided at no cost to Washington State businesses through June 30, 2025, thanks to ongoing support from the Washington Department of Commerce.</a:t>
            </a:r>
          </a:p>
          <a:p>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For</a:t>
            </a:r>
            <a:r>
              <a:rPr lang="en-US" sz="1200" b="0" i="0" kern="1200" baseline="0" dirty="0">
                <a:solidFill>
                  <a:schemeClr val="tx1"/>
                </a:solidFill>
                <a:effectLst/>
                <a:latin typeface="+mn-lt"/>
                <a:ea typeface="+mn-ea"/>
                <a:cs typeface="+mn-cs"/>
              </a:rPr>
              <a:t> companies that are a bit more established, we call them second stage businesses, we offer the Thrive! program. </a:t>
            </a:r>
          </a:p>
          <a:p>
            <a:pPr fontAlgn="base"/>
            <a:r>
              <a:rPr lang="en-US" sz="1200" b="0" i="0" kern="1200" dirty="0">
                <a:solidFill>
                  <a:schemeClr val="tx1"/>
                </a:solidFill>
                <a:effectLst/>
                <a:latin typeface="+mn-lt"/>
                <a:ea typeface="+mn-ea"/>
                <a:cs typeface="+mn-cs"/>
              </a:rPr>
              <a:t>Private, for-profit companies that have been operating in a Washington State community for at least two years.</a:t>
            </a:r>
          </a:p>
          <a:p>
            <a:pPr fontAlgn="base"/>
            <a:r>
              <a:rPr lang="en-US" sz="1200" b="0" i="0" kern="1200" dirty="0">
                <a:solidFill>
                  <a:schemeClr val="tx1"/>
                </a:solidFill>
                <a:effectLst/>
                <a:latin typeface="+mn-lt"/>
                <a:ea typeface="+mn-ea"/>
                <a:cs typeface="+mn-cs"/>
              </a:rPr>
              <a:t>Employ between 6 and 99 employees.</a:t>
            </a:r>
          </a:p>
          <a:p>
            <a:pPr fontAlgn="base"/>
            <a:r>
              <a:rPr lang="en-US" sz="1200" b="0" i="0" kern="1200" dirty="0">
                <a:solidFill>
                  <a:schemeClr val="tx1"/>
                </a:solidFill>
                <a:effectLst/>
                <a:latin typeface="+mn-lt"/>
                <a:ea typeface="+mn-ea"/>
                <a:cs typeface="+mn-cs"/>
              </a:rPr>
              <a:t>Have both an appetite and aptitude to grow.</a:t>
            </a:r>
          </a:p>
          <a:p>
            <a:pPr fontAlgn="base"/>
            <a:r>
              <a:rPr lang="en-US" sz="1200" b="0" i="0" kern="1200" dirty="0">
                <a:solidFill>
                  <a:schemeClr val="tx1"/>
                </a:solidFill>
                <a:effectLst/>
                <a:latin typeface="+mn-lt"/>
                <a:ea typeface="+mn-ea"/>
                <a:cs typeface="+mn-cs"/>
              </a:rPr>
              <a:t>Provide products and services beyond the local area.</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Thrive! is designed to take second-stage companies to the next level. At this stage of growth, businesses often experience internal and external roadblocks to that keep them from growing larger or more profitable, such as those related to human resources, operations, finances, marketing, competition or new markets. Companies that are accepted into the Thrive! program work with a team of national experts to explore the most pressing issues, using data, best practices and research tools that are usually only made available to the largest corporations. This actionable information helps CEOs make informed decisions about their businesses, allowing them to overcome roadblocks that historically, lead to 15 to 30% growth in revenue. There is a nominal fee for this program,</a:t>
            </a:r>
            <a:r>
              <a:rPr lang="en-US" sz="1200" b="0" i="0" kern="1200" baseline="0" dirty="0">
                <a:solidFill>
                  <a:schemeClr val="tx1"/>
                </a:solidFill>
                <a:effectLst/>
                <a:latin typeface="+mn-lt"/>
                <a:ea typeface="+mn-ea"/>
                <a:cs typeface="+mn-cs"/>
              </a:rPr>
              <a:t> but </a:t>
            </a:r>
            <a:r>
              <a:rPr lang="en-US" sz="1200" b="0" i="0" kern="1200" dirty="0">
                <a:solidFill>
                  <a:schemeClr val="tx1"/>
                </a:solidFill>
                <a:effectLst/>
                <a:latin typeface="+mn-lt"/>
                <a:ea typeface="+mn-ea"/>
                <a:cs typeface="+mn-cs"/>
              </a:rPr>
              <a:t>the Department of Commerce pays a portion of the cost.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CEO Roundtables</a:t>
            </a:r>
          </a:p>
          <a:p>
            <a:pPr fontAlgn="base"/>
            <a:r>
              <a:rPr lang="en-US" sz="1200" b="0" i="0" kern="1200" dirty="0">
                <a:solidFill>
                  <a:schemeClr val="tx1"/>
                </a:solidFill>
                <a:effectLst/>
                <a:latin typeface="+mn-lt"/>
                <a:ea typeface="+mn-ea"/>
                <a:cs typeface="+mn-cs"/>
              </a:rPr>
              <a:t>Entrepreneur</a:t>
            </a:r>
            <a:r>
              <a:rPr lang="en-US" sz="1200" b="0" i="0" kern="1200" baseline="0" dirty="0">
                <a:solidFill>
                  <a:schemeClr val="tx1"/>
                </a:solidFill>
                <a:effectLst/>
                <a:latin typeface="+mn-lt"/>
                <a:ea typeface="+mn-ea"/>
                <a:cs typeface="+mn-cs"/>
              </a:rPr>
              <a:t> in Residence</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Export Vouchers</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Qualifying small businesses in Washington State can be reimbursed up to $5,000 for export-related activities, including trade show and trade mission fees, travel, interpreter and translation services, training, international certifications and more.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6D8FCA-D7F8-4B7E-A2EB-7D4914FBD94C}" type="slidenum">
              <a:rPr lang="en-US" smtClean="0"/>
              <a:t>6</a:t>
            </a:fld>
            <a:endParaRPr lang="en-US"/>
          </a:p>
        </p:txBody>
      </p:sp>
    </p:spTree>
    <p:extLst>
      <p:ext uri="{BB962C8B-B14F-4D97-AF65-F5344CB8AC3E}">
        <p14:creationId xmlns:p14="http://schemas.microsoft.com/office/powerpoint/2010/main" val="1929226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Shortly after the shutdowns of the pandemic we realized</a:t>
            </a:r>
            <a:r>
              <a:rPr lang="en-US" baseline="0" dirty="0"/>
              <a:t> that many small businesses were struggling to rebuild or even restart.  Again, like the other academies, we developed the “restart academy”.  These are some other resources we believe can help a business through their restart or rebuild phase.</a:t>
            </a:r>
            <a:endParaRPr lang="en-US" dirty="0"/>
          </a:p>
        </p:txBody>
      </p:sp>
      <p:sp>
        <p:nvSpPr>
          <p:cNvPr id="4" name="Slide Number Placeholder 3"/>
          <p:cNvSpPr>
            <a:spLocks noGrp="1"/>
          </p:cNvSpPr>
          <p:nvPr>
            <p:ph type="sldNum" sz="quarter" idx="10"/>
          </p:nvPr>
        </p:nvSpPr>
        <p:spPr/>
        <p:txBody>
          <a:bodyPr/>
          <a:lstStyle/>
          <a:p>
            <a:fld id="{0E6D8FCA-D7F8-4B7E-A2EB-7D4914FBD94C}" type="slidenum">
              <a:rPr lang="en-US" smtClean="0"/>
              <a:t>7</a:t>
            </a:fld>
            <a:endParaRPr lang="en-US"/>
          </a:p>
        </p:txBody>
      </p:sp>
    </p:spTree>
    <p:extLst>
      <p:ext uri="{BB962C8B-B14F-4D97-AF65-F5344CB8AC3E}">
        <p14:creationId xmlns:p14="http://schemas.microsoft.com/office/powerpoint/2010/main" val="158933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diagram that helps us to understand all of the partners we work with in the Office of Economic Development and Competitiveness.  It starts in the middle with OEDC and layered is our Associate</a:t>
            </a:r>
            <a:r>
              <a:rPr lang="en-US" baseline="0" dirty="0"/>
              <a:t> Development Organizations (usually the Economic Development Councils, but sometimes the chamber or a port district).  Each county has an ADO and that organization is appointed by the county commissioners.  We at OEDC contract with them to do economic development in their respective counties.  Then we work outward from there and you can see all of the organizations that we also work with.   I know there are a lot of acronyms, but how can I say I’m a state employee if I don’t spew acronyms?   I’m happy to help you with any of them if you would like…</a:t>
            </a:r>
            <a:endParaRPr lang="en-US" dirty="0"/>
          </a:p>
        </p:txBody>
      </p:sp>
      <p:sp>
        <p:nvSpPr>
          <p:cNvPr id="4" name="Slide Number Placeholder 3"/>
          <p:cNvSpPr>
            <a:spLocks noGrp="1"/>
          </p:cNvSpPr>
          <p:nvPr>
            <p:ph type="sldNum" sz="quarter" idx="10"/>
          </p:nvPr>
        </p:nvSpPr>
        <p:spPr/>
        <p:txBody>
          <a:bodyPr/>
          <a:lstStyle/>
          <a:p>
            <a:fld id="{0E6D8FCA-D7F8-4B7E-A2EB-7D4914FBD94C}" type="slidenum">
              <a:rPr lang="en-US" smtClean="0"/>
              <a:t>8</a:t>
            </a:fld>
            <a:endParaRPr lang="en-US"/>
          </a:p>
        </p:txBody>
      </p:sp>
    </p:spTree>
    <p:extLst>
      <p:ext uri="{BB962C8B-B14F-4D97-AF65-F5344CB8AC3E}">
        <p14:creationId xmlns:p14="http://schemas.microsoft.com/office/powerpoint/2010/main" val="125946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D8FCA-D7F8-4B7E-A2EB-7D4914FBD94C}" type="slidenum">
              <a:rPr lang="en-US" smtClean="0"/>
              <a:t>9</a:t>
            </a:fld>
            <a:endParaRPr lang="en-US"/>
          </a:p>
        </p:txBody>
      </p:sp>
    </p:spTree>
    <p:extLst>
      <p:ext uri="{BB962C8B-B14F-4D97-AF65-F5344CB8AC3E}">
        <p14:creationId xmlns:p14="http://schemas.microsoft.com/office/powerpoint/2010/main" val="1851295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5" Type="http://schemas.openxmlformats.org/officeDocument/2006/relationships/image" Target="../media/image11.emf"/><Relationship Id="rId4" Type="http://schemas.openxmlformats.org/officeDocument/2006/relationships/hyperlink" Target="https://www.facebook.com/WAStateCommerce/" TargetMode="External"/><Relationship Id="rId9" Type="http://schemas.openxmlformats.org/officeDocument/2006/relationships/image" Target="../media/image13.emf"/></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5" Type="http://schemas.openxmlformats.org/officeDocument/2006/relationships/image" Target="../media/image11.emf"/><Relationship Id="rId4" Type="http://schemas.openxmlformats.org/officeDocument/2006/relationships/hyperlink" Target="https://www.facebook.com/WAStateCommerce/" TargetMode="External"/><Relationship Id="rId9" Type="http://schemas.openxmlformats.org/officeDocument/2006/relationships/image" Target="../media/image13.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43" name="Rectangle 42"/>
          <p:cNvSpPr/>
          <p:nvPr/>
        </p:nvSpPr>
        <p:spPr>
          <a:xfrm flipV="1">
            <a:off x="8229600" y="-2"/>
            <a:ext cx="3505200" cy="6858002"/>
          </a:xfrm>
          <a:prstGeom prst="rect">
            <a:avLst/>
          </a:prstGeom>
          <a:gradFill>
            <a:gsLst>
              <a:gs pos="0">
                <a:schemeClr val="bg1">
                  <a:alpha val="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1"/>
          <p:cNvSpPr>
            <a:spLocks noGrp="1"/>
          </p:cNvSpPr>
          <p:nvPr>
            <p:ph type="body" sz="quarter" idx="10" hasCustomPrompt="1"/>
          </p:nvPr>
        </p:nvSpPr>
        <p:spPr>
          <a:xfrm>
            <a:off x="488950" y="5187893"/>
            <a:ext cx="643001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21" name="Text Placeholder 31"/>
          <p:cNvSpPr>
            <a:spLocks noGrp="1"/>
          </p:cNvSpPr>
          <p:nvPr>
            <p:ph type="body" sz="quarter" idx="11" hasCustomPrompt="1"/>
          </p:nvPr>
        </p:nvSpPr>
        <p:spPr>
          <a:xfrm>
            <a:off x="488950" y="5562027"/>
            <a:ext cx="6430010" cy="343473"/>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22" name="Text Placeholder 31"/>
          <p:cNvSpPr>
            <a:spLocks noGrp="1"/>
          </p:cNvSpPr>
          <p:nvPr>
            <p:ph type="body" sz="quarter" idx="12" hasCustomPrompt="1"/>
          </p:nvPr>
        </p:nvSpPr>
        <p:spPr>
          <a:xfrm>
            <a:off x="488950" y="6091578"/>
            <a:ext cx="6430010" cy="292100"/>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XX/XX/2019 (date goes here)</a:t>
            </a:r>
          </a:p>
        </p:txBody>
      </p:sp>
      <p:pic>
        <p:nvPicPr>
          <p:cNvPr id="47" name="Picture 46"/>
          <p:cNvPicPr>
            <a:picLocks noChangeAspect="1"/>
          </p:cNvPicPr>
          <p:nvPr userDrawn="1"/>
        </p:nvPicPr>
        <p:blipFill>
          <a:blip r:embed="rId2"/>
          <a:stretch>
            <a:fillRect/>
          </a:stretch>
        </p:blipFill>
        <p:spPr>
          <a:xfrm>
            <a:off x="8909050" y="805225"/>
            <a:ext cx="2146300" cy="2523273"/>
          </a:xfrm>
          <a:prstGeom prst="rect">
            <a:avLst/>
          </a:prstGeom>
        </p:spPr>
      </p:pic>
      <p:cxnSp>
        <p:nvCxnSpPr>
          <p:cNvPr id="48" name="Straight Connector 47"/>
          <p:cNvCxnSpPr/>
          <p:nvPr userDrawn="1"/>
        </p:nvCxnSpPr>
        <p:spPr>
          <a:xfrm>
            <a:off x="574675" y="5065599"/>
            <a:ext cx="1885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488950" y="454090"/>
            <a:ext cx="6971030" cy="3470210"/>
          </a:xfrm>
        </p:spPr>
        <p:txBody>
          <a:bodyPr anchor="b"/>
          <a:lstStyle>
            <a:lvl1pPr>
              <a:defRPr sz="6000" baseline="0">
                <a:solidFill>
                  <a:schemeClr val="bg1"/>
                </a:solidFill>
                <a:latin typeface="Abril Fatface" panose="02000503000000020003" pitchFamily="2" charset="0"/>
              </a:defRPr>
            </a:lvl1pPr>
          </a:lstStyle>
          <a:p>
            <a:r>
              <a:rPr lang="en-US" dirty="0"/>
              <a:t>Presentation title goes here</a:t>
            </a:r>
          </a:p>
        </p:txBody>
      </p:sp>
      <p:sp>
        <p:nvSpPr>
          <p:cNvPr id="12" name="Text Placeholder 31"/>
          <p:cNvSpPr>
            <a:spLocks noGrp="1"/>
          </p:cNvSpPr>
          <p:nvPr>
            <p:ph type="body" sz="quarter" idx="13" hasCustomPrompt="1"/>
          </p:nvPr>
        </p:nvSpPr>
        <p:spPr>
          <a:xfrm>
            <a:off x="488950" y="4056798"/>
            <a:ext cx="6971030" cy="886507"/>
          </a:xfrm>
        </p:spPr>
        <p:txBody>
          <a:bodyPr>
            <a:noAutofit/>
          </a:bodyPr>
          <a:lstStyle>
            <a:lvl1pPr marL="0" indent="0">
              <a:buFontTx/>
              <a:buNone/>
              <a:defRPr sz="2800" b="0">
                <a:solidFill>
                  <a:schemeClr val="bg1"/>
                </a:solidFill>
                <a:latin typeface="+mj-lt"/>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r>
              <a:rPr lang="en-US" dirty="0"/>
              <a:t>Click to add subtitle (28)</a:t>
            </a:r>
          </a:p>
        </p:txBody>
      </p:sp>
    </p:spTree>
    <p:extLst>
      <p:ext uri="{BB962C8B-B14F-4D97-AF65-F5344CB8AC3E}">
        <p14:creationId xmlns:p14="http://schemas.microsoft.com/office/powerpoint/2010/main" val="399119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chemeClr val="tx2"/>
        </a:solidFill>
        <a:effectLst/>
      </p:bgPr>
    </p:bg>
    <p:spTree>
      <p:nvGrpSpPr>
        <p:cNvPr id="1" name=""/>
        <p:cNvGrpSpPr/>
        <p:nvPr/>
      </p:nvGrpSpPr>
      <p:grpSpPr>
        <a:xfrm>
          <a:off x="0" y="0"/>
          <a:ext cx="0" cy="0"/>
          <a:chOff x="0" y="0"/>
          <a:chExt cx="0" cy="0"/>
        </a:xfrm>
      </p:grpSpPr>
      <p:sp>
        <p:nvSpPr>
          <p:cNvPr id="8" name="Text Placeholder 31"/>
          <p:cNvSpPr>
            <a:spLocks noGrp="1"/>
          </p:cNvSpPr>
          <p:nvPr>
            <p:ph type="body" sz="quarter" idx="10" hasCustomPrompt="1"/>
          </p:nvPr>
        </p:nvSpPr>
        <p:spPr>
          <a:xfrm>
            <a:off x="831850" y="469650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9" name="Text Placeholder 31"/>
          <p:cNvSpPr>
            <a:spLocks noGrp="1"/>
          </p:cNvSpPr>
          <p:nvPr>
            <p:ph type="body" sz="quarter" idx="11" hasCustomPrompt="1"/>
          </p:nvPr>
        </p:nvSpPr>
        <p:spPr>
          <a:xfrm>
            <a:off x="831850" y="500205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11" name="Text Placeholder 31"/>
          <p:cNvSpPr>
            <a:spLocks noGrp="1"/>
          </p:cNvSpPr>
          <p:nvPr>
            <p:ph type="body" sz="quarter" idx="12" hasCustomPrompt="1"/>
          </p:nvPr>
        </p:nvSpPr>
        <p:spPr>
          <a:xfrm>
            <a:off x="831850" y="5345815"/>
            <a:ext cx="3766093"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12" name="Text Placeholder 31"/>
          <p:cNvSpPr>
            <a:spLocks noGrp="1"/>
          </p:cNvSpPr>
          <p:nvPr>
            <p:ph type="body" sz="quarter" idx="13" hasCustomPrompt="1"/>
          </p:nvPr>
        </p:nvSpPr>
        <p:spPr>
          <a:xfrm>
            <a:off x="831850" y="5651471"/>
            <a:ext cx="3766094"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pic>
        <p:nvPicPr>
          <p:cNvPr id="15" name="Picture 14">
            <a:hlinkClick r:id="rId2"/>
          </p:cNvPr>
          <p:cNvPicPr>
            <a:picLocks noChangeAspect="1"/>
          </p:cNvPicPr>
          <p:nvPr userDrawn="1"/>
        </p:nvPicPr>
        <p:blipFill>
          <a:blip r:embed="rId3">
            <a:duotone>
              <a:prstClr val="black"/>
              <a:schemeClr val="accent5">
                <a:tint val="45000"/>
                <a:satMod val="400000"/>
              </a:schemeClr>
            </a:duotone>
          </a:blip>
          <a:stretch>
            <a:fillRect/>
          </a:stretch>
        </p:blipFill>
        <p:spPr>
          <a:xfrm>
            <a:off x="10231041" y="2707495"/>
            <a:ext cx="286875" cy="290000"/>
          </a:xfrm>
          <a:prstGeom prst="rect">
            <a:avLst/>
          </a:prstGeom>
        </p:spPr>
      </p:pic>
      <p:pic>
        <p:nvPicPr>
          <p:cNvPr id="16" name="Picture 15">
            <a:hlinkClick r:id="rId4"/>
          </p:cNvPr>
          <p:cNvPicPr>
            <a:picLocks noChangeAspect="1"/>
          </p:cNvPicPr>
          <p:nvPr userDrawn="1"/>
        </p:nvPicPr>
        <p:blipFill>
          <a:blip r:embed="rId5">
            <a:duotone>
              <a:prstClr val="black"/>
              <a:schemeClr val="accent5">
                <a:tint val="45000"/>
                <a:satMod val="400000"/>
              </a:schemeClr>
            </a:duotone>
          </a:blip>
          <a:stretch>
            <a:fillRect/>
          </a:stretch>
        </p:blipFill>
        <p:spPr>
          <a:xfrm>
            <a:off x="9790620" y="2707495"/>
            <a:ext cx="286875" cy="290000"/>
          </a:xfrm>
          <a:prstGeom prst="rect">
            <a:avLst/>
          </a:prstGeom>
          <a:solidFill>
            <a:schemeClr val="tx2"/>
          </a:solidFill>
        </p:spPr>
      </p:pic>
      <p:pic>
        <p:nvPicPr>
          <p:cNvPr id="17" name="Picture 16">
            <a:hlinkClick r:id="rId6"/>
          </p:cNvPr>
          <p:cNvPicPr>
            <a:picLocks noChangeAspect="1"/>
          </p:cNvPicPr>
          <p:nvPr userDrawn="1"/>
        </p:nvPicPr>
        <p:blipFill>
          <a:blip r:embed="rId7">
            <a:duotone>
              <a:prstClr val="black"/>
              <a:schemeClr val="accent5">
                <a:tint val="45000"/>
                <a:satMod val="400000"/>
              </a:schemeClr>
            </a:duotone>
          </a:blip>
          <a:stretch>
            <a:fillRect/>
          </a:stretch>
        </p:blipFill>
        <p:spPr>
          <a:xfrm>
            <a:off x="10671463" y="2707495"/>
            <a:ext cx="277313" cy="290000"/>
          </a:xfrm>
          <a:prstGeom prst="rect">
            <a:avLst/>
          </a:prstGeom>
        </p:spPr>
      </p:pic>
      <p:sp>
        <p:nvSpPr>
          <p:cNvPr id="18" name="TextBox 17">
            <a:hlinkClick r:id="rId8"/>
          </p:cNvPr>
          <p:cNvSpPr txBox="1"/>
          <p:nvPr userDrawn="1"/>
        </p:nvSpPr>
        <p:spPr>
          <a:xfrm>
            <a:off x="7282678" y="2707508"/>
            <a:ext cx="2190850" cy="307777"/>
          </a:xfrm>
          <a:prstGeom prst="rect">
            <a:avLst/>
          </a:prstGeom>
          <a:noFill/>
        </p:spPr>
        <p:txBody>
          <a:bodyPr wrap="square" rtlCol="0">
            <a:spAutoFit/>
          </a:bodyPr>
          <a:lstStyle/>
          <a:p>
            <a:r>
              <a:rPr lang="en-US" sz="1400" dirty="0">
                <a:solidFill>
                  <a:srgbClr val="000000"/>
                </a:solidFill>
              </a:rPr>
              <a:t>www.commerce.wa.gov</a:t>
            </a: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30" name="Title 1"/>
          <p:cNvSpPr>
            <a:spLocks noGrp="1"/>
          </p:cNvSpPr>
          <p:nvPr>
            <p:ph type="title" hasCustomPrompt="1"/>
          </p:nvPr>
        </p:nvSpPr>
        <p:spPr>
          <a:xfrm>
            <a:off x="720286" y="1026608"/>
            <a:ext cx="5717836" cy="3470210"/>
          </a:xfrm>
        </p:spPr>
        <p:txBody>
          <a:bodyPr anchor="b"/>
          <a:lstStyle>
            <a:lvl1pPr>
              <a:defRPr sz="6000" baseline="0">
                <a:solidFill>
                  <a:schemeClr val="bg1"/>
                </a:solidFill>
                <a:latin typeface="Abril Fatface" panose="02000503000000020003" pitchFamily="2" charset="0"/>
              </a:defRPr>
            </a:lvl1pPr>
          </a:lstStyle>
          <a:p>
            <a:r>
              <a:rPr lang="en-US" dirty="0"/>
              <a:t>Thank you or other title</a:t>
            </a:r>
          </a:p>
        </p:txBody>
      </p:sp>
    </p:spTree>
    <p:extLst>
      <p:ext uri="{BB962C8B-B14F-4D97-AF65-F5344CB8AC3E}">
        <p14:creationId xmlns:p14="http://schemas.microsoft.com/office/powerpoint/2010/main" val="85694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pic>
        <p:nvPicPr>
          <p:cNvPr id="15" name="Picture 14">
            <a:hlinkClick r:id="rId2"/>
          </p:cNvPr>
          <p:cNvPicPr>
            <a:picLocks noChangeAspect="1"/>
          </p:cNvPicPr>
          <p:nvPr userDrawn="1"/>
        </p:nvPicPr>
        <p:blipFill>
          <a:blip r:embed="rId3">
            <a:duotone>
              <a:prstClr val="black"/>
              <a:schemeClr val="accent5">
                <a:tint val="45000"/>
                <a:satMod val="400000"/>
              </a:schemeClr>
            </a:duotone>
          </a:blip>
          <a:stretch>
            <a:fillRect/>
          </a:stretch>
        </p:blipFill>
        <p:spPr>
          <a:xfrm>
            <a:off x="10231041" y="2707495"/>
            <a:ext cx="286875" cy="290000"/>
          </a:xfrm>
          <a:prstGeom prst="rect">
            <a:avLst/>
          </a:prstGeom>
        </p:spPr>
      </p:pic>
      <p:pic>
        <p:nvPicPr>
          <p:cNvPr id="16" name="Picture 15">
            <a:hlinkClick r:id="rId4"/>
          </p:cNvPr>
          <p:cNvPicPr>
            <a:picLocks noChangeAspect="1"/>
          </p:cNvPicPr>
          <p:nvPr userDrawn="1"/>
        </p:nvPicPr>
        <p:blipFill>
          <a:blip r:embed="rId5">
            <a:duotone>
              <a:prstClr val="black"/>
              <a:schemeClr val="accent5">
                <a:tint val="45000"/>
                <a:satMod val="400000"/>
              </a:schemeClr>
            </a:duotone>
          </a:blip>
          <a:stretch>
            <a:fillRect/>
          </a:stretch>
        </p:blipFill>
        <p:spPr>
          <a:xfrm>
            <a:off x="9790620" y="2707495"/>
            <a:ext cx="286875" cy="290000"/>
          </a:xfrm>
          <a:prstGeom prst="rect">
            <a:avLst/>
          </a:prstGeom>
          <a:solidFill>
            <a:schemeClr val="tx2"/>
          </a:solidFill>
        </p:spPr>
      </p:pic>
      <p:pic>
        <p:nvPicPr>
          <p:cNvPr id="17" name="Picture 16">
            <a:hlinkClick r:id="rId6"/>
          </p:cNvPr>
          <p:cNvPicPr>
            <a:picLocks noChangeAspect="1"/>
          </p:cNvPicPr>
          <p:nvPr userDrawn="1"/>
        </p:nvPicPr>
        <p:blipFill>
          <a:blip r:embed="rId7">
            <a:duotone>
              <a:prstClr val="black"/>
              <a:schemeClr val="accent5">
                <a:tint val="45000"/>
                <a:satMod val="400000"/>
              </a:schemeClr>
            </a:duotone>
          </a:blip>
          <a:stretch>
            <a:fillRect/>
          </a:stretch>
        </p:blipFill>
        <p:spPr>
          <a:xfrm>
            <a:off x="10671463" y="2707495"/>
            <a:ext cx="277313" cy="290000"/>
          </a:xfrm>
          <a:prstGeom prst="rect">
            <a:avLst/>
          </a:prstGeom>
        </p:spPr>
      </p:pic>
      <p:sp>
        <p:nvSpPr>
          <p:cNvPr id="18" name="TextBox 17">
            <a:hlinkClick r:id="rId8"/>
          </p:cNvPr>
          <p:cNvSpPr txBox="1"/>
          <p:nvPr userDrawn="1"/>
        </p:nvSpPr>
        <p:spPr>
          <a:xfrm>
            <a:off x="7282678" y="2707508"/>
            <a:ext cx="2190850" cy="307777"/>
          </a:xfrm>
          <a:prstGeom prst="rect">
            <a:avLst/>
          </a:prstGeom>
          <a:noFill/>
        </p:spPr>
        <p:txBody>
          <a:bodyPr wrap="square" rtlCol="0">
            <a:spAutoFit/>
          </a:bodyPr>
          <a:lstStyle/>
          <a:p>
            <a:r>
              <a:rPr lang="en-US" sz="1400" dirty="0">
                <a:solidFill>
                  <a:srgbClr val="000000"/>
                </a:solidFill>
              </a:rPr>
              <a:t>www.commerce.wa.gov</a:t>
            </a: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29" name="Text Placeholder 31"/>
          <p:cNvSpPr>
            <a:spLocks noGrp="1"/>
          </p:cNvSpPr>
          <p:nvPr>
            <p:ph type="body" sz="quarter" idx="10" hasCustomPrompt="1"/>
          </p:nvPr>
        </p:nvSpPr>
        <p:spPr>
          <a:xfrm>
            <a:off x="831850" y="1733497"/>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30" name="Text Placeholder 31"/>
          <p:cNvSpPr>
            <a:spLocks noGrp="1"/>
          </p:cNvSpPr>
          <p:nvPr>
            <p:ph type="body" sz="quarter" idx="11" hasCustomPrompt="1"/>
          </p:nvPr>
        </p:nvSpPr>
        <p:spPr>
          <a:xfrm>
            <a:off x="831850" y="2039051"/>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33" name="Text Placeholder 31"/>
          <p:cNvSpPr>
            <a:spLocks noGrp="1"/>
          </p:cNvSpPr>
          <p:nvPr>
            <p:ph type="body" sz="quarter" idx="12" hasCustomPrompt="1"/>
          </p:nvPr>
        </p:nvSpPr>
        <p:spPr>
          <a:xfrm>
            <a:off x="831851" y="2358397"/>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34" name="Text Placeholder 31"/>
          <p:cNvSpPr>
            <a:spLocks noGrp="1"/>
          </p:cNvSpPr>
          <p:nvPr>
            <p:ph type="body" sz="quarter" idx="13" hasCustomPrompt="1"/>
          </p:nvPr>
        </p:nvSpPr>
        <p:spPr>
          <a:xfrm>
            <a:off x="831850" y="2688464"/>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35" name="Text Placeholder 31"/>
          <p:cNvSpPr>
            <a:spLocks noGrp="1"/>
          </p:cNvSpPr>
          <p:nvPr>
            <p:ph type="body" sz="quarter" idx="14" hasCustomPrompt="1"/>
          </p:nvPr>
        </p:nvSpPr>
        <p:spPr>
          <a:xfrm>
            <a:off x="831850" y="3385365"/>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36" name="Text Placeholder 31"/>
          <p:cNvSpPr>
            <a:spLocks noGrp="1"/>
          </p:cNvSpPr>
          <p:nvPr>
            <p:ph type="body" sz="quarter" idx="15" hasCustomPrompt="1"/>
          </p:nvPr>
        </p:nvSpPr>
        <p:spPr>
          <a:xfrm>
            <a:off x="831850" y="3690919"/>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37" name="Text Placeholder 31"/>
          <p:cNvSpPr>
            <a:spLocks noGrp="1"/>
          </p:cNvSpPr>
          <p:nvPr>
            <p:ph type="body" sz="quarter" idx="16" hasCustomPrompt="1"/>
          </p:nvPr>
        </p:nvSpPr>
        <p:spPr>
          <a:xfrm>
            <a:off x="831851" y="4034676"/>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38" name="Text Placeholder 31"/>
          <p:cNvSpPr>
            <a:spLocks noGrp="1"/>
          </p:cNvSpPr>
          <p:nvPr>
            <p:ph type="body" sz="quarter" idx="17" hasCustomPrompt="1"/>
          </p:nvPr>
        </p:nvSpPr>
        <p:spPr>
          <a:xfrm>
            <a:off x="831850" y="4340332"/>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39" name="Text Placeholder 31"/>
          <p:cNvSpPr>
            <a:spLocks noGrp="1"/>
          </p:cNvSpPr>
          <p:nvPr>
            <p:ph type="body" sz="quarter" idx="18" hasCustomPrompt="1"/>
          </p:nvPr>
        </p:nvSpPr>
        <p:spPr>
          <a:xfrm>
            <a:off x="831850" y="504101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40" name="Text Placeholder 31"/>
          <p:cNvSpPr>
            <a:spLocks noGrp="1"/>
          </p:cNvSpPr>
          <p:nvPr>
            <p:ph type="body" sz="quarter" idx="19" hasCustomPrompt="1"/>
          </p:nvPr>
        </p:nvSpPr>
        <p:spPr>
          <a:xfrm>
            <a:off x="831850" y="534656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41" name="Text Placeholder 31"/>
          <p:cNvSpPr>
            <a:spLocks noGrp="1"/>
          </p:cNvSpPr>
          <p:nvPr>
            <p:ph type="body" sz="quarter" idx="20" hasCustomPrompt="1"/>
          </p:nvPr>
        </p:nvSpPr>
        <p:spPr>
          <a:xfrm>
            <a:off x="831851" y="5690325"/>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42" name="Text Placeholder 31"/>
          <p:cNvSpPr>
            <a:spLocks noGrp="1"/>
          </p:cNvSpPr>
          <p:nvPr>
            <p:ph type="body" sz="quarter" idx="21" hasCustomPrompt="1"/>
          </p:nvPr>
        </p:nvSpPr>
        <p:spPr>
          <a:xfrm>
            <a:off x="831850" y="5995981"/>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43" name="Title 1"/>
          <p:cNvSpPr>
            <a:spLocks noGrp="1"/>
          </p:cNvSpPr>
          <p:nvPr>
            <p:ph type="title" hasCustomPrompt="1"/>
          </p:nvPr>
        </p:nvSpPr>
        <p:spPr>
          <a:xfrm>
            <a:off x="720286" y="477153"/>
            <a:ext cx="5717836" cy="1065164"/>
          </a:xfrm>
        </p:spPr>
        <p:txBody>
          <a:bodyPr anchor="b"/>
          <a:lstStyle>
            <a:lvl1pPr>
              <a:defRPr sz="6000" baseline="0">
                <a:solidFill>
                  <a:schemeClr val="bg1"/>
                </a:solidFill>
                <a:latin typeface="Abril Fatface" panose="02000503000000020003" pitchFamily="2" charset="0"/>
              </a:defRPr>
            </a:lvl1pPr>
          </a:lstStyle>
          <a:p>
            <a:r>
              <a:rPr lang="en-US" dirty="0"/>
              <a:t>Thank you!</a:t>
            </a:r>
          </a:p>
        </p:txBody>
      </p:sp>
    </p:spTree>
    <p:extLst>
      <p:ext uri="{BB962C8B-B14F-4D97-AF65-F5344CB8AC3E}">
        <p14:creationId xmlns:p14="http://schemas.microsoft.com/office/powerpoint/2010/main" val="5487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engthening Communiti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249454" y="2470903"/>
            <a:ext cx="1322250" cy="546833"/>
          </a:xfrm>
          <a:prstGeom prst="rect">
            <a:avLst/>
          </a:prstGeom>
        </p:spPr>
      </p:pic>
      <p:sp>
        <p:nvSpPr>
          <p:cNvPr id="8" name="TextBox 7"/>
          <p:cNvSpPr txBox="1"/>
          <p:nvPr userDrawn="1"/>
        </p:nvSpPr>
        <p:spPr>
          <a:xfrm>
            <a:off x="6528178" y="5344934"/>
            <a:ext cx="2217765" cy="646331"/>
          </a:xfrm>
          <a:prstGeom prst="rect">
            <a:avLst/>
          </a:prstGeom>
          <a:noFill/>
        </p:spPr>
        <p:txBody>
          <a:bodyPr wrap="squar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Crime Victims &amp; Public Safety </a:t>
            </a:r>
          </a:p>
        </p:txBody>
      </p:sp>
      <p:pic>
        <p:nvPicPr>
          <p:cNvPr id="9" name="Picture 8"/>
          <p:cNvPicPr>
            <a:picLocks noChangeAspect="1"/>
          </p:cNvPicPr>
          <p:nvPr userDrawn="1"/>
        </p:nvPicPr>
        <p:blipFill>
          <a:blip r:embed="rId3"/>
          <a:stretch>
            <a:fillRect/>
          </a:stretch>
        </p:blipFill>
        <p:spPr>
          <a:xfrm>
            <a:off x="4344443" y="1962669"/>
            <a:ext cx="883650" cy="1055067"/>
          </a:xfrm>
          <a:prstGeom prst="rect">
            <a:avLst/>
          </a:prstGeom>
        </p:spPr>
      </p:pic>
      <p:sp>
        <p:nvSpPr>
          <p:cNvPr id="10" name="TextBox 9"/>
          <p:cNvSpPr txBox="1"/>
          <p:nvPr userDrawn="1"/>
        </p:nvSpPr>
        <p:spPr>
          <a:xfrm>
            <a:off x="6499077" y="3171099"/>
            <a:ext cx="2246086" cy="646331"/>
          </a:xfrm>
          <a:prstGeom prst="rect">
            <a:avLst/>
          </a:prstGeom>
          <a:noFill/>
        </p:spPr>
        <p:txBody>
          <a:bodyPr wrap="squar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Business Assistance</a:t>
            </a:r>
          </a:p>
        </p:txBody>
      </p:sp>
      <p:sp>
        <p:nvSpPr>
          <p:cNvPr id="11" name="TextBox 10"/>
          <p:cNvSpPr txBox="1"/>
          <p:nvPr userDrawn="1"/>
        </p:nvSpPr>
        <p:spPr>
          <a:xfrm>
            <a:off x="1245974" y="5344934"/>
            <a:ext cx="1329211" cy="369332"/>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Planning</a:t>
            </a:r>
          </a:p>
        </p:txBody>
      </p:sp>
      <p:sp>
        <p:nvSpPr>
          <p:cNvPr id="12" name="TextBox 11"/>
          <p:cNvSpPr txBox="1"/>
          <p:nvPr userDrawn="1"/>
        </p:nvSpPr>
        <p:spPr>
          <a:xfrm>
            <a:off x="3697669" y="3171099"/>
            <a:ext cx="2177199" cy="369332"/>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Infrastructure</a:t>
            </a:r>
          </a:p>
        </p:txBody>
      </p:sp>
      <p:sp>
        <p:nvSpPr>
          <p:cNvPr id="13" name="TextBox 12"/>
          <p:cNvSpPr txBox="1"/>
          <p:nvPr userDrawn="1"/>
        </p:nvSpPr>
        <p:spPr>
          <a:xfrm>
            <a:off x="3271920" y="5344934"/>
            <a:ext cx="2820003" cy="369332"/>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Community Facilities</a:t>
            </a:r>
          </a:p>
        </p:txBody>
      </p:sp>
      <p:sp>
        <p:nvSpPr>
          <p:cNvPr id="14" name="TextBox 13"/>
          <p:cNvSpPr txBox="1"/>
          <p:nvPr userDrawn="1"/>
        </p:nvSpPr>
        <p:spPr>
          <a:xfrm>
            <a:off x="905823" y="3171099"/>
            <a:ext cx="1960793" cy="646331"/>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Housing</a:t>
            </a:r>
          </a:p>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homelessness</a:t>
            </a:r>
          </a:p>
        </p:txBody>
      </p:sp>
      <p:sp>
        <p:nvSpPr>
          <p:cNvPr id="15" name="TextBox 14"/>
          <p:cNvSpPr txBox="1"/>
          <p:nvPr userDrawn="1"/>
        </p:nvSpPr>
        <p:spPr>
          <a:xfrm>
            <a:off x="9652082" y="3171099"/>
            <a:ext cx="1058303" cy="369332"/>
          </a:xfrm>
          <a:prstGeom prst="rect">
            <a:avLst/>
          </a:prstGeom>
          <a:noFill/>
        </p:spPr>
        <p:txBody>
          <a:bodyPr wrap="none" rtlCol="0">
            <a:spAutoFit/>
          </a:bodyPr>
          <a:lstStyle/>
          <a:p>
            <a:pPr algn="ctr"/>
            <a:r>
              <a:rPr lang="en-US" sz="1800" b="1" cap="all" baseline="0" dirty="0">
                <a:solidFill>
                  <a:srgbClr val="5C5C5C"/>
                </a:solidFill>
                <a:latin typeface="Roboto Black" panose="02000000000000000000" pitchFamily="2" charset="0"/>
                <a:ea typeface="Roboto Light" panose="02000000000000000000" pitchFamily="2" charset="0"/>
              </a:rPr>
              <a:t>ENERGY</a:t>
            </a:r>
          </a:p>
        </p:txBody>
      </p:sp>
      <p:sp>
        <p:nvSpPr>
          <p:cNvPr id="16" name="TextBox 15"/>
          <p:cNvSpPr txBox="1"/>
          <p:nvPr userDrawn="1"/>
        </p:nvSpPr>
        <p:spPr>
          <a:xfrm>
            <a:off x="9121747" y="5344934"/>
            <a:ext cx="2217765" cy="646331"/>
          </a:xfrm>
          <a:prstGeom prst="rect">
            <a:avLst/>
          </a:prstGeom>
          <a:noFill/>
        </p:spPr>
        <p:txBody>
          <a:bodyPr wrap="squar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Community Services</a:t>
            </a:r>
          </a:p>
        </p:txBody>
      </p:sp>
      <p:pic>
        <p:nvPicPr>
          <p:cNvPr id="17" name="Picture 16"/>
          <p:cNvPicPr>
            <a:picLocks noChangeAspect="1"/>
          </p:cNvPicPr>
          <p:nvPr userDrawn="1"/>
        </p:nvPicPr>
        <p:blipFill>
          <a:blip r:embed="rId4"/>
          <a:stretch>
            <a:fillRect/>
          </a:stretch>
        </p:blipFill>
        <p:spPr>
          <a:xfrm>
            <a:off x="1458857" y="4199824"/>
            <a:ext cx="1161000" cy="945700"/>
          </a:xfrm>
          <a:prstGeom prst="rect">
            <a:avLst/>
          </a:prstGeom>
        </p:spPr>
      </p:pic>
      <p:pic>
        <p:nvPicPr>
          <p:cNvPr id="18" name="Picture 17"/>
          <p:cNvPicPr>
            <a:picLocks noChangeAspect="1"/>
          </p:cNvPicPr>
          <p:nvPr userDrawn="1"/>
        </p:nvPicPr>
        <p:blipFill>
          <a:blip r:embed="rId5"/>
          <a:stretch>
            <a:fillRect/>
          </a:stretch>
        </p:blipFill>
        <p:spPr>
          <a:xfrm>
            <a:off x="3867660" y="4174091"/>
            <a:ext cx="1651200" cy="971433"/>
          </a:xfrm>
          <a:prstGeom prst="rect">
            <a:avLst/>
          </a:prstGeom>
        </p:spPr>
      </p:pic>
      <p:pic>
        <p:nvPicPr>
          <p:cNvPr id="19" name="Picture 18"/>
          <p:cNvPicPr>
            <a:picLocks noChangeAspect="1"/>
          </p:cNvPicPr>
          <p:nvPr userDrawn="1"/>
        </p:nvPicPr>
        <p:blipFill>
          <a:blip r:embed="rId6"/>
          <a:stretch>
            <a:fillRect/>
          </a:stretch>
        </p:blipFill>
        <p:spPr>
          <a:xfrm>
            <a:off x="7067420" y="1821136"/>
            <a:ext cx="1109400" cy="1196600"/>
          </a:xfrm>
          <a:prstGeom prst="rect">
            <a:avLst/>
          </a:prstGeom>
        </p:spPr>
      </p:pic>
      <p:pic>
        <p:nvPicPr>
          <p:cNvPr id="20" name="Picture 19"/>
          <p:cNvPicPr>
            <a:picLocks noChangeAspect="1"/>
          </p:cNvPicPr>
          <p:nvPr userDrawn="1"/>
        </p:nvPicPr>
        <p:blipFill>
          <a:blip r:embed="rId7"/>
          <a:stretch>
            <a:fillRect/>
          </a:stretch>
        </p:blipFill>
        <p:spPr>
          <a:xfrm>
            <a:off x="9823258" y="2039869"/>
            <a:ext cx="715950" cy="977867"/>
          </a:xfrm>
          <a:prstGeom prst="rect">
            <a:avLst/>
          </a:prstGeom>
        </p:spPr>
      </p:pic>
      <p:pic>
        <p:nvPicPr>
          <p:cNvPr id="21" name="Picture 20"/>
          <p:cNvPicPr>
            <a:picLocks noChangeAspect="1"/>
          </p:cNvPicPr>
          <p:nvPr userDrawn="1"/>
        </p:nvPicPr>
        <p:blipFill>
          <a:blip r:embed="rId8"/>
          <a:stretch>
            <a:fillRect/>
          </a:stretch>
        </p:blipFill>
        <p:spPr>
          <a:xfrm>
            <a:off x="7214585" y="4251291"/>
            <a:ext cx="844950" cy="894233"/>
          </a:xfrm>
          <a:prstGeom prst="rect">
            <a:avLst/>
          </a:prstGeom>
        </p:spPr>
      </p:pic>
      <p:pic>
        <p:nvPicPr>
          <p:cNvPr id="22" name="Picture 21"/>
          <p:cNvPicPr>
            <a:picLocks noChangeAspect="1"/>
          </p:cNvPicPr>
          <p:nvPr userDrawn="1"/>
        </p:nvPicPr>
        <p:blipFill>
          <a:blip r:embed="rId9"/>
          <a:stretch>
            <a:fillRect/>
          </a:stretch>
        </p:blipFill>
        <p:spPr>
          <a:xfrm>
            <a:off x="9591058" y="4141924"/>
            <a:ext cx="1180350" cy="1003600"/>
          </a:xfrm>
          <a:prstGeom prst="rect">
            <a:avLst/>
          </a:prstGeom>
        </p:spPr>
      </p:pic>
      <p:sp>
        <p:nvSpPr>
          <p:cNvPr id="23" name="TextBox 22"/>
          <p:cNvSpPr txBox="1"/>
          <p:nvPr userDrawn="1"/>
        </p:nvSpPr>
        <p:spPr>
          <a:xfrm>
            <a:off x="838200" y="750877"/>
            <a:ext cx="7156126" cy="769441"/>
          </a:xfrm>
          <a:prstGeom prst="rect">
            <a:avLst/>
          </a:prstGeom>
          <a:noFill/>
        </p:spPr>
        <p:txBody>
          <a:bodyPr wrap="none" rtlCol="0">
            <a:spAutoFit/>
          </a:bodyPr>
          <a:lstStyle/>
          <a:p>
            <a:r>
              <a:rPr lang="en-US" sz="4400" dirty="0">
                <a:solidFill>
                  <a:schemeClr val="accent5"/>
                </a:solidFill>
                <a:latin typeface="Roboto Light" panose="02000000000000000000" pitchFamily="2" charset="0"/>
                <a:ea typeface="Roboto Light" panose="02000000000000000000" pitchFamily="2" charset="0"/>
              </a:rPr>
              <a:t>We strengthen</a:t>
            </a:r>
            <a:r>
              <a:rPr lang="en-US" sz="4400" baseline="0" dirty="0">
                <a:solidFill>
                  <a:schemeClr val="accent5"/>
                </a:solidFill>
                <a:latin typeface="Roboto Light" panose="02000000000000000000" pitchFamily="2" charset="0"/>
                <a:ea typeface="Roboto Light" panose="02000000000000000000" pitchFamily="2" charset="0"/>
              </a:rPr>
              <a:t> communities</a:t>
            </a:r>
            <a:endParaRPr lang="en-US" sz="4400" dirty="0">
              <a:solidFill>
                <a:schemeClr val="accent5"/>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08347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247899"/>
            <a:ext cx="10515600" cy="2314576"/>
          </a:xfrm>
        </p:spPr>
        <p:txBody>
          <a:bodyPr anchor="b"/>
          <a:lstStyle>
            <a:lvl1pPr>
              <a:defRPr sz="6000">
                <a:solidFill>
                  <a:schemeClr val="bg1"/>
                </a:solidFill>
                <a:latin typeface="Abril Fatface" panose="02000503000000020003" pitchFamily="2" charset="0"/>
              </a:defRPr>
            </a:lvl1pPr>
          </a:lstStyle>
          <a:p>
            <a:r>
              <a:rPr lang="en-US" dirty="0"/>
              <a:t>Section title goes here</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subheading goes here</a:t>
            </a:r>
          </a:p>
        </p:txBody>
      </p:sp>
      <p:grpSp>
        <p:nvGrpSpPr>
          <p:cNvPr id="17" name="Group 16"/>
          <p:cNvGrpSpPr/>
          <p:nvPr userDrawn="1"/>
        </p:nvGrpSpPr>
        <p:grpSpPr>
          <a:xfrm>
            <a:off x="0" y="6316702"/>
            <a:ext cx="12192000" cy="541298"/>
            <a:chOff x="0" y="6321028"/>
            <a:chExt cx="12192000" cy="541298"/>
          </a:xfrm>
        </p:grpSpPr>
        <p:sp>
          <p:nvSpPr>
            <p:cNvPr id="18" name="Rectangle 1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25"/>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854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281940"/>
            <a:ext cx="10515600" cy="1218948"/>
          </a:xfrm>
        </p:spPr>
        <p:txBody>
          <a:bodyPr/>
          <a:lstStyle/>
          <a:p>
            <a:r>
              <a:rPr lang="en-US"/>
              <a:t>Click to edit Master title style</a:t>
            </a:r>
          </a:p>
        </p:txBody>
      </p:sp>
      <p:sp>
        <p:nvSpPr>
          <p:cNvPr id="9" name="Content Placeholder 2"/>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887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0" name="Title 1"/>
          <p:cNvSpPr>
            <a:spLocks noGrp="1"/>
          </p:cNvSpPr>
          <p:nvPr>
            <p:ph type="title"/>
          </p:nvPr>
        </p:nvSpPr>
        <p:spPr>
          <a:xfrm>
            <a:off x="838200" y="281940"/>
            <a:ext cx="10515600" cy="1218948"/>
          </a:xfrm>
        </p:spPr>
        <p:txBody>
          <a:bodyPr/>
          <a:lstStyle/>
          <a:p>
            <a:r>
              <a:rPr lang="en-US" dirty="0"/>
              <a:t>Click to edit Master title style</a:t>
            </a:r>
          </a:p>
        </p:txBody>
      </p:sp>
      <p:sp>
        <p:nvSpPr>
          <p:cNvPr id="11"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51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838200" y="281940"/>
            <a:ext cx="10515600" cy="1218948"/>
          </a:xfrm>
        </p:spPr>
        <p:txBody>
          <a:bodyPr/>
          <a:lstStyle/>
          <a:p>
            <a:r>
              <a:rPr lang="en-US" dirty="0"/>
              <a:t>Click to edit Master title style</a:t>
            </a:r>
          </a:p>
        </p:txBody>
      </p:sp>
      <p:sp>
        <p:nvSpPr>
          <p:cNvPr id="12" name="Content Placeholder 2"/>
          <p:cNvSpPr>
            <a:spLocks noGrp="1"/>
          </p:cNvSpPr>
          <p:nvPr>
            <p:ph sz="half" idx="1"/>
          </p:nvPr>
        </p:nvSpPr>
        <p:spPr>
          <a:xfrm>
            <a:off x="83820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0"/>
          </p:nvPr>
        </p:nvSpPr>
        <p:spPr>
          <a:xfrm>
            <a:off x="447294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1"/>
          </p:nvPr>
        </p:nvSpPr>
        <p:spPr>
          <a:xfrm>
            <a:off x="810768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72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975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Only NO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370638"/>
          </a:xfrm>
        </p:spPr>
        <p:txBody>
          <a:bodyPr/>
          <a:lstStyle/>
          <a:p>
            <a:endParaRPr lang="en-US"/>
          </a:p>
        </p:txBody>
      </p:sp>
    </p:spTree>
    <p:extLst>
      <p:ext uri="{BB962C8B-B14F-4D97-AF65-F5344CB8AC3E}">
        <p14:creationId xmlns:p14="http://schemas.microsoft.com/office/powerpoint/2010/main" val="65392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tle 1"/>
          <p:cNvSpPr>
            <a:spLocks noGrp="1"/>
          </p:cNvSpPr>
          <p:nvPr>
            <p:ph type="title"/>
          </p:nvPr>
        </p:nvSpPr>
        <p:spPr>
          <a:xfrm>
            <a:off x="838200" y="281940"/>
            <a:ext cx="10515600" cy="1218948"/>
          </a:xfrm>
        </p:spPr>
        <p:txBody>
          <a:bodyPr/>
          <a:lstStyle/>
          <a:p>
            <a:r>
              <a:rPr lang="en-US"/>
              <a:t>Click to edit Master title style</a:t>
            </a:r>
          </a:p>
        </p:txBody>
      </p:sp>
    </p:spTree>
    <p:extLst>
      <p:ext uri="{BB962C8B-B14F-4D97-AF65-F5344CB8AC3E}">
        <p14:creationId xmlns:p14="http://schemas.microsoft.com/office/powerpoint/2010/main" val="115911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1940"/>
            <a:ext cx="10515600" cy="1218948"/>
          </a:xfrm>
          <a:prstGeom prst="rect">
            <a:avLst/>
          </a:prstGeom>
        </p:spPr>
        <p:txBody>
          <a:bodyPr vert="horz" lIns="91440" tIns="45720" rIns="91440" bIns="45720" rtlCol="0" anchor="b">
            <a:normAutofit/>
          </a:bodyPr>
          <a:lstStyle/>
          <a:p>
            <a:r>
              <a:rPr lang="en-US" dirty="0"/>
              <a:t>Click to edit Master title style </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 (28)</a:t>
            </a:r>
          </a:p>
          <a:p>
            <a:pPr lvl="1"/>
            <a:r>
              <a:rPr lang="en-US" dirty="0"/>
              <a:t>Second level (24)</a:t>
            </a:r>
          </a:p>
          <a:p>
            <a:pPr lvl="2"/>
            <a:r>
              <a:rPr lang="en-US" dirty="0"/>
              <a:t>Third level (20)</a:t>
            </a:r>
          </a:p>
          <a:p>
            <a:pPr lvl="3"/>
            <a:r>
              <a:rPr lang="en-US" dirty="0"/>
              <a:t>Fourth level (18)</a:t>
            </a:r>
          </a:p>
          <a:p>
            <a:pPr lvl="4"/>
            <a:r>
              <a:rPr lang="en-US" dirty="0"/>
              <a:t>Fifth level (18)</a:t>
            </a:r>
          </a:p>
        </p:txBody>
      </p:sp>
      <p:grpSp>
        <p:nvGrpSpPr>
          <p:cNvPr id="7" name="Group 6"/>
          <p:cNvGrpSpPr/>
          <p:nvPr userDrawn="1"/>
        </p:nvGrpSpPr>
        <p:grpSpPr>
          <a:xfrm>
            <a:off x="0" y="6316702"/>
            <a:ext cx="12192000" cy="541298"/>
            <a:chOff x="0" y="6321028"/>
            <a:chExt cx="12192000" cy="541298"/>
          </a:xfrm>
        </p:grpSpPr>
        <p:sp>
          <p:nvSpPr>
            <p:cNvPr id="8" name="Rectangle 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p:cNvSpPr/>
            <p:nvPr/>
          </p:nvSpPr>
          <p:spPr>
            <a:xfrm>
              <a:off x="0" y="6321028"/>
              <a:ext cx="12192000" cy="7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userDrawn="1"/>
        </p:nvSpPr>
        <p:spPr>
          <a:xfrm>
            <a:off x="752475" y="6493524"/>
            <a:ext cx="3868367" cy="276999"/>
          </a:xfrm>
          <a:prstGeom prst="rect">
            <a:avLst/>
          </a:prstGeom>
          <a:noFill/>
        </p:spPr>
        <p:txBody>
          <a:bodyPr wrap="none" rtlCol="0">
            <a:spAutoFit/>
          </a:bodyPr>
          <a:lstStyle/>
          <a:p>
            <a:r>
              <a:rPr lang="en-US" sz="1200" b="1" cap="all" dirty="0">
                <a:solidFill>
                  <a:schemeClr val="bg1"/>
                </a:solidFill>
                <a:latin typeface="+mn-lt"/>
                <a:ea typeface="Roboto Condensed" panose="02000000000000000000" pitchFamily="2" charset="0"/>
              </a:rPr>
              <a:t>Washington</a:t>
            </a:r>
            <a:r>
              <a:rPr lang="en-US" sz="1200" b="1" cap="all" baseline="0" dirty="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18" name="TextBox 17"/>
          <p:cNvSpPr txBox="1"/>
          <p:nvPr userDrawn="1"/>
        </p:nvSpPr>
        <p:spPr>
          <a:xfrm>
            <a:off x="11440264" y="6461625"/>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a:solidFill>
                <a:schemeClr val="bg1"/>
              </a:solidFill>
              <a:latin typeface="+mn-lt"/>
              <a:ea typeface="Roboto Black" panose="02000000000000000000" pitchFamily="2" charset="0"/>
            </a:endParaRPr>
          </a:p>
        </p:txBody>
      </p:sp>
      <p:cxnSp>
        <p:nvCxnSpPr>
          <p:cNvPr id="19" name="Straight Connector 18"/>
          <p:cNvCxnSpPr/>
          <p:nvPr userDrawn="1"/>
        </p:nvCxnSpPr>
        <p:spPr>
          <a:xfrm>
            <a:off x="838200" y="1566038"/>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4697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9" r:id="rId6"/>
    <p:sldLayoutId id="2147483767" r:id="rId7"/>
    <p:sldLayoutId id="2147483768" r:id="rId8"/>
    <p:sldLayoutId id="2147483770" r:id="rId9"/>
    <p:sldLayoutId id="2147483771" r:id="rId10"/>
    <p:sldLayoutId id="2147483773" r:id="rId11"/>
  </p:sldLayoutIdLst>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Lynn.longan@commerce.wa.gov"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36390" y="5269927"/>
            <a:ext cx="6430010" cy="292100"/>
          </a:xfrm>
        </p:spPr>
        <p:txBody>
          <a:bodyPr/>
          <a:lstStyle/>
          <a:p>
            <a:r>
              <a:rPr lang="en-US" dirty="0"/>
              <a:t>Susan Herr</a:t>
            </a:r>
          </a:p>
        </p:txBody>
      </p:sp>
      <p:sp>
        <p:nvSpPr>
          <p:cNvPr id="3" name="Text Placeholder 2"/>
          <p:cNvSpPr>
            <a:spLocks noGrp="1"/>
          </p:cNvSpPr>
          <p:nvPr>
            <p:ph type="body" sz="quarter" idx="11"/>
          </p:nvPr>
        </p:nvSpPr>
        <p:spPr>
          <a:xfrm>
            <a:off x="641350" y="5669280"/>
            <a:ext cx="3006090" cy="231225"/>
          </a:xfrm>
        </p:spPr>
        <p:txBody>
          <a:bodyPr/>
          <a:lstStyle/>
          <a:p>
            <a:r>
              <a:rPr lang="en-US" dirty="0"/>
              <a:t>Small Business Team Manager</a:t>
            </a:r>
          </a:p>
        </p:txBody>
      </p:sp>
      <p:sp>
        <p:nvSpPr>
          <p:cNvPr id="4" name="Text Placeholder 3"/>
          <p:cNvSpPr>
            <a:spLocks noGrp="1"/>
          </p:cNvSpPr>
          <p:nvPr>
            <p:ph type="body" sz="quarter" idx="12"/>
          </p:nvPr>
        </p:nvSpPr>
        <p:spPr/>
        <p:txBody>
          <a:bodyPr/>
          <a:lstStyle/>
          <a:p>
            <a:r>
              <a:rPr lang="en-US" dirty="0"/>
              <a:t>02/2024</a:t>
            </a:r>
          </a:p>
        </p:txBody>
      </p:sp>
      <p:sp>
        <p:nvSpPr>
          <p:cNvPr id="5" name="Title 4"/>
          <p:cNvSpPr>
            <a:spLocks noGrp="1"/>
          </p:cNvSpPr>
          <p:nvPr>
            <p:ph type="title"/>
          </p:nvPr>
        </p:nvSpPr>
        <p:spPr/>
        <p:txBody>
          <a:bodyPr/>
          <a:lstStyle/>
          <a:p>
            <a:r>
              <a:rPr lang="en-US" dirty="0"/>
              <a:t>Small Business Training and Education Center</a:t>
            </a:r>
          </a:p>
        </p:txBody>
      </p:sp>
      <p:sp>
        <p:nvSpPr>
          <p:cNvPr id="6" name="Text Placeholder 5"/>
          <p:cNvSpPr>
            <a:spLocks noGrp="1"/>
          </p:cNvSpPr>
          <p:nvPr>
            <p:ph type="body" sz="quarter" idx="13"/>
          </p:nvPr>
        </p:nvSpPr>
        <p:spPr/>
        <p:txBody>
          <a:bodyPr/>
          <a:lstStyle/>
          <a:p>
            <a:r>
              <a:rPr lang="en-US" sz="2200" dirty="0"/>
              <a:t>Office of Economic Development &amp; Competitiveness</a:t>
            </a:r>
          </a:p>
        </p:txBody>
      </p:sp>
      <p:sp>
        <p:nvSpPr>
          <p:cNvPr id="7" name="Text Placeholder 1"/>
          <p:cNvSpPr txBox="1">
            <a:spLocks/>
          </p:cNvSpPr>
          <p:nvPr/>
        </p:nvSpPr>
        <p:spPr>
          <a:xfrm>
            <a:off x="641350" y="5269927"/>
            <a:ext cx="2335530" cy="3039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Tx/>
              <a:buNone/>
              <a:defRPr sz="18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Lynn Longan</a:t>
            </a:r>
          </a:p>
        </p:txBody>
      </p:sp>
      <p:sp>
        <p:nvSpPr>
          <p:cNvPr id="8" name="Text Placeholder 2"/>
          <p:cNvSpPr txBox="1">
            <a:spLocks/>
          </p:cNvSpPr>
          <p:nvPr/>
        </p:nvSpPr>
        <p:spPr>
          <a:xfrm>
            <a:off x="4136390" y="5669282"/>
            <a:ext cx="3249930" cy="2312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Tx/>
              <a:buNone/>
              <a:defRPr sz="1300" kern="1200" cap="all" baseline="0">
                <a:solidFill>
                  <a:schemeClr val="bg1"/>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Small Business Program Manager</a:t>
            </a:r>
          </a:p>
        </p:txBody>
      </p:sp>
    </p:spTree>
    <p:extLst>
      <p:ext uri="{BB962C8B-B14F-4D97-AF65-F5344CB8AC3E}">
        <p14:creationId xmlns:p14="http://schemas.microsoft.com/office/powerpoint/2010/main" val="1960874224"/>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9228" y="5090736"/>
            <a:ext cx="3670300" cy="1578360"/>
          </a:xfrm>
        </p:spPr>
        <p:txBody>
          <a:bodyPr/>
          <a:lstStyle/>
          <a:p>
            <a:r>
              <a:rPr lang="en-US" sz="2400" dirty="0"/>
              <a:t>Lynn Longan</a:t>
            </a:r>
          </a:p>
          <a:p>
            <a:r>
              <a:rPr lang="en-US" dirty="0"/>
              <a:t>Small Business Team Manager</a:t>
            </a:r>
          </a:p>
          <a:p>
            <a:r>
              <a:rPr lang="en-US" dirty="0">
                <a:hlinkClick r:id="rId2"/>
              </a:rPr>
              <a:t>Lynn.Longan@commerce.wa.gov</a:t>
            </a:r>
            <a:endParaRPr lang="en-US" dirty="0"/>
          </a:p>
          <a:p>
            <a:r>
              <a:rPr lang="en-US" dirty="0"/>
              <a:t>(360) 490-1950</a:t>
            </a:r>
          </a:p>
          <a:p>
            <a:endParaRPr lang="en-US" dirty="0"/>
          </a:p>
          <a:p>
            <a:endParaRPr lang="en-US" dirty="0"/>
          </a:p>
          <a:p>
            <a:endParaRPr lang="en-US" dirty="0"/>
          </a:p>
          <a:p>
            <a:endParaRPr lang="en-US" dirty="0"/>
          </a:p>
        </p:txBody>
      </p:sp>
      <p:sp>
        <p:nvSpPr>
          <p:cNvPr id="6" name="Title 5"/>
          <p:cNvSpPr>
            <a:spLocks noGrp="1"/>
          </p:cNvSpPr>
          <p:nvPr>
            <p:ph type="title"/>
          </p:nvPr>
        </p:nvSpPr>
        <p:spPr>
          <a:xfrm>
            <a:off x="1344487" y="3588826"/>
            <a:ext cx="9491427" cy="910562"/>
          </a:xfrm>
        </p:spPr>
        <p:txBody>
          <a:bodyPr>
            <a:normAutofit fontScale="90000"/>
          </a:bodyPr>
          <a:lstStyle/>
          <a:p>
            <a:r>
              <a:rPr lang="en-US" dirty="0"/>
              <a:t>MyStartup365.com</a:t>
            </a:r>
          </a:p>
        </p:txBody>
      </p:sp>
      <p:sp>
        <p:nvSpPr>
          <p:cNvPr id="4" name="Text Placeholder 1"/>
          <p:cNvSpPr>
            <a:spLocks noGrp="1"/>
          </p:cNvSpPr>
          <p:nvPr>
            <p:ph type="body" sz="quarter" idx="10"/>
          </p:nvPr>
        </p:nvSpPr>
        <p:spPr>
          <a:xfrm>
            <a:off x="5201920" y="5090736"/>
            <a:ext cx="5831840" cy="1730760"/>
          </a:xfrm>
        </p:spPr>
        <p:txBody>
          <a:bodyPr/>
          <a:lstStyle/>
          <a:p>
            <a:r>
              <a:rPr lang="en-US" sz="2400" dirty="0"/>
              <a:t>Susan Herr</a:t>
            </a:r>
          </a:p>
          <a:p>
            <a:r>
              <a:rPr lang="en-US" dirty="0"/>
              <a:t>Small Business Program Manager</a:t>
            </a:r>
          </a:p>
          <a:p>
            <a:r>
              <a:rPr lang="en-US" dirty="0">
                <a:hlinkClick r:id="rId2"/>
              </a:rPr>
              <a:t>Susan.Herr@commerce.wa.gov</a:t>
            </a:r>
            <a:endParaRPr lang="en-US" dirty="0"/>
          </a:p>
          <a:p>
            <a:r>
              <a:rPr lang="en-US" dirty="0"/>
              <a:t>(509) 220-6048</a:t>
            </a:r>
          </a:p>
          <a:p>
            <a:endParaRPr lang="en-US" dirty="0"/>
          </a:p>
          <a:p>
            <a:endParaRPr lang="en-US" dirty="0"/>
          </a:p>
          <a:p>
            <a:endParaRPr lang="en-US" dirty="0"/>
          </a:p>
        </p:txBody>
      </p:sp>
    </p:spTree>
    <p:extLst>
      <p:ext uri="{BB962C8B-B14F-4D97-AF65-F5344CB8AC3E}">
        <p14:creationId xmlns:p14="http://schemas.microsoft.com/office/powerpoint/2010/main" val="7895087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We strengthen communities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3" y="1500888"/>
            <a:ext cx="12212671" cy="4846903"/>
          </a:xfrm>
          <a:prstGeom prst="rect">
            <a:avLst/>
          </a:prstGeom>
        </p:spPr>
      </p:pic>
    </p:spTree>
    <p:extLst>
      <p:ext uri="{BB962C8B-B14F-4D97-AF65-F5344CB8AC3E}">
        <p14:creationId xmlns:p14="http://schemas.microsoft.com/office/powerpoint/2010/main" val="2928153951"/>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821" y="1945529"/>
            <a:ext cx="7026070" cy="4233598"/>
          </a:xfrm>
          <a:prstGeom prst="rect">
            <a:avLst/>
          </a:prstGeom>
        </p:spPr>
      </p:pic>
      <p:sp>
        <p:nvSpPr>
          <p:cNvPr id="2" name="Title 1"/>
          <p:cNvSpPr>
            <a:spLocks noGrp="1"/>
          </p:cNvSpPr>
          <p:nvPr>
            <p:ph type="title"/>
          </p:nvPr>
        </p:nvSpPr>
        <p:spPr/>
        <p:txBody>
          <a:bodyPr>
            <a:normAutofit fontScale="90000"/>
          </a:bodyPr>
          <a:lstStyle/>
          <a:p>
            <a:r>
              <a:rPr lang="en-US" dirty="0"/>
              <a:t>Small Business Training &amp; Education Center</a:t>
            </a:r>
          </a:p>
        </p:txBody>
      </p:sp>
      <p:sp>
        <p:nvSpPr>
          <p:cNvPr id="4" name="Rectangle 3"/>
          <p:cNvSpPr/>
          <p:nvPr/>
        </p:nvSpPr>
        <p:spPr>
          <a:xfrm>
            <a:off x="753320" y="3638201"/>
            <a:ext cx="4442136" cy="646331"/>
          </a:xfrm>
          <a:prstGeom prst="rect">
            <a:avLst/>
          </a:prstGeom>
        </p:spPr>
        <p:txBody>
          <a:bodyPr wrap="square">
            <a:spAutoFit/>
          </a:bodyPr>
          <a:lstStyle/>
          <a:p>
            <a:pPr>
              <a:spcAft>
                <a:spcPts val="1200"/>
              </a:spcAft>
              <a:buClr>
                <a:schemeClr val="accent1"/>
              </a:buClr>
            </a:pPr>
            <a:r>
              <a:rPr lang="en-US" sz="3600" dirty="0">
                <a:solidFill>
                  <a:schemeClr val="accent6"/>
                </a:solidFill>
              </a:rPr>
              <a:t>MyStartup365.com</a:t>
            </a:r>
            <a:endParaRPr lang="en-US" sz="3600" dirty="0">
              <a:solidFill>
                <a:schemeClr val="accent2"/>
              </a:solidFill>
            </a:endParaRPr>
          </a:p>
        </p:txBody>
      </p:sp>
    </p:spTree>
    <p:extLst>
      <p:ext uri="{BB962C8B-B14F-4D97-AF65-F5344CB8AC3E}">
        <p14:creationId xmlns:p14="http://schemas.microsoft.com/office/powerpoint/2010/main" val="1714898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Overview</a:t>
            </a:r>
          </a:p>
        </p:txBody>
      </p:sp>
      <p:sp>
        <p:nvSpPr>
          <p:cNvPr id="4" name="Subtitle 2"/>
          <p:cNvSpPr txBox="1">
            <a:spLocks/>
          </p:cNvSpPr>
          <p:nvPr/>
        </p:nvSpPr>
        <p:spPr>
          <a:xfrm>
            <a:off x="838200" y="1858907"/>
            <a:ext cx="11081425" cy="4287767"/>
          </a:xfrm>
          <a:prstGeom prst="rect">
            <a:avLst/>
          </a:prstGeom>
        </p:spPr>
        <p:txBody>
          <a:bodyP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spcAft>
                <a:spcPts val="1200"/>
              </a:spcAft>
            </a:pPr>
            <a:r>
              <a:rPr lang="en-US" sz="1800" dirty="0">
                <a:solidFill>
                  <a:schemeClr val="accent6"/>
                </a:solidFill>
                <a:latin typeface="Webdings" panose="05030102010509060703" pitchFamily="18" charset="2"/>
              </a:rPr>
              <a:t>6</a:t>
            </a:r>
            <a:r>
              <a:rPr lang="en-US" sz="1800" dirty="0">
                <a:solidFill>
                  <a:srgbClr val="CD7936"/>
                </a:solidFill>
                <a:latin typeface="Webdings" panose="05030102010509060703" pitchFamily="18" charset="2"/>
              </a:rPr>
              <a:t> </a:t>
            </a:r>
            <a:r>
              <a:rPr lang="en-US" sz="2000" dirty="0">
                <a:solidFill>
                  <a:schemeClr val="accent2"/>
                </a:solidFill>
              </a:rPr>
              <a:t>The Startup Playbook</a:t>
            </a:r>
            <a:br>
              <a:rPr lang="en-US" sz="2000" dirty="0">
                <a:solidFill>
                  <a:schemeClr val="accent2"/>
                </a:solidFill>
              </a:rPr>
            </a:br>
            <a:r>
              <a:rPr lang="en-US" sz="2000" dirty="0">
                <a:solidFill>
                  <a:schemeClr val="accent2"/>
                </a:solidFill>
              </a:rPr>
              <a:t>         </a:t>
            </a:r>
            <a:r>
              <a:rPr lang="en-US" sz="1700" dirty="0">
                <a:solidFill>
                  <a:schemeClr val="tx1"/>
                </a:solidFill>
              </a:rPr>
              <a:t>Everything you wanted to know about starting a business but were afraid to ask.</a:t>
            </a:r>
          </a:p>
          <a:p>
            <a:pPr lvl="0" algn="l">
              <a:spcBef>
                <a:spcPts val="0"/>
              </a:spcBef>
            </a:pPr>
            <a:r>
              <a:rPr lang="en-US" sz="1800" dirty="0">
                <a:solidFill>
                  <a:schemeClr val="accent6"/>
                </a:solidFill>
                <a:latin typeface="Webdings" panose="05030102010509060703" pitchFamily="18" charset="2"/>
              </a:rPr>
              <a:t>   6</a:t>
            </a:r>
            <a:r>
              <a:rPr lang="en-US" sz="1800" dirty="0">
                <a:solidFill>
                  <a:srgbClr val="CD7936"/>
                </a:solidFill>
                <a:latin typeface="Webdings" panose="05030102010509060703" pitchFamily="18" charset="2"/>
              </a:rPr>
              <a:t> </a:t>
            </a:r>
            <a:r>
              <a:rPr lang="en-US" sz="2000" dirty="0" err="1">
                <a:solidFill>
                  <a:schemeClr val="accent2"/>
                </a:solidFill>
              </a:rPr>
              <a:t>SizeUp</a:t>
            </a:r>
            <a:endParaRPr lang="en-US" sz="2000" dirty="0">
              <a:solidFill>
                <a:schemeClr val="accent2"/>
              </a:solidFill>
            </a:endParaRPr>
          </a:p>
          <a:p>
            <a:pPr algn="l">
              <a:spcBef>
                <a:spcPts val="0"/>
              </a:spcBef>
              <a:spcAft>
                <a:spcPts val="1200"/>
              </a:spcAft>
            </a:pPr>
            <a:r>
              <a:rPr lang="en-US" sz="2000" dirty="0">
                <a:solidFill>
                  <a:schemeClr val="accent2"/>
                </a:solidFill>
              </a:rPr>
              <a:t>              </a:t>
            </a:r>
            <a:r>
              <a:rPr lang="en-US" sz="1700" dirty="0">
                <a:solidFill>
                  <a:schemeClr val="tx1"/>
                </a:solidFill>
              </a:rPr>
              <a:t>Diagnostic tools to analyze and refine business models.</a:t>
            </a:r>
          </a:p>
          <a:p>
            <a:pPr lvl="0" algn="l">
              <a:spcBef>
                <a:spcPts val="0"/>
              </a:spcBef>
              <a:spcAft>
                <a:spcPts val="1200"/>
              </a:spcAft>
            </a:pPr>
            <a:r>
              <a:rPr lang="en-US" sz="1800" dirty="0">
                <a:solidFill>
                  <a:schemeClr val="tx1"/>
                </a:solidFill>
              </a:rPr>
              <a:t>            </a:t>
            </a:r>
            <a:r>
              <a:rPr lang="en-US" sz="1800" dirty="0">
                <a:solidFill>
                  <a:schemeClr val="accent6"/>
                </a:solidFill>
                <a:latin typeface="Webdings" panose="05030102010509060703" pitchFamily="18" charset="2"/>
              </a:rPr>
              <a:t>6</a:t>
            </a:r>
            <a:r>
              <a:rPr lang="en-US" sz="1800" dirty="0">
                <a:solidFill>
                  <a:srgbClr val="CD7936"/>
                </a:solidFill>
                <a:latin typeface="Webdings" panose="05030102010509060703" pitchFamily="18" charset="2"/>
              </a:rPr>
              <a:t> </a:t>
            </a:r>
            <a:r>
              <a:rPr lang="en-US" sz="2000" dirty="0" err="1">
                <a:solidFill>
                  <a:schemeClr val="accent2"/>
                </a:solidFill>
              </a:rPr>
              <a:t>ScaleUp</a:t>
            </a:r>
            <a:endParaRPr lang="en-US" sz="1600" dirty="0">
              <a:solidFill>
                <a:schemeClr val="accent2"/>
              </a:solidFill>
            </a:endParaRPr>
          </a:p>
          <a:p>
            <a:pPr algn="l">
              <a:spcBef>
                <a:spcPts val="0"/>
              </a:spcBef>
              <a:spcAft>
                <a:spcPts val="1200"/>
              </a:spcAft>
            </a:pPr>
            <a:r>
              <a:rPr lang="en-US" sz="1600" dirty="0">
                <a:solidFill>
                  <a:schemeClr val="tx1"/>
                </a:solidFill>
              </a:rPr>
              <a:t>                         </a:t>
            </a:r>
            <a:r>
              <a:rPr lang="en-US" sz="1700" dirty="0">
                <a:solidFill>
                  <a:schemeClr val="tx1"/>
                </a:solidFill>
              </a:rPr>
              <a:t>Focused on acquiring financial mastery, gaining operational efficiencies, and seizing market share.</a:t>
            </a:r>
          </a:p>
          <a:p>
            <a:pPr lvl="1" algn="l">
              <a:spcBef>
                <a:spcPts val="0"/>
              </a:spcBef>
            </a:pPr>
            <a:r>
              <a:rPr lang="en-US" sz="1800" dirty="0">
                <a:solidFill>
                  <a:srgbClr val="CD7936"/>
                </a:solidFill>
                <a:latin typeface="Webdings" panose="05030102010509060703" pitchFamily="18" charset="2"/>
              </a:rPr>
              <a:t>      </a:t>
            </a:r>
            <a:r>
              <a:rPr lang="en-US" sz="1800" dirty="0">
                <a:solidFill>
                  <a:schemeClr val="accent6"/>
                </a:solidFill>
                <a:latin typeface="Webdings" panose="05030102010509060703" pitchFamily="18" charset="2"/>
              </a:rPr>
              <a:t>6</a:t>
            </a:r>
            <a:r>
              <a:rPr lang="en-US" sz="1800" dirty="0">
                <a:solidFill>
                  <a:srgbClr val="CD7936"/>
                </a:solidFill>
                <a:latin typeface="Webdings" panose="05030102010509060703" pitchFamily="18" charset="2"/>
              </a:rPr>
              <a:t> </a:t>
            </a:r>
            <a:r>
              <a:rPr lang="en-US" sz="2000" dirty="0">
                <a:solidFill>
                  <a:schemeClr val="accent2"/>
                </a:solidFill>
              </a:rPr>
              <a:t>Thrive!</a:t>
            </a:r>
          </a:p>
          <a:p>
            <a:pPr algn="l">
              <a:spcBef>
                <a:spcPts val="0"/>
              </a:spcBef>
            </a:pPr>
            <a:r>
              <a:rPr lang="en-US" sz="1700" dirty="0">
                <a:solidFill>
                  <a:schemeClr val="tx1"/>
                </a:solidFill>
              </a:rPr>
              <a:t>                               Designed to take second-stage companies to the next level.</a:t>
            </a:r>
          </a:p>
          <a:p>
            <a:pPr algn="l">
              <a:spcBef>
                <a:spcPts val="0"/>
              </a:spcBef>
            </a:pPr>
            <a:endParaRPr lang="en-US" sz="1700" dirty="0">
              <a:solidFill>
                <a:schemeClr val="tx1"/>
              </a:solidFill>
            </a:endParaRPr>
          </a:p>
          <a:p>
            <a:pPr algn="l">
              <a:spcBef>
                <a:spcPts val="0"/>
              </a:spcBef>
            </a:pPr>
            <a:r>
              <a:rPr lang="en-US" sz="2000" dirty="0">
                <a:solidFill>
                  <a:schemeClr val="accent6"/>
                </a:solidFill>
                <a:latin typeface="Webdings" panose="05030102010509060703" pitchFamily="18" charset="2"/>
              </a:rPr>
              <a:t>			 6</a:t>
            </a:r>
            <a:r>
              <a:rPr lang="en-US" sz="2000" dirty="0">
                <a:solidFill>
                  <a:srgbClr val="CD7936"/>
                </a:solidFill>
                <a:latin typeface="Webdings" panose="05030102010509060703" pitchFamily="18" charset="2"/>
              </a:rPr>
              <a:t> </a:t>
            </a:r>
            <a:r>
              <a:rPr lang="en-US" sz="2000" dirty="0">
                <a:solidFill>
                  <a:schemeClr val="accent2"/>
                </a:solidFill>
              </a:rPr>
              <a:t>Academies</a:t>
            </a:r>
            <a:br>
              <a:rPr lang="en-US" sz="2000" dirty="0">
                <a:solidFill>
                  <a:schemeClr val="tx1"/>
                </a:solidFill>
              </a:rPr>
            </a:br>
            <a:r>
              <a:rPr lang="en-US" sz="1700" dirty="0">
                <a:solidFill>
                  <a:schemeClr val="tx1"/>
                </a:solidFill>
              </a:rPr>
              <a:t>                 		      Building blocks to put your business on a solid foundation for future growth and success.</a:t>
            </a:r>
          </a:p>
          <a:p>
            <a:pPr algn="l">
              <a:spcBef>
                <a:spcPts val="0"/>
              </a:spcBef>
            </a:pPr>
            <a:endParaRPr lang="en-US" sz="1700" dirty="0">
              <a:solidFill>
                <a:schemeClr val="tx1"/>
              </a:solidFill>
            </a:endParaRPr>
          </a:p>
          <a:p>
            <a:pPr algn="l">
              <a:spcBef>
                <a:spcPts val="0"/>
              </a:spcBef>
            </a:pPr>
            <a:endParaRPr lang="en-US" sz="1700" dirty="0">
              <a:solidFill>
                <a:schemeClr val="tx1"/>
              </a:solidFill>
            </a:endParaRPr>
          </a:p>
          <a:p>
            <a:pPr algn="l"/>
            <a:endParaRPr lang="en-US" sz="1600" dirty="0">
              <a:solidFill>
                <a:schemeClr val="tx1"/>
              </a:solidFill>
            </a:endParaRPr>
          </a:p>
          <a:p>
            <a:pPr marL="1257300" lvl="2" indent="-342900" algn="l">
              <a:buFont typeface="Wingdings" panose="05000000000000000000" pitchFamily="2" charset="2"/>
              <a:buChar char="ü"/>
            </a:pPr>
            <a:endParaRPr lang="en-US" sz="1600" dirty="0">
              <a:solidFill>
                <a:schemeClr val="tx1"/>
              </a:solidFill>
            </a:endParaRPr>
          </a:p>
          <a:p>
            <a:pPr algn="l" fontAlgn="auto">
              <a:spcAft>
                <a:spcPts val="0"/>
              </a:spcAft>
              <a:defRPr/>
            </a:pPr>
            <a:r>
              <a:rPr lang="en-US" sz="2000" dirty="0">
                <a:solidFill>
                  <a:schemeClr val="tx1"/>
                </a:solidFill>
              </a:rPr>
              <a:t>	</a:t>
            </a:r>
          </a:p>
          <a:p>
            <a:pPr marL="342900" indent="-342900" algn="l" fontAlgn="auto">
              <a:spcAft>
                <a:spcPts val="0"/>
              </a:spcAft>
              <a:buFont typeface="Arial" pitchFamily="34" charset="0"/>
              <a:buChar char="•"/>
              <a:defRPr/>
            </a:pPr>
            <a:endParaRPr lang="en-US" sz="2000" dirty="0">
              <a:solidFill>
                <a:schemeClr val="tx1"/>
              </a:solidFill>
            </a:endParaRPr>
          </a:p>
        </p:txBody>
      </p:sp>
      <p:sp>
        <p:nvSpPr>
          <p:cNvPr id="3" name="Rectangle 2"/>
          <p:cNvSpPr/>
          <p:nvPr/>
        </p:nvSpPr>
        <p:spPr>
          <a:xfrm>
            <a:off x="7024255" y="6474812"/>
            <a:ext cx="2604654" cy="338554"/>
          </a:xfrm>
          <a:prstGeom prst="rect">
            <a:avLst/>
          </a:prstGeom>
        </p:spPr>
        <p:txBody>
          <a:bodyPr wrap="square">
            <a:spAutoFit/>
          </a:bodyPr>
          <a:lstStyle/>
          <a:p>
            <a:pPr algn="ctr"/>
            <a:r>
              <a:rPr lang="en-US" sz="1600" dirty="0">
                <a:solidFill>
                  <a:schemeClr val="bg1"/>
                </a:solidFill>
              </a:rPr>
              <a:t>MyStartup365.com</a:t>
            </a:r>
          </a:p>
        </p:txBody>
      </p:sp>
    </p:spTree>
    <p:extLst>
      <p:ext uri="{BB962C8B-B14F-4D97-AF65-F5344CB8AC3E}">
        <p14:creationId xmlns:p14="http://schemas.microsoft.com/office/powerpoint/2010/main" val="3982582558"/>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a Business</a:t>
            </a:r>
          </a:p>
        </p:txBody>
      </p:sp>
      <p:sp>
        <p:nvSpPr>
          <p:cNvPr id="4" name="Rectangle 3"/>
          <p:cNvSpPr/>
          <p:nvPr/>
        </p:nvSpPr>
        <p:spPr>
          <a:xfrm>
            <a:off x="1438514" y="1876259"/>
            <a:ext cx="9007813" cy="3970318"/>
          </a:xfrm>
          <a:prstGeom prst="rect">
            <a:avLst/>
          </a:prstGeom>
        </p:spPr>
        <p:txBody>
          <a:bodyPr wrap="square">
            <a:spAutoFit/>
          </a:bodyPr>
          <a:lstStyle/>
          <a:p>
            <a:pPr marL="342900" indent="-342900">
              <a:lnSpc>
                <a:spcPct val="100000"/>
              </a:lnSpc>
              <a:spcBef>
                <a:spcPts val="0"/>
              </a:spcBef>
              <a:spcAft>
                <a:spcPts val="1800"/>
              </a:spcAft>
              <a:buClr>
                <a:srgbClr val="00B0F0"/>
              </a:buClr>
              <a:buFont typeface="Arial" panose="020B0604020202020204" pitchFamily="34" charset="0"/>
              <a:buChar char="•"/>
            </a:pPr>
            <a:r>
              <a:rPr lang="en-US" sz="2400" dirty="0">
                <a:solidFill>
                  <a:schemeClr val="accent2"/>
                </a:solidFill>
              </a:rPr>
              <a:t>Startup Playbook</a:t>
            </a:r>
          </a:p>
          <a:p>
            <a:pPr marL="342900" indent="-342900">
              <a:lnSpc>
                <a:spcPct val="100000"/>
              </a:lnSpc>
              <a:spcBef>
                <a:spcPts val="0"/>
              </a:spcBef>
              <a:spcAft>
                <a:spcPts val="1800"/>
              </a:spcAft>
              <a:buClr>
                <a:srgbClr val="00B0F0"/>
              </a:buClr>
              <a:buFont typeface="Arial" panose="020B0604020202020204" pitchFamily="34" charset="0"/>
              <a:buChar char="•"/>
            </a:pPr>
            <a:r>
              <a:rPr lang="en-US" sz="2400" dirty="0" err="1">
                <a:solidFill>
                  <a:schemeClr val="accent2"/>
                </a:solidFill>
              </a:rPr>
              <a:t>SizeUp</a:t>
            </a:r>
            <a:endParaRPr lang="en-US" sz="2400" dirty="0">
              <a:solidFill>
                <a:schemeClr val="accent2"/>
              </a:solidFill>
            </a:endParaRPr>
          </a:p>
          <a:p>
            <a:pPr marL="342900" indent="-342900">
              <a:lnSpc>
                <a:spcPct val="100000"/>
              </a:lnSpc>
              <a:spcBef>
                <a:spcPts val="0"/>
              </a:spcBef>
              <a:spcAft>
                <a:spcPts val="1800"/>
              </a:spcAft>
              <a:buClr>
                <a:srgbClr val="00B0F0"/>
              </a:buClr>
              <a:buFont typeface="Arial" panose="020B0604020202020204" pitchFamily="34" charset="0"/>
              <a:buChar char="•"/>
            </a:pPr>
            <a:r>
              <a:rPr lang="en-US" sz="2400" dirty="0" err="1">
                <a:solidFill>
                  <a:schemeClr val="accent2"/>
                </a:solidFill>
              </a:rPr>
              <a:t>GearUp</a:t>
            </a:r>
            <a:r>
              <a:rPr lang="en-US" sz="2400" dirty="0">
                <a:solidFill>
                  <a:schemeClr val="accent2"/>
                </a:solidFill>
              </a:rPr>
              <a:t> (coming soon!)</a:t>
            </a:r>
          </a:p>
          <a:p>
            <a:pPr marL="342900" indent="-342900">
              <a:lnSpc>
                <a:spcPct val="100000"/>
              </a:lnSpc>
              <a:spcBef>
                <a:spcPts val="0"/>
              </a:spcBef>
              <a:spcAft>
                <a:spcPts val="1800"/>
              </a:spcAft>
              <a:buClr>
                <a:srgbClr val="00B0F0"/>
              </a:buClr>
              <a:buFont typeface="Arial" panose="020B0604020202020204" pitchFamily="34" charset="0"/>
              <a:buChar char="•"/>
            </a:pPr>
            <a:r>
              <a:rPr lang="en-US" sz="2400" dirty="0">
                <a:solidFill>
                  <a:schemeClr val="accent2"/>
                </a:solidFill>
              </a:rPr>
              <a:t>Online Academies</a:t>
            </a:r>
          </a:p>
          <a:p>
            <a:pPr marL="800100" lvl="1" indent="-342900">
              <a:buClr>
                <a:srgbClr val="00B0F0"/>
              </a:buClr>
              <a:buFont typeface="Arial" panose="020B0604020202020204" pitchFamily="34" charset="0"/>
              <a:buChar char="•"/>
            </a:pPr>
            <a:r>
              <a:rPr lang="en-US" sz="2400" dirty="0">
                <a:solidFill>
                  <a:schemeClr val="accent2"/>
                </a:solidFill>
              </a:rPr>
              <a:t>Entrepreneurs</a:t>
            </a:r>
          </a:p>
          <a:p>
            <a:pPr marL="800100" lvl="1" indent="-342900">
              <a:buClr>
                <a:srgbClr val="00B0F0"/>
              </a:buClr>
              <a:buFont typeface="Arial" panose="020B0604020202020204" pitchFamily="34" charset="0"/>
              <a:buChar char="•"/>
            </a:pPr>
            <a:r>
              <a:rPr lang="en-US" sz="2400" dirty="0">
                <a:solidFill>
                  <a:schemeClr val="accent2"/>
                </a:solidFill>
              </a:rPr>
              <a:t>Building a Website</a:t>
            </a:r>
          </a:p>
          <a:p>
            <a:pPr marL="800100" lvl="1" indent="-342900">
              <a:buClr>
                <a:srgbClr val="00B0F0"/>
              </a:buClr>
              <a:buFont typeface="Arial" panose="020B0604020202020204" pitchFamily="34" charset="0"/>
              <a:buChar char="•"/>
            </a:pPr>
            <a:r>
              <a:rPr lang="en-US" sz="2400" dirty="0">
                <a:solidFill>
                  <a:schemeClr val="accent2"/>
                </a:solidFill>
              </a:rPr>
              <a:t>Creatives</a:t>
            </a:r>
          </a:p>
          <a:p>
            <a:pPr marL="800100" lvl="1" indent="-342900">
              <a:buClr>
                <a:srgbClr val="00B0F0"/>
              </a:buClr>
              <a:buFont typeface="Arial" panose="020B0604020202020204" pitchFamily="34" charset="0"/>
              <a:buChar char="•"/>
            </a:pPr>
            <a:r>
              <a:rPr lang="en-US" sz="2400" dirty="0">
                <a:solidFill>
                  <a:schemeClr val="accent2"/>
                </a:solidFill>
              </a:rPr>
              <a:t>Food Business Owners</a:t>
            </a:r>
          </a:p>
        </p:txBody>
      </p:sp>
      <p:sp>
        <p:nvSpPr>
          <p:cNvPr id="5" name="Rectangle 4"/>
          <p:cNvSpPr/>
          <p:nvPr/>
        </p:nvSpPr>
        <p:spPr>
          <a:xfrm>
            <a:off x="7024255" y="6474812"/>
            <a:ext cx="2604654" cy="338554"/>
          </a:xfrm>
          <a:prstGeom prst="rect">
            <a:avLst/>
          </a:prstGeom>
        </p:spPr>
        <p:txBody>
          <a:bodyPr wrap="square">
            <a:spAutoFit/>
          </a:bodyPr>
          <a:lstStyle/>
          <a:p>
            <a:pPr algn="ctr"/>
            <a:r>
              <a:rPr lang="en-US" sz="1600" dirty="0">
                <a:solidFill>
                  <a:schemeClr val="bg1"/>
                </a:solidFill>
              </a:rPr>
              <a:t>MyStartup365.com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2420" y="1981200"/>
            <a:ext cx="5650484" cy="3761786"/>
          </a:xfrm>
          <a:prstGeom prst="rect">
            <a:avLst/>
          </a:prstGeom>
          <a:effectLst>
            <a:outerShdw blurRad="241300" dist="165100" dir="2700000" algn="tl" rotWithShape="0">
              <a:prstClr val="black">
                <a:alpha val="40000"/>
              </a:prstClr>
            </a:outerShdw>
          </a:effectLst>
        </p:spPr>
      </p:pic>
    </p:spTree>
    <p:extLst>
      <p:ext uri="{BB962C8B-B14F-4D97-AF65-F5344CB8AC3E}">
        <p14:creationId xmlns:p14="http://schemas.microsoft.com/office/powerpoint/2010/main" val="2802449756"/>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Growing Your Business</a:t>
            </a:r>
          </a:p>
        </p:txBody>
      </p:sp>
      <p:sp>
        <p:nvSpPr>
          <p:cNvPr id="5" name="Rectangle 4"/>
          <p:cNvSpPr/>
          <p:nvPr/>
        </p:nvSpPr>
        <p:spPr>
          <a:xfrm>
            <a:off x="1341531" y="1945531"/>
            <a:ext cx="9007813" cy="4062651"/>
          </a:xfrm>
          <a:prstGeom prst="rect">
            <a:avLst/>
          </a:prstGeom>
        </p:spPr>
        <p:txBody>
          <a:bodyPr wrap="square">
            <a:spAutoFit/>
          </a:bodyPr>
          <a:lstStyle/>
          <a:p>
            <a:pPr marL="342900" indent="-342900">
              <a:lnSpc>
                <a:spcPct val="100000"/>
              </a:lnSpc>
              <a:spcBef>
                <a:spcPts val="0"/>
              </a:spcBef>
              <a:spcAft>
                <a:spcPts val="1800"/>
              </a:spcAft>
              <a:buClr>
                <a:srgbClr val="00B0F0"/>
              </a:buClr>
              <a:buFont typeface="Arial" panose="020B0604020202020204" pitchFamily="34" charset="0"/>
              <a:buChar char="•"/>
            </a:pPr>
            <a:r>
              <a:rPr lang="en-US" sz="2400" dirty="0">
                <a:solidFill>
                  <a:schemeClr val="accent2"/>
                </a:solidFill>
              </a:rPr>
              <a:t>ScaleUp</a:t>
            </a:r>
          </a:p>
          <a:p>
            <a:pPr marL="342900" indent="-342900">
              <a:lnSpc>
                <a:spcPct val="100000"/>
              </a:lnSpc>
              <a:spcBef>
                <a:spcPts val="0"/>
              </a:spcBef>
              <a:spcAft>
                <a:spcPts val="1800"/>
              </a:spcAft>
              <a:buClr>
                <a:srgbClr val="00B0F0"/>
              </a:buClr>
              <a:buFont typeface="Arial" panose="020B0604020202020204" pitchFamily="34" charset="0"/>
              <a:buChar char="•"/>
            </a:pPr>
            <a:r>
              <a:rPr lang="en-US" sz="2400" dirty="0">
                <a:solidFill>
                  <a:schemeClr val="accent2"/>
                </a:solidFill>
              </a:rPr>
              <a:t>Thrive!</a:t>
            </a:r>
          </a:p>
          <a:p>
            <a:pPr marL="342900" indent="-342900">
              <a:lnSpc>
                <a:spcPct val="100000"/>
              </a:lnSpc>
              <a:spcBef>
                <a:spcPts val="0"/>
              </a:spcBef>
              <a:spcAft>
                <a:spcPts val="1800"/>
              </a:spcAft>
              <a:buClr>
                <a:srgbClr val="00B0F0"/>
              </a:buClr>
              <a:buFont typeface="Arial" panose="020B0604020202020204" pitchFamily="34" charset="0"/>
              <a:buChar char="•"/>
            </a:pPr>
            <a:r>
              <a:rPr lang="en-US" sz="2400" dirty="0">
                <a:solidFill>
                  <a:schemeClr val="accent2"/>
                </a:solidFill>
              </a:rPr>
              <a:t>CEO Roundtables</a:t>
            </a:r>
          </a:p>
          <a:p>
            <a:pPr marL="342900" indent="-342900">
              <a:lnSpc>
                <a:spcPct val="100000"/>
              </a:lnSpc>
              <a:spcBef>
                <a:spcPts val="0"/>
              </a:spcBef>
              <a:spcAft>
                <a:spcPts val="1800"/>
              </a:spcAft>
              <a:buClr>
                <a:srgbClr val="00B0F0"/>
              </a:buClr>
              <a:buFont typeface="Arial" panose="020B0604020202020204" pitchFamily="34" charset="0"/>
              <a:buChar char="•"/>
            </a:pPr>
            <a:r>
              <a:rPr lang="en-US" sz="2400" dirty="0">
                <a:solidFill>
                  <a:schemeClr val="accent2"/>
                </a:solidFill>
              </a:rPr>
              <a:t>Entrepreneur in Residence</a:t>
            </a:r>
          </a:p>
          <a:p>
            <a:pPr marL="342900" indent="-342900">
              <a:lnSpc>
                <a:spcPct val="100000"/>
              </a:lnSpc>
              <a:spcBef>
                <a:spcPts val="0"/>
              </a:spcBef>
              <a:spcAft>
                <a:spcPts val="1800"/>
              </a:spcAft>
              <a:buClr>
                <a:srgbClr val="00B0F0"/>
              </a:buClr>
              <a:buFont typeface="Arial" panose="020B0604020202020204" pitchFamily="34" charset="0"/>
              <a:buChar char="•"/>
            </a:pPr>
            <a:r>
              <a:rPr lang="en-US" sz="2400" dirty="0">
                <a:solidFill>
                  <a:schemeClr val="accent2"/>
                </a:solidFill>
              </a:rPr>
              <a:t>Export Vouchers</a:t>
            </a:r>
          </a:p>
          <a:p>
            <a:pPr marL="342900" indent="-342900">
              <a:lnSpc>
                <a:spcPct val="100000"/>
              </a:lnSpc>
              <a:spcBef>
                <a:spcPts val="0"/>
              </a:spcBef>
              <a:spcAft>
                <a:spcPts val="1800"/>
              </a:spcAft>
              <a:buClr>
                <a:srgbClr val="00B0F0"/>
              </a:buClr>
              <a:buFont typeface="Arial" panose="020B0604020202020204" pitchFamily="34" charset="0"/>
              <a:buChar char="•"/>
            </a:pPr>
            <a:r>
              <a:rPr lang="en-US" sz="2400" dirty="0">
                <a:solidFill>
                  <a:schemeClr val="accent2"/>
                </a:solidFill>
              </a:rPr>
              <a:t>Mastering Financials</a:t>
            </a:r>
          </a:p>
          <a:p>
            <a:pPr marL="342900" indent="-342900">
              <a:lnSpc>
                <a:spcPct val="100000"/>
              </a:lnSpc>
              <a:spcBef>
                <a:spcPts val="0"/>
              </a:spcBef>
              <a:spcAft>
                <a:spcPts val="1800"/>
              </a:spcAft>
              <a:buClr>
                <a:srgbClr val="00B0F0"/>
              </a:buClr>
              <a:buFont typeface="Arial" panose="020B0604020202020204" pitchFamily="34" charset="0"/>
              <a:buChar char="•"/>
            </a:pPr>
            <a:r>
              <a:rPr lang="en-US" sz="2400" dirty="0">
                <a:solidFill>
                  <a:schemeClr val="accent2"/>
                </a:solidFill>
              </a:rPr>
              <a:t>Disaster Planner</a:t>
            </a:r>
          </a:p>
        </p:txBody>
      </p:sp>
      <p:sp>
        <p:nvSpPr>
          <p:cNvPr id="4" name="Rectangle 3"/>
          <p:cNvSpPr/>
          <p:nvPr/>
        </p:nvSpPr>
        <p:spPr>
          <a:xfrm>
            <a:off x="7024255" y="6474812"/>
            <a:ext cx="2604654" cy="338554"/>
          </a:xfrm>
          <a:prstGeom prst="rect">
            <a:avLst/>
          </a:prstGeom>
        </p:spPr>
        <p:txBody>
          <a:bodyPr wrap="square">
            <a:spAutoFit/>
          </a:bodyPr>
          <a:lstStyle/>
          <a:p>
            <a:pPr algn="ctr"/>
            <a:r>
              <a:rPr lang="en-US" sz="1600" dirty="0">
                <a:solidFill>
                  <a:schemeClr val="bg1"/>
                </a:solidFill>
              </a:rPr>
              <a:t>MyStartup365.com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1692" y="1945531"/>
            <a:ext cx="5578767" cy="3721747"/>
          </a:xfrm>
          <a:prstGeom prst="rect">
            <a:avLst/>
          </a:prstGeom>
          <a:effectLst>
            <a:outerShdw blurRad="241300" dist="165100" dir="2700000" algn="tl" rotWithShape="0">
              <a:prstClr val="black">
                <a:alpha val="40000"/>
              </a:prstClr>
            </a:outerShdw>
          </a:effectLst>
        </p:spPr>
      </p:pic>
    </p:spTree>
    <p:extLst>
      <p:ext uri="{BB962C8B-B14F-4D97-AF65-F5344CB8AC3E}">
        <p14:creationId xmlns:p14="http://schemas.microsoft.com/office/powerpoint/2010/main" val="317844674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Restarting Your Business</a:t>
            </a:r>
          </a:p>
        </p:txBody>
      </p:sp>
      <p:sp>
        <p:nvSpPr>
          <p:cNvPr id="4" name="Rectangle 3"/>
          <p:cNvSpPr/>
          <p:nvPr/>
        </p:nvSpPr>
        <p:spPr>
          <a:xfrm>
            <a:off x="1161422" y="1945531"/>
            <a:ext cx="9007813" cy="2031325"/>
          </a:xfrm>
          <a:prstGeom prst="rect">
            <a:avLst/>
          </a:prstGeom>
        </p:spPr>
        <p:txBody>
          <a:bodyPr wrap="square">
            <a:spAutoFit/>
          </a:bodyPr>
          <a:lstStyle/>
          <a:p>
            <a:pPr marL="342900" indent="-342900">
              <a:lnSpc>
                <a:spcPct val="100000"/>
              </a:lnSpc>
              <a:spcBef>
                <a:spcPts val="0"/>
              </a:spcBef>
              <a:spcAft>
                <a:spcPts val="1200"/>
              </a:spcAft>
              <a:buClr>
                <a:schemeClr val="accent1"/>
              </a:buClr>
              <a:buFont typeface="Arial" panose="020B0604020202020204" pitchFamily="34" charset="0"/>
              <a:buChar char="•"/>
            </a:pPr>
            <a:r>
              <a:rPr lang="en-US" sz="2400" dirty="0">
                <a:solidFill>
                  <a:schemeClr val="accent2"/>
                </a:solidFill>
              </a:rPr>
              <a:t>Restart Academy</a:t>
            </a:r>
          </a:p>
          <a:p>
            <a:pPr marL="342900" indent="-342900">
              <a:lnSpc>
                <a:spcPct val="100000"/>
              </a:lnSpc>
              <a:spcBef>
                <a:spcPts val="0"/>
              </a:spcBef>
              <a:spcAft>
                <a:spcPts val="1200"/>
              </a:spcAft>
              <a:buClr>
                <a:schemeClr val="accent1"/>
              </a:buClr>
              <a:buFont typeface="Arial" panose="020B0604020202020204" pitchFamily="34" charset="0"/>
              <a:buChar char="•"/>
            </a:pPr>
            <a:r>
              <a:rPr lang="en-US" sz="2400" dirty="0">
                <a:solidFill>
                  <a:schemeClr val="accent2"/>
                </a:solidFill>
              </a:rPr>
              <a:t>SizeUp</a:t>
            </a:r>
          </a:p>
          <a:p>
            <a:pPr marL="342900" indent="-342900">
              <a:lnSpc>
                <a:spcPct val="100000"/>
              </a:lnSpc>
              <a:spcBef>
                <a:spcPts val="0"/>
              </a:spcBef>
              <a:spcAft>
                <a:spcPts val="1200"/>
              </a:spcAft>
              <a:buClr>
                <a:schemeClr val="accent1"/>
              </a:buClr>
              <a:buFont typeface="Arial" panose="020B0604020202020204" pitchFamily="34" charset="0"/>
              <a:buChar char="•"/>
            </a:pPr>
            <a:r>
              <a:rPr lang="en-US" sz="2400" dirty="0">
                <a:solidFill>
                  <a:schemeClr val="accent2"/>
                </a:solidFill>
              </a:rPr>
              <a:t>Workspaces</a:t>
            </a:r>
          </a:p>
          <a:p>
            <a:pPr marL="342900" indent="-342900">
              <a:lnSpc>
                <a:spcPct val="100000"/>
              </a:lnSpc>
              <a:spcBef>
                <a:spcPts val="0"/>
              </a:spcBef>
              <a:spcAft>
                <a:spcPts val="1200"/>
              </a:spcAft>
              <a:buClr>
                <a:schemeClr val="accent1"/>
              </a:buClr>
              <a:buFont typeface="Arial" panose="020B0604020202020204" pitchFamily="34" charset="0"/>
              <a:buChar char="•"/>
            </a:pPr>
            <a:r>
              <a:rPr lang="en-US" sz="2400" dirty="0">
                <a:solidFill>
                  <a:schemeClr val="accent2"/>
                </a:solidFill>
              </a:rPr>
              <a:t>Property and Site Search</a:t>
            </a:r>
          </a:p>
        </p:txBody>
      </p:sp>
      <p:sp>
        <p:nvSpPr>
          <p:cNvPr id="5" name="Rectangle 4"/>
          <p:cNvSpPr/>
          <p:nvPr/>
        </p:nvSpPr>
        <p:spPr>
          <a:xfrm>
            <a:off x="7024255" y="6474812"/>
            <a:ext cx="2604654" cy="338554"/>
          </a:xfrm>
          <a:prstGeom prst="rect">
            <a:avLst/>
          </a:prstGeom>
        </p:spPr>
        <p:txBody>
          <a:bodyPr wrap="square">
            <a:spAutoFit/>
          </a:bodyPr>
          <a:lstStyle/>
          <a:p>
            <a:pPr algn="ctr"/>
            <a:r>
              <a:rPr lang="en-US" sz="1600" dirty="0">
                <a:solidFill>
                  <a:schemeClr val="bg1"/>
                </a:solidFill>
              </a:rPr>
              <a:t>MyStartup365.com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046" y="1945531"/>
            <a:ext cx="5673767" cy="3785124"/>
          </a:xfrm>
          <a:prstGeom prst="rect">
            <a:avLst/>
          </a:prstGeom>
          <a:effectLst>
            <a:outerShdw blurRad="241300" dist="165100" dir="2700000" algn="tl" rotWithShape="0">
              <a:prstClr val="black">
                <a:alpha val="40000"/>
              </a:prstClr>
            </a:outerShdw>
          </a:effectLst>
        </p:spPr>
      </p:pic>
    </p:spTree>
    <p:extLst>
      <p:ext uri="{BB962C8B-B14F-4D97-AF65-F5344CB8AC3E}">
        <p14:creationId xmlns:p14="http://schemas.microsoft.com/office/powerpoint/2010/main" val="55010305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Strengthening communities…together</a:t>
            </a:r>
          </a:p>
        </p:txBody>
      </p:sp>
      <p:sp>
        <p:nvSpPr>
          <p:cNvPr id="5" name="Freeform 4"/>
          <p:cNvSpPr/>
          <p:nvPr/>
        </p:nvSpPr>
        <p:spPr>
          <a:xfrm>
            <a:off x="4872038" y="2631904"/>
            <a:ext cx="2167649" cy="2151492"/>
          </a:xfrm>
          <a:custGeom>
            <a:avLst/>
            <a:gdLst>
              <a:gd name="connsiteX0" fmla="*/ 0 w 2273158"/>
              <a:gd name="connsiteY0" fmla="*/ 1136579 h 2273158"/>
              <a:gd name="connsiteX1" fmla="*/ 1136579 w 2273158"/>
              <a:gd name="connsiteY1" fmla="*/ 0 h 2273158"/>
              <a:gd name="connsiteX2" fmla="*/ 2273158 w 2273158"/>
              <a:gd name="connsiteY2" fmla="*/ 1136579 h 2273158"/>
              <a:gd name="connsiteX3" fmla="*/ 1136579 w 2273158"/>
              <a:gd name="connsiteY3" fmla="*/ 2273158 h 2273158"/>
              <a:gd name="connsiteX4" fmla="*/ 0 w 2273158"/>
              <a:gd name="connsiteY4" fmla="*/ 1136579 h 227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158" h="2273158">
                <a:moveTo>
                  <a:pt x="0" y="1136579"/>
                </a:moveTo>
                <a:cubicBezTo>
                  <a:pt x="0" y="508864"/>
                  <a:pt x="508864" y="0"/>
                  <a:pt x="1136579" y="0"/>
                </a:cubicBezTo>
                <a:cubicBezTo>
                  <a:pt x="1764294" y="0"/>
                  <a:pt x="2273158" y="508864"/>
                  <a:pt x="2273158" y="1136579"/>
                </a:cubicBezTo>
                <a:cubicBezTo>
                  <a:pt x="2273158" y="1764294"/>
                  <a:pt x="1764294" y="2273158"/>
                  <a:pt x="1136579" y="2273158"/>
                </a:cubicBezTo>
                <a:cubicBezTo>
                  <a:pt x="508864" y="2273158"/>
                  <a:pt x="0" y="1764294"/>
                  <a:pt x="0" y="1136579"/>
                </a:cubicBezTo>
                <a:close/>
              </a:path>
            </a:pathLst>
          </a:custGeom>
          <a:solidFill>
            <a:srgbClr val="0B9BBD"/>
          </a:solidFill>
        </p:spPr>
        <p:style>
          <a:lnRef idx="2">
            <a:schemeClr val="lt1">
              <a:hueOff val="0"/>
              <a:satOff val="0"/>
              <a:lumOff val="0"/>
              <a:alphaOff val="0"/>
            </a:schemeClr>
          </a:lnRef>
          <a:fillRef idx="1">
            <a:scrgbClr r="0" g="0" b="0"/>
          </a:fillRef>
          <a:effectRef idx="0">
            <a:schemeClr val="accent5">
              <a:hueOff val="-640288"/>
              <a:satOff val="54557"/>
              <a:lumOff val="-8495"/>
              <a:alphaOff val="0"/>
            </a:schemeClr>
          </a:effectRef>
          <a:fontRef idx="minor">
            <a:schemeClr val="lt1"/>
          </a:fontRef>
        </p:style>
        <p:txBody>
          <a:bodyPr spcFirstLastPara="0" vert="horz" wrap="square" lIns="699390" tIns="262943" rIns="699389" bIns="1683667" numCol="1" spcCol="1270" anchor="ctr" anchorCtr="0">
            <a:noAutofit/>
          </a:bodyPr>
          <a:lstStyle/>
          <a:p>
            <a:pPr lvl="0" algn="ctr" defTabSz="577850">
              <a:lnSpc>
                <a:spcPct val="90000"/>
              </a:lnSpc>
              <a:spcBef>
                <a:spcPct val="0"/>
              </a:spcBef>
              <a:spcAft>
                <a:spcPct val="35000"/>
              </a:spcAft>
            </a:pPr>
            <a:endParaRPr lang="en-US" sz="1300" b="1" kern="1200" dirty="0"/>
          </a:p>
        </p:txBody>
      </p:sp>
      <p:sp>
        <p:nvSpPr>
          <p:cNvPr id="6" name="Freeform 5"/>
          <p:cNvSpPr/>
          <p:nvPr/>
        </p:nvSpPr>
        <p:spPr>
          <a:xfrm>
            <a:off x="5233314" y="3018835"/>
            <a:ext cx="1445099" cy="1434327"/>
          </a:xfrm>
          <a:custGeom>
            <a:avLst/>
            <a:gdLst>
              <a:gd name="connsiteX0" fmla="*/ 0 w 1515438"/>
              <a:gd name="connsiteY0" fmla="*/ 757719 h 1515438"/>
              <a:gd name="connsiteX1" fmla="*/ 757719 w 1515438"/>
              <a:gd name="connsiteY1" fmla="*/ 0 h 1515438"/>
              <a:gd name="connsiteX2" fmla="*/ 1515438 w 1515438"/>
              <a:gd name="connsiteY2" fmla="*/ 757719 h 1515438"/>
              <a:gd name="connsiteX3" fmla="*/ 757719 w 1515438"/>
              <a:gd name="connsiteY3" fmla="*/ 1515438 h 1515438"/>
              <a:gd name="connsiteX4" fmla="*/ 0 w 1515438"/>
              <a:gd name="connsiteY4" fmla="*/ 757719 h 151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438" h="1515438">
                <a:moveTo>
                  <a:pt x="0" y="757719"/>
                </a:moveTo>
                <a:cubicBezTo>
                  <a:pt x="0" y="339242"/>
                  <a:pt x="339242" y="0"/>
                  <a:pt x="757719" y="0"/>
                </a:cubicBezTo>
                <a:cubicBezTo>
                  <a:pt x="1176196" y="0"/>
                  <a:pt x="1515438" y="339242"/>
                  <a:pt x="1515438" y="757719"/>
                </a:cubicBezTo>
                <a:cubicBezTo>
                  <a:pt x="1515438" y="1176196"/>
                  <a:pt x="1176196" y="1515438"/>
                  <a:pt x="757719" y="1515438"/>
                </a:cubicBezTo>
                <a:cubicBezTo>
                  <a:pt x="339242" y="1515438"/>
                  <a:pt x="0" y="1176196"/>
                  <a:pt x="0" y="757719"/>
                </a:cubicBezTo>
                <a:close/>
              </a:path>
            </a:pathLst>
          </a:custGeom>
          <a:ln w="79375"/>
        </p:spPr>
        <p:style>
          <a:lnRef idx="2">
            <a:schemeClr val="lt1">
              <a:hueOff val="0"/>
              <a:satOff val="0"/>
              <a:lumOff val="0"/>
              <a:alphaOff val="0"/>
            </a:schemeClr>
          </a:lnRef>
          <a:fillRef idx="1">
            <a:schemeClr val="accent5">
              <a:hueOff val="-960432"/>
              <a:satOff val="81835"/>
              <a:lumOff val="-12743"/>
              <a:alphaOff val="0"/>
            </a:schemeClr>
          </a:fillRef>
          <a:effectRef idx="0">
            <a:schemeClr val="accent5">
              <a:hueOff val="-960432"/>
              <a:satOff val="81835"/>
              <a:lumOff val="-12743"/>
              <a:alphaOff val="0"/>
            </a:schemeClr>
          </a:effectRef>
          <a:fontRef idx="minor">
            <a:schemeClr val="lt1"/>
          </a:fontRef>
        </p:style>
        <p:txBody>
          <a:bodyPr spcFirstLastPara="0" vert="horz" wrap="square" lIns="314387" tIns="471315" rIns="314386" bIns="471316" numCol="1" spcCol="1270" anchor="ctr" anchorCtr="0">
            <a:noAutofit/>
          </a:bodyPr>
          <a:lstStyle/>
          <a:p>
            <a:pPr lvl="0" algn="ctr" defTabSz="577850">
              <a:lnSpc>
                <a:spcPct val="90000"/>
              </a:lnSpc>
              <a:spcBef>
                <a:spcPct val="0"/>
              </a:spcBef>
              <a:spcAft>
                <a:spcPct val="35000"/>
              </a:spcAft>
            </a:pPr>
            <a:r>
              <a:rPr lang="en-US" sz="1300" b="1" kern="1200" dirty="0"/>
              <a:t>OEDC</a:t>
            </a:r>
          </a:p>
        </p:txBody>
      </p:sp>
      <p:sp>
        <p:nvSpPr>
          <p:cNvPr id="7" name="Rectangle 6"/>
          <p:cNvSpPr/>
          <p:nvPr/>
        </p:nvSpPr>
        <p:spPr>
          <a:xfrm>
            <a:off x="5659294" y="2715109"/>
            <a:ext cx="638316" cy="286232"/>
          </a:xfrm>
          <a:prstGeom prst="rect">
            <a:avLst/>
          </a:prstGeom>
        </p:spPr>
        <p:txBody>
          <a:bodyPr wrap="none">
            <a:spAutoFit/>
          </a:bodyPr>
          <a:lstStyle/>
          <a:p>
            <a:pPr lvl="0" algn="ctr" defTabSz="577850">
              <a:lnSpc>
                <a:spcPct val="90000"/>
              </a:lnSpc>
              <a:spcBef>
                <a:spcPct val="0"/>
              </a:spcBef>
              <a:spcAft>
                <a:spcPct val="35000"/>
              </a:spcAft>
            </a:pPr>
            <a:r>
              <a:rPr lang="en-US" sz="1400" b="1" dirty="0">
                <a:solidFill>
                  <a:schemeClr val="bg1"/>
                </a:solidFill>
              </a:rPr>
              <a:t>ADOs</a:t>
            </a:r>
          </a:p>
        </p:txBody>
      </p:sp>
      <p:sp>
        <p:nvSpPr>
          <p:cNvPr id="8" name="Rounded Rectangle 7"/>
          <p:cNvSpPr/>
          <p:nvPr/>
        </p:nvSpPr>
        <p:spPr>
          <a:xfrm>
            <a:off x="2909061" y="2269183"/>
            <a:ext cx="1626550" cy="319167"/>
          </a:xfrm>
          <a:prstGeom prst="round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45380" y="2308228"/>
            <a:ext cx="529312" cy="286232"/>
          </a:xfrm>
          <a:prstGeom prst="rect">
            <a:avLst/>
          </a:prstGeom>
        </p:spPr>
        <p:txBody>
          <a:bodyPr wrap="none">
            <a:spAutoFit/>
          </a:bodyPr>
          <a:lstStyle/>
          <a:p>
            <a:pPr lvl="0" algn="ctr" defTabSz="577850">
              <a:lnSpc>
                <a:spcPct val="90000"/>
              </a:lnSpc>
              <a:spcBef>
                <a:spcPct val="0"/>
              </a:spcBef>
              <a:spcAft>
                <a:spcPct val="35000"/>
              </a:spcAft>
            </a:pPr>
            <a:r>
              <a:rPr lang="en-US" sz="1400" b="1" dirty="0">
                <a:solidFill>
                  <a:schemeClr val="bg1"/>
                </a:solidFill>
              </a:rPr>
              <a:t>SBA</a:t>
            </a:r>
          </a:p>
        </p:txBody>
      </p:sp>
      <p:sp>
        <p:nvSpPr>
          <p:cNvPr id="10" name="Rounded Rectangle 9"/>
          <p:cNvSpPr/>
          <p:nvPr/>
        </p:nvSpPr>
        <p:spPr>
          <a:xfrm>
            <a:off x="2909061" y="2790942"/>
            <a:ext cx="1626550" cy="319167"/>
          </a:xfrm>
          <a:prstGeom prst="round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40910" y="2829987"/>
            <a:ext cx="736100" cy="286232"/>
          </a:xfrm>
          <a:prstGeom prst="rect">
            <a:avLst/>
          </a:prstGeom>
        </p:spPr>
        <p:txBody>
          <a:bodyPr wrap="none">
            <a:spAutoFit/>
          </a:bodyPr>
          <a:lstStyle/>
          <a:p>
            <a:pPr lvl="0" algn="ctr" defTabSz="577850">
              <a:lnSpc>
                <a:spcPct val="90000"/>
              </a:lnSpc>
              <a:spcBef>
                <a:spcPct val="0"/>
              </a:spcBef>
              <a:spcAft>
                <a:spcPct val="35000"/>
              </a:spcAft>
            </a:pPr>
            <a:r>
              <a:rPr lang="en-US" sz="1400" b="1" dirty="0">
                <a:solidFill>
                  <a:schemeClr val="bg1"/>
                </a:solidFill>
              </a:rPr>
              <a:t>SBDCs</a:t>
            </a:r>
          </a:p>
        </p:txBody>
      </p:sp>
      <p:sp>
        <p:nvSpPr>
          <p:cNvPr id="12" name="Rounded Rectangle 11"/>
          <p:cNvSpPr/>
          <p:nvPr/>
        </p:nvSpPr>
        <p:spPr>
          <a:xfrm>
            <a:off x="2909061" y="3335289"/>
            <a:ext cx="1626550" cy="319167"/>
          </a:xfrm>
          <a:prstGeom prst="round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82338" y="3374334"/>
            <a:ext cx="679994" cy="286232"/>
          </a:xfrm>
          <a:prstGeom prst="rect">
            <a:avLst/>
          </a:prstGeom>
        </p:spPr>
        <p:txBody>
          <a:bodyPr wrap="none">
            <a:spAutoFit/>
          </a:bodyPr>
          <a:lstStyle/>
          <a:p>
            <a:pPr lvl="0" algn="ctr" defTabSz="577850">
              <a:lnSpc>
                <a:spcPct val="90000"/>
              </a:lnSpc>
              <a:spcBef>
                <a:spcPct val="0"/>
              </a:spcBef>
              <a:spcAft>
                <a:spcPct val="35000"/>
              </a:spcAft>
            </a:pPr>
            <a:r>
              <a:rPr lang="en-US" sz="1400" b="1" dirty="0">
                <a:solidFill>
                  <a:schemeClr val="bg1"/>
                </a:solidFill>
              </a:rPr>
              <a:t>WEDA</a:t>
            </a:r>
          </a:p>
        </p:txBody>
      </p:sp>
      <p:sp>
        <p:nvSpPr>
          <p:cNvPr id="14" name="Rounded Rectangle 13"/>
          <p:cNvSpPr/>
          <p:nvPr/>
        </p:nvSpPr>
        <p:spPr>
          <a:xfrm>
            <a:off x="2909061" y="3862357"/>
            <a:ext cx="1626550" cy="319167"/>
          </a:xfrm>
          <a:prstGeom prst="round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7492" y="3901402"/>
            <a:ext cx="729687" cy="286232"/>
          </a:xfrm>
          <a:prstGeom prst="rect">
            <a:avLst/>
          </a:prstGeom>
        </p:spPr>
        <p:txBody>
          <a:bodyPr wrap="none">
            <a:spAutoFit/>
          </a:bodyPr>
          <a:lstStyle/>
          <a:p>
            <a:pPr lvl="0" algn="ctr" defTabSz="577850">
              <a:lnSpc>
                <a:spcPct val="90000"/>
              </a:lnSpc>
              <a:spcBef>
                <a:spcPct val="0"/>
              </a:spcBef>
              <a:spcAft>
                <a:spcPct val="35000"/>
              </a:spcAft>
            </a:pPr>
            <a:r>
              <a:rPr lang="en-US" sz="1400" b="1" dirty="0">
                <a:solidFill>
                  <a:schemeClr val="bg1"/>
                </a:solidFill>
              </a:rPr>
              <a:t>WSMA</a:t>
            </a:r>
          </a:p>
        </p:txBody>
      </p:sp>
      <p:sp>
        <p:nvSpPr>
          <p:cNvPr id="16" name="Rounded Rectangle 15"/>
          <p:cNvSpPr/>
          <p:nvPr/>
        </p:nvSpPr>
        <p:spPr>
          <a:xfrm>
            <a:off x="2909061" y="4401395"/>
            <a:ext cx="1626550" cy="319167"/>
          </a:xfrm>
          <a:prstGeom prst="round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74916" y="4434927"/>
            <a:ext cx="692818" cy="286232"/>
          </a:xfrm>
          <a:prstGeom prst="rect">
            <a:avLst/>
          </a:prstGeom>
        </p:spPr>
        <p:txBody>
          <a:bodyPr wrap="none">
            <a:spAutoFit/>
          </a:bodyPr>
          <a:lstStyle/>
          <a:p>
            <a:pPr lvl="0" algn="ctr" defTabSz="577850">
              <a:lnSpc>
                <a:spcPct val="90000"/>
              </a:lnSpc>
              <a:spcBef>
                <a:spcPct val="0"/>
              </a:spcBef>
              <a:spcAft>
                <a:spcPct val="35000"/>
              </a:spcAft>
            </a:pPr>
            <a:r>
              <a:rPr lang="en-US" sz="1400" b="1" dirty="0">
                <a:solidFill>
                  <a:schemeClr val="bg1"/>
                </a:solidFill>
              </a:rPr>
              <a:t>MBDA</a:t>
            </a:r>
          </a:p>
        </p:txBody>
      </p:sp>
      <p:sp>
        <p:nvSpPr>
          <p:cNvPr id="18" name="Rounded Rectangle 17"/>
          <p:cNvSpPr/>
          <p:nvPr/>
        </p:nvSpPr>
        <p:spPr>
          <a:xfrm>
            <a:off x="2909061" y="4929145"/>
            <a:ext cx="1626550" cy="319167"/>
          </a:xfrm>
          <a:prstGeom prst="round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79133" y="4968190"/>
            <a:ext cx="649537" cy="286232"/>
          </a:xfrm>
          <a:prstGeom prst="rect">
            <a:avLst/>
          </a:prstGeom>
        </p:spPr>
        <p:txBody>
          <a:bodyPr wrap="none">
            <a:spAutoFit/>
          </a:bodyPr>
          <a:lstStyle/>
          <a:p>
            <a:pPr lvl="0" algn="ctr" defTabSz="577850">
              <a:lnSpc>
                <a:spcPct val="90000"/>
              </a:lnSpc>
              <a:spcBef>
                <a:spcPct val="0"/>
              </a:spcBef>
              <a:spcAft>
                <a:spcPct val="35000"/>
              </a:spcAft>
            </a:pPr>
            <a:r>
              <a:rPr lang="en-US" sz="1400" b="1" dirty="0">
                <a:solidFill>
                  <a:schemeClr val="bg1"/>
                </a:solidFill>
              </a:rPr>
              <a:t>SBRN</a:t>
            </a:r>
          </a:p>
        </p:txBody>
      </p:sp>
      <p:sp>
        <p:nvSpPr>
          <p:cNvPr id="20" name="Rounded Rectangle 19"/>
          <p:cNvSpPr/>
          <p:nvPr/>
        </p:nvSpPr>
        <p:spPr>
          <a:xfrm>
            <a:off x="7374092" y="2365328"/>
            <a:ext cx="1724752" cy="617527"/>
          </a:xfrm>
          <a:prstGeom prst="round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332612" y="2431087"/>
            <a:ext cx="1807712" cy="523220"/>
          </a:xfrm>
          <a:prstGeom prst="rect">
            <a:avLst/>
          </a:prstGeom>
        </p:spPr>
        <p:txBody>
          <a:bodyPr wrap="square">
            <a:spAutoFit/>
          </a:bodyPr>
          <a:lstStyle/>
          <a:p>
            <a:pPr lvl="0" algn="ctr" defTabSz="577850">
              <a:spcBef>
                <a:spcPct val="0"/>
              </a:spcBef>
            </a:pPr>
            <a:r>
              <a:rPr lang="en-US" sz="1400" b="1" dirty="0">
                <a:solidFill>
                  <a:schemeClr val="bg1"/>
                </a:solidFill>
              </a:rPr>
              <a:t>Other Commerce</a:t>
            </a:r>
            <a:br>
              <a:rPr lang="en-US" sz="1400" b="1" dirty="0">
                <a:solidFill>
                  <a:schemeClr val="bg1"/>
                </a:solidFill>
              </a:rPr>
            </a:br>
            <a:r>
              <a:rPr lang="en-US" sz="1400" b="1" dirty="0">
                <a:solidFill>
                  <a:schemeClr val="bg1"/>
                </a:solidFill>
              </a:rPr>
              <a:t>Divisions</a:t>
            </a:r>
          </a:p>
        </p:txBody>
      </p:sp>
      <p:sp>
        <p:nvSpPr>
          <p:cNvPr id="22" name="Rounded Rectangle 21"/>
          <p:cNvSpPr/>
          <p:nvPr/>
        </p:nvSpPr>
        <p:spPr>
          <a:xfrm>
            <a:off x="7374092" y="3182253"/>
            <a:ext cx="1724752" cy="617527"/>
          </a:xfrm>
          <a:prstGeom prst="round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334992" y="3248012"/>
            <a:ext cx="1807712" cy="523220"/>
          </a:xfrm>
          <a:prstGeom prst="rect">
            <a:avLst/>
          </a:prstGeom>
        </p:spPr>
        <p:txBody>
          <a:bodyPr wrap="square">
            <a:spAutoFit/>
          </a:bodyPr>
          <a:lstStyle/>
          <a:p>
            <a:pPr lvl="0" algn="ctr" defTabSz="577850">
              <a:spcBef>
                <a:spcPct val="0"/>
              </a:spcBef>
            </a:pPr>
            <a:r>
              <a:rPr lang="en-US" sz="1400" b="1" dirty="0">
                <a:solidFill>
                  <a:schemeClr val="bg1"/>
                </a:solidFill>
              </a:rPr>
              <a:t>Other State</a:t>
            </a:r>
            <a:br>
              <a:rPr lang="en-US" sz="1400" b="1" dirty="0">
                <a:solidFill>
                  <a:schemeClr val="bg1"/>
                </a:solidFill>
              </a:rPr>
            </a:br>
            <a:r>
              <a:rPr lang="en-US" sz="1400" b="1" dirty="0">
                <a:solidFill>
                  <a:schemeClr val="bg1"/>
                </a:solidFill>
              </a:rPr>
              <a:t>Agencies</a:t>
            </a:r>
          </a:p>
        </p:txBody>
      </p:sp>
      <p:sp>
        <p:nvSpPr>
          <p:cNvPr id="24" name="Rounded Rectangle 23"/>
          <p:cNvSpPr/>
          <p:nvPr/>
        </p:nvSpPr>
        <p:spPr>
          <a:xfrm>
            <a:off x="7374092" y="4027635"/>
            <a:ext cx="1724752" cy="617527"/>
          </a:xfrm>
          <a:prstGeom prst="round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347644" y="4183706"/>
            <a:ext cx="1807712" cy="307777"/>
          </a:xfrm>
          <a:prstGeom prst="rect">
            <a:avLst/>
          </a:prstGeom>
        </p:spPr>
        <p:txBody>
          <a:bodyPr wrap="square">
            <a:spAutoFit/>
          </a:bodyPr>
          <a:lstStyle/>
          <a:p>
            <a:pPr lvl="0" algn="ctr" defTabSz="577850">
              <a:spcBef>
                <a:spcPct val="0"/>
              </a:spcBef>
            </a:pPr>
            <a:r>
              <a:rPr lang="en-US" sz="1400" b="1" dirty="0">
                <a:solidFill>
                  <a:schemeClr val="bg1"/>
                </a:solidFill>
              </a:rPr>
              <a:t>Ports</a:t>
            </a:r>
          </a:p>
        </p:txBody>
      </p:sp>
      <p:sp>
        <p:nvSpPr>
          <p:cNvPr id="26" name="Rounded Rectangle 25"/>
          <p:cNvSpPr/>
          <p:nvPr/>
        </p:nvSpPr>
        <p:spPr>
          <a:xfrm>
            <a:off x="7374092" y="4855779"/>
            <a:ext cx="1724752" cy="617527"/>
          </a:xfrm>
          <a:prstGeom prst="round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388659" y="4910249"/>
            <a:ext cx="1807712" cy="523220"/>
          </a:xfrm>
          <a:prstGeom prst="rect">
            <a:avLst/>
          </a:prstGeom>
        </p:spPr>
        <p:txBody>
          <a:bodyPr wrap="square">
            <a:spAutoFit/>
          </a:bodyPr>
          <a:lstStyle/>
          <a:p>
            <a:pPr lvl="0" algn="ctr" defTabSz="577850">
              <a:spcBef>
                <a:spcPct val="0"/>
              </a:spcBef>
            </a:pPr>
            <a:r>
              <a:rPr lang="en-US" sz="1400" b="1" dirty="0">
                <a:solidFill>
                  <a:schemeClr val="bg1"/>
                </a:solidFill>
              </a:rPr>
              <a:t>City/County</a:t>
            </a:r>
            <a:br>
              <a:rPr lang="en-US" sz="1400" b="1" dirty="0">
                <a:solidFill>
                  <a:schemeClr val="bg1"/>
                </a:solidFill>
              </a:rPr>
            </a:br>
            <a:r>
              <a:rPr lang="en-US" sz="1400" b="1" dirty="0">
                <a:solidFill>
                  <a:schemeClr val="bg1"/>
                </a:solidFill>
              </a:rPr>
              <a:t>ED Offices</a:t>
            </a:r>
          </a:p>
        </p:txBody>
      </p:sp>
      <p:sp>
        <p:nvSpPr>
          <p:cNvPr id="28" name="Rounded Rectangle 27"/>
          <p:cNvSpPr/>
          <p:nvPr/>
        </p:nvSpPr>
        <p:spPr>
          <a:xfrm>
            <a:off x="867314" y="2883761"/>
            <a:ext cx="1626550" cy="319167"/>
          </a:xfrm>
          <a:prstGeom prst="round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74684" y="2922806"/>
            <a:ext cx="1011815" cy="286232"/>
          </a:xfrm>
          <a:prstGeom prst="rect">
            <a:avLst/>
          </a:prstGeom>
        </p:spPr>
        <p:txBody>
          <a:bodyPr wrap="none">
            <a:spAutoFit/>
          </a:bodyPr>
          <a:lstStyle/>
          <a:p>
            <a:pPr lvl="0" algn="ctr" defTabSz="577850">
              <a:lnSpc>
                <a:spcPct val="90000"/>
              </a:lnSpc>
              <a:spcBef>
                <a:spcPct val="0"/>
              </a:spcBef>
              <a:spcAft>
                <a:spcPct val="35000"/>
              </a:spcAft>
            </a:pPr>
            <a:r>
              <a:rPr lang="en-US" sz="1400" b="1" dirty="0">
                <a:solidFill>
                  <a:schemeClr val="bg1"/>
                </a:solidFill>
              </a:rPr>
              <a:t>Chambers</a:t>
            </a:r>
          </a:p>
        </p:txBody>
      </p:sp>
      <p:sp>
        <p:nvSpPr>
          <p:cNvPr id="30" name="Rounded Rectangle 29"/>
          <p:cNvSpPr/>
          <p:nvPr/>
        </p:nvSpPr>
        <p:spPr>
          <a:xfrm>
            <a:off x="867314" y="3389243"/>
            <a:ext cx="1626550" cy="319167"/>
          </a:xfrm>
          <a:prstGeom prst="round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91143" y="3428288"/>
            <a:ext cx="1378904" cy="286232"/>
          </a:xfrm>
          <a:prstGeom prst="rect">
            <a:avLst/>
          </a:prstGeom>
        </p:spPr>
        <p:txBody>
          <a:bodyPr wrap="none">
            <a:spAutoFit/>
          </a:bodyPr>
          <a:lstStyle/>
          <a:p>
            <a:pPr lvl="0" algn="ctr" defTabSz="577850">
              <a:lnSpc>
                <a:spcPct val="90000"/>
              </a:lnSpc>
              <a:spcBef>
                <a:spcPct val="0"/>
              </a:spcBef>
              <a:spcAft>
                <a:spcPct val="35000"/>
              </a:spcAft>
            </a:pPr>
            <a:r>
              <a:rPr lang="en-US" sz="1400" b="1" dirty="0">
                <a:solidFill>
                  <a:schemeClr val="bg1"/>
                </a:solidFill>
              </a:rPr>
              <a:t>SCORE Offices</a:t>
            </a:r>
          </a:p>
        </p:txBody>
      </p:sp>
      <p:sp>
        <p:nvSpPr>
          <p:cNvPr id="32" name="Rounded Rectangle 31"/>
          <p:cNvSpPr/>
          <p:nvPr/>
        </p:nvSpPr>
        <p:spPr>
          <a:xfrm>
            <a:off x="867314" y="3888615"/>
            <a:ext cx="1626550" cy="319167"/>
          </a:xfrm>
          <a:prstGeom prst="round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115376" y="3927660"/>
            <a:ext cx="1130438" cy="286232"/>
          </a:xfrm>
          <a:prstGeom prst="rect">
            <a:avLst/>
          </a:prstGeom>
        </p:spPr>
        <p:txBody>
          <a:bodyPr wrap="none">
            <a:spAutoFit/>
          </a:bodyPr>
          <a:lstStyle/>
          <a:p>
            <a:pPr lvl="0" algn="ctr" defTabSz="577850">
              <a:lnSpc>
                <a:spcPct val="90000"/>
              </a:lnSpc>
              <a:spcBef>
                <a:spcPct val="0"/>
              </a:spcBef>
              <a:spcAft>
                <a:spcPct val="35000"/>
              </a:spcAft>
            </a:pPr>
            <a:r>
              <a:rPr lang="en-US" sz="1400" b="1" dirty="0">
                <a:solidFill>
                  <a:schemeClr val="bg1"/>
                </a:solidFill>
              </a:rPr>
              <a:t>Non-Profits</a:t>
            </a:r>
          </a:p>
        </p:txBody>
      </p:sp>
      <p:sp>
        <p:nvSpPr>
          <p:cNvPr id="34" name="Rounded Rectangle 33"/>
          <p:cNvSpPr/>
          <p:nvPr/>
        </p:nvSpPr>
        <p:spPr>
          <a:xfrm>
            <a:off x="872958" y="4396741"/>
            <a:ext cx="1626550" cy="319167"/>
          </a:xfrm>
          <a:prstGeom prst="round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79340" y="4435786"/>
            <a:ext cx="1213795" cy="286232"/>
          </a:xfrm>
          <a:prstGeom prst="rect">
            <a:avLst/>
          </a:prstGeom>
        </p:spPr>
        <p:txBody>
          <a:bodyPr wrap="none">
            <a:spAutoFit/>
          </a:bodyPr>
          <a:lstStyle/>
          <a:p>
            <a:pPr lvl="0" algn="ctr" defTabSz="577850">
              <a:lnSpc>
                <a:spcPct val="90000"/>
              </a:lnSpc>
              <a:spcBef>
                <a:spcPct val="0"/>
              </a:spcBef>
              <a:spcAft>
                <a:spcPct val="35000"/>
              </a:spcAft>
            </a:pPr>
            <a:r>
              <a:rPr lang="en-US" sz="1400" b="1" dirty="0">
                <a:solidFill>
                  <a:schemeClr val="bg1"/>
                </a:solidFill>
              </a:rPr>
              <a:t>Philanthropy</a:t>
            </a:r>
          </a:p>
        </p:txBody>
      </p:sp>
      <p:sp>
        <p:nvSpPr>
          <p:cNvPr id="36" name="Rounded Rectangle 35"/>
          <p:cNvSpPr/>
          <p:nvPr/>
        </p:nvSpPr>
        <p:spPr>
          <a:xfrm>
            <a:off x="9583098" y="3442608"/>
            <a:ext cx="1626550" cy="319167"/>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800703" y="3481653"/>
            <a:ext cx="1191352" cy="286232"/>
          </a:xfrm>
          <a:prstGeom prst="rect">
            <a:avLst/>
          </a:prstGeom>
        </p:spPr>
        <p:txBody>
          <a:bodyPr wrap="none">
            <a:spAutoFit/>
          </a:bodyPr>
          <a:lstStyle/>
          <a:p>
            <a:pPr lvl="0" algn="ctr" defTabSz="577850">
              <a:lnSpc>
                <a:spcPct val="90000"/>
              </a:lnSpc>
              <a:spcBef>
                <a:spcPct val="0"/>
              </a:spcBef>
              <a:spcAft>
                <a:spcPct val="35000"/>
              </a:spcAft>
            </a:pPr>
            <a:r>
              <a:rPr lang="en-US" sz="1400" b="1" dirty="0">
                <a:solidFill>
                  <a:schemeClr val="bg1"/>
                </a:solidFill>
              </a:rPr>
              <a:t>New Players</a:t>
            </a:r>
          </a:p>
        </p:txBody>
      </p:sp>
      <p:sp>
        <p:nvSpPr>
          <p:cNvPr id="38" name="Rounded Rectangle 37"/>
          <p:cNvSpPr/>
          <p:nvPr/>
        </p:nvSpPr>
        <p:spPr>
          <a:xfrm>
            <a:off x="9583098" y="3973454"/>
            <a:ext cx="1626550" cy="319167"/>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705326" y="4012499"/>
            <a:ext cx="1382110" cy="286232"/>
          </a:xfrm>
          <a:prstGeom prst="rect">
            <a:avLst/>
          </a:prstGeom>
        </p:spPr>
        <p:txBody>
          <a:bodyPr wrap="none">
            <a:spAutoFit/>
          </a:bodyPr>
          <a:lstStyle/>
          <a:p>
            <a:pPr lvl="0" algn="ctr" defTabSz="577850">
              <a:lnSpc>
                <a:spcPct val="90000"/>
              </a:lnSpc>
              <a:spcBef>
                <a:spcPct val="0"/>
              </a:spcBef>
              <a:spcAft>
                <a:spcPct val="35000"/>
              </a:spcAft>
            </a:pPr>
            <a:r>
              <a:rPr lang="en-US" sz="1400" b="1" dirty="0">
                <a:solidFill>
                  <a:schemeClr val="bg1"/>
                </a:solidFill>
              </a:rPr>
              <a:t>The Unknowns</a:t>
            </a:r>
          </a:p>
        </p:txBody>
      </p:sp>
      <p:sp>
        <p:nvSpPr>
          <p:cNvPr id="40" name="Rounded Rectangle 39"/>
          <p:cNvSpPr/>
          <p:nvPr/>
        </p:nvSpPr>
        <p:spPr>
          <a:xfrm>
            <a:off x="2909061" y="5450904"/>
            <a:ext cx="1626550" cy="319167"/>
          </a:xfrm>
          <a:prstGeom prst="round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391154" y="5489949"/>
            <a:ext cx="662362" cy="286232"/>
          </a:xfrm>
          <a:prstGeom prst="rect">
            <a:avLst/>
          </a:prstGeom>
        </p:spPr>
        <p:txBody>
          <a:bodyPr wrap="none">
            <a:spAutoFit/>
          </a:bodyPr>
          <a:lstStyle/>
          <a:p>
            <a:pPr lvl="0" algn="ctr" defTabSz="577850">
              <a:lnSpc>
                <a:spcPct val="90000"/>
              </a:lnSpc>
              <a:spcBef>
                <a:spcPct val="0"/>
              </a:spcBef>
              <a:spcAft>
                <a:spcPct val="35000"/>
              </a:spcAft>
            </a:pPr>
            <a:r>
              <a:rPr lang="en-US" sz="1400" b="1" dirty="0">
                <a:solidFill>
                  <a:schemeClr val="bg1"/>
                </a:solidFill>
              </a:rPr>
              <a:t>CDFIs</a:t>
            </a:r>
          </a:p>
        </p:txBody>
      </p:sp>
      <p:sp>
        <p:nvSpPr>
          <p:cNvPr id="42" name="Rounded Rectangle 41"/>
          <p:cNvSpPr/>
          <p:nvPr/>
        </p:nvSpPr>
        <p:spPr>
          <a:xfrm>
            <a:off x="872958" y="4888400"/>
            <a:ext cx="1626550" cy="319167"/>
          </a:xfrm>
          <a:prstGeom prst="round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92969" y="4927445"/>
            <a:ext cx="1186543" cy="286232"/>
          </a:xfrm>
          <a:prstGeom prst="rect">
            <a:avLst/>
          </a:prstGeom>
        </p:spPr>
        <p:txBody>
          <a:bodyPr wrap="none">
            <a:spAutoFit/>
          </a:bodyPr>
          <a:lstStyle/>
          <a:p>
            <a:pPr lvl="0" algn="ctr" defTabSz="577850">
              <a:lnSpc>
                <a:spcPct val="90000"/>
              </a:lnSpc>
              <a:spcBef>
                <a:spcPct val="0"/>
              </a:spcBef>
              <a:spcAft>
                <a:spcPct val="35000"/>
              </a:spcAft>
            </a:pPr>
            <a:r>
              <a:rPr lang="en-US" sz="1400" b="1" dirty="0">
                <a:solidFill>
                  <a:schemeClr val="bg1"/>
                </a:solidFill>
              </a:rPr>
              <a:t>Foundations</a:t>
            </a:r>
          </a:p>
        </p:txBody>
      </p:sp>
      <p:sp>
        <p:nvSpPr>
          <p:cNvPr id="44" name="Rectangle 43"/>
          <p:cNvSpPr/>
          <p:nvPr/>
        </p:nvSpPr>
        <p:spPr>
          <a:xfrm>
            <a:off x="7024255" y="6474812"/>
            <a:ext cx="2604654" cy="338554"/>
          </a:xfrm>
          <a:prstGeom prst="rect">
            <a:avLst/>
          </a:prstGeom>
        </p:spPr>
        <p:txBody>
          <a:bodyPr wrap="square">
            <a:spAutoFit/>
          </a:bodyPr>
          <a:lstStyle/>
          <a:p>
            <a:pPr algn="ctr"/>
            <a:r>
              <a:rPr lang="en-US" sz="1600" dirty="0">
                <a:solidFill>
                  <a:schemeClr val="bg1"/>
                </a:solidFill>
              </a:rPr>
              <a:t>MyStartup365.com</a:t>
            </a:r>
          </a:p>
        </p:txBody>
      </p:sp>
    </p:spTree>
    <p:extLst>
      <p:ext uri="{BB962C8B-B14F-4D97-AF65-F5344CB8AC3E}">
        <p14:creationId xmlns:p14="http://schemas.microsoft.com/office/powerpoint/2010/main" val="1048050446"/>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316" y="1898075"/>
            <a:ext cx="10662484" cy="4073236"/>
          </a:xfrm>
          <a:prstGeom prst="rect">
            <a:avLst/>
          </a:prstGeom>
        </p:spPr>
      </p:pic>
      <p:sp>
        <p:nvSpPr>
          <p:cNvPr id="5" name="Rectangle 4"/>
          <p:cNvSpPr/>
          <p:nvPr/>
        </p:nvSpPr>
        <p:spPr>
          <a:xfrm>
            <a:off x="7024255" y="6474812"/>
            <a:ext cx="2604654" cy="338554"/>
          </a:xfrm>
          <a:prstGeom prst="rect">
            <a:avLst/>
          </a:prstGeom>
        </p:spPr>
        <p:txBody>
          <a:bodyPr wrap="square">
            <a:spAutoFit/>
          </a:bodyPr>
          <a:lstStyle/>
          <a:p>
            <a:pPr algn="ctr"/>
            <a:r>
              <a:rPr lang="en-US" sz="1600" dirty="0">
                <a:solidFill>
                  <a:schemeClr val="bg1"/>
                </a:solidFill>
              </a:rPr>
              <a:t>MyStartup365.com</a:t>
            </a:r>
          </a:p>
        </p:txBody>
      </p:sp>
      <p:sp>
        <p:nvSpPr>
          <p:cNvPr id="6" name="Rectangle 5"/>
          <p:cNvSpPr/>
          <p:nvPr/>
        </p:nvSpPr>
        <p:spPr>
          <a:xfrm>
            <a:off x="691316" y="1500888"/>
            <a:ext cx="10766393" cy="14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1316" y="1140922"/>
            <a:ext cx="11159836" cy="1218948"/>
          </a:xfrm>
        </p:spPr>
        <p:txBody>
          <a:bodyPr>
            <a:noAutofit/>
          </a:bodyPr>
          <a:lstStyle/>
          <a:p>
            <a:r>
              <a:rPr lang="en-US" sz="6000" dirty="0">
                <a:latin typeface="Abril Fatface" panose="02000503000000020003" pitchFamily="50" charset="0"/>
              </a:rPr>
              <a:t>Wondering what’s in it for you?</a:t>
            </a:r>
          </a:p>
        </p:txBody>
      </p:sp>
    </p:spTree>
    <p:extLst>
      <p:ext uri="{BB962C8B-B14F-4D97-AF65-F5344CB8AC3E}">
        <p14:creationId xmlns:p14="http://schemas.microsoft.com/office/powerpoint/2010/main" val="1863653290"/>
      </p:ext>
    </p:extLst>
  </p:cSld>
  <p:clrMapOvr>
    <a:masterClrMapping/>
  </p:clrMapOvr>
  <p:transition spd="slow">
    <p:wipe dir="r"/>
  </p:transition>
</p:sld>
</file>

<file path=ppt/theme/theme1.xml><?xml version="1.0" encoding="utf-8"?>
<a:theme xmlns:a="http://schemas.openxmlformats.org/drawingml/2006/main" name="Office Theme">
  <a:themeElements>
    <a:clrScheme name="Commerce Primary">
      <a:dk1>
        <a:srgbClr val="555555"/>
      </a:dk1>
      <a:lt1>
        <a:srgbClr val="FFFFFF"/>
      </a:lt1>
      <a:dk2>
        <a:srgbClr val="555555"/>
      </a:dk2>
      <a:lt2>
        <a:srgbClr val="E6E6E6"/>
      </a:lt2>
      <a:accent1>
        <a:srgbClr val="00BCE8"/>
      </a:accent1>
      <a:accent2>
        <a:srgbClr val="EA5F14"/>
      </a:accent2>
      <a:accent3>
        <a:srgbClr val="BBCE00"/>
      </a:accent3>
      <a:accent4>
        <a:srgbClr val="9B0059"/>
      </a:accent4>
      <a:accent5>
        <a:srgbClr val="6E767D"/>
      </a:accent5>
      <a:accent6>
        <a:srgbClr val="0A82A0"/>
      </a:accent6>
      <a:hlink>
        <a:srgbClr val="0A82A0"/>
      </a:hlink>
      <a:folHlink>
        <a:srgbClr val="6E767D"/>
      </a:folHlink>
    </a:clrScheme>
    <a:fontScheme name="Commerce Fonts">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71C27E2452B74CA42ED7A2CE6E6A9D" ma:contentTypeVersion="1" ma:contentTypeDescription="Create a new document." ma:contentTypeScope="" ma:versionID="0642b20c1ce541081b05f205aac1b472">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242362-490E-47A1-8E3F-2F04D013D41A}">
  <ds:schemaRefs>
    <ds:schemaRef ds:uri="http://schemas.microsoft.com/sharepoint/v3/contenttype/forms"/>
  </ds:schemaRefs>
</ds:datastoreItem>
</file>

<file path=customXml/itemProps2.xml><?xml version="1.0" encoding="utf-8"?>
<ds:datastoreItem xmlns:ds="http://schemas.openxmlformats.org/officeDocument/2006/customXml" ds:itemID="{4EA14358-557C-4FCF-BD65-6792E13E9FC4}">
  <ds:schemaRefs>
    <ds:schemaRef ds:uri="http://schemas.microsoft.com/office/2006/metadata/properties"/>
    <ds:schemaRef ds:uri="http://schemas.microsoft.com/sharepoint/v3"/>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651B3ABA-7E2D-433C-9A2B-ED97A04616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8379</TotalTime>
  <Words>1245</Words>
  <Application>Microsoft Macintosh PowerPoint</Application>
  <PresentationFormat>Widescreen</PresentationFormat>
  <Paragraphs>120</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Webdings</vt:lpstr>
      <vt:lpstr>Roboto Black</vt:lpstr>
      <vt:lpstr>Roboto</vt:lpstr>
      <vt:lpstr>Calibri</vt:lpstr>
      <vt:lpstr>Wingdings</vt:lpstr>
      <vt:lpstr>Abril Fatface</vt:lpstr>
      <vt:lpstr>Arial</vt:lpstr>
      <vt:lpstr>Roboto Light</vt:lpstr>
      <vt:lpstr>Office Theme</vt:lpstr>
      <vt:lpstr>Small Business Training and Education Center</vt:lpstr>
      <vt:lpstr>We strengthen communities</vt:lpstr>
      <vt:lpstr>Small Business Training &amp; Education Center</vt:lpstr>
      <vt:lpstr>Resource Overview</vt:lpstr>
      <vt:lpstr>Starting a Business</vt:lpstr>
      <vt:lpstr>Growing Your Business</vt:lpstr>
      <vt:lpstr>Restarting Your Business</vt:lpstr>
      <vt:lpstr>Strengthening communities…together</vt:lpstr>
      <vt:lpstr>Wondering what’s in it for you?</vt:lpstr>
      <vt:lpstr>MyStartup365.com</vt:lpstr>
    </vt:vector>
  </TitlesOfParts>
  <Company>Washington State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Dept of Commerce</dc:creator>
  <cp:lastModifiedBy>info inwp.org</cp:lastModifiedBy>
  <cp:revision>102</cp:revision>
  <dcterms:created xsi:type="dcterms:W3CDTF">2019-11-27T17:34:07Z</dcterms:created>
  <dcterms:modified xsi:type="dcterms:W3CDTF">2024-07-24T13:16:58Z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0x010100FD71C27E2452B74CA42ED7A2CE6E6A9D</vt:lpwstr>
  </property>
</Properties>
</file>