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1" r:id="rId4"/>
    <p:sldMasterId id="2147483739" r:id="rId5"/>
  </p:sldMasterIdLst>
  <p:notesMasterIdLst>
    <p:notesMasterId r:id="rId56"/>
  </p:notesMasterIdLst>
  <p:handoutMasterIdLst>
    <p:handoutMasterId r:id="rId57"/>
  </p:handoutMasterIdLst>
  <p:sldIdLst>
    <p:sldId id="291" r:id="rId6"/>
    <p:sldId id="294" r:id="rId7"/>
    <p:sldId id="295" r:id="rId8"/>
    <p:sldId id="298" r:id="rId9"/>
    <p:sldId id="296" r:id="rId10"/>
    <p:sldId id="411" r:id="rId11"/>
    <p:sldId id="2145705546" r:id="rId12"/>
    <p:sldId id="2145705545" r:id="rId13"/>
    <p:sldId id="1240" r:id="rId14"/>
    <p:sldId id="2145705542" r:id="rId15"/>
    <p:sldId id="2145705547" r:id="rId16"/>
    <p:sldId id="2145705544" r:id="rId17"/>
    <p:sldId id="2145705548" r:id="rId18"/>
    <p:sldId id="2145705541" r:id="rId19"/>
    <p:sldId id="1294" r:id="rId20"/>
    <p:sldId id="1297" r:id="rId21"/>
    <p:sldId id="1286" r:id="rId22"/>
    <p:sldId id="651" r:id="rId23"/>
    <p:sldId id="2145705549" r:id="rId24"/>
    <p:sldId id="4368" r:id="rId25"/>
    <p:sldId id="1442" r:id="rId26"/>
    <p:sldId id="4369" r:id="rId27"/>
    <p:sldId id="1361" r:id="rId28"/>
    <p:sldId id="345" r:id="rId29"/>
    <p:sldId id="351" r:id="rId30"/>
    <p:sldId id="1346" r:id="rId31"/>
    <p:sldId id="1300" r:id="rId32"/>
    <p:sldId id="4355" r:id="rId33"/>
    <p:sldId id="4366" r:id="rId34"/>
    <p:sldId id="2145705550" r:id="rId35"/>
    <p:sldId id="4335" r:id="rId36"/>
    <p:sldId id="1301" r:id="rId37"/>
    <p:sldId id="4333" r:id="rId38"/>
    <p:sldId id="4365" r:id="rId39"/>
    <p:sldId id="4370" r:id="rId40"/>
    <p:sldId id="4334" r:id="rId41"/>
    <p:sldId id="306" r:id="rId42"/>
    <p:sldId id="275" r:id="rId43"/>
    <p:sldId id="981" r:id="rId44"/>
    <p:sldId id="302" r:id="rId45"/>
    <p:sldId id="2147483639" r:id="rId46"/>
    <p:sldId id="1025" r:id="rId47"/>
    <p:sldId id="307" r:id="rId48"/>
    <p:sldId id="304" r:id="rId49"/>
    <p:sldId id="301" r:id="rId50"/>
    <p:sldId id="305" r:id="rId51"/>
    <p:sldId id="1093" r:id="rId52"/>
    <p:sldId id="276" r:id="rId53"/>
    <p:sldId id="278" r:id="rId54"/>
    <p:sldId id="274"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515"/>
    <a:srgbClr val="58595B"/>
    <a:srgbClr val="82C341"/>
    <a:srgbClr val="008B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77C0241-BB8B-47E3-AEDE-C25888606C7D}" styleName="Avista Financial Table">
    <a:wholeTbl>
      <a:tcTxStyle>
        <a:fontRef idx="minor"/>
        <a:srgbClr val="58595B"/>
      </a:tcTxStyle>
      <a:tcStyle>
        <a:tcBdr>
          <a:left>
            <a:ln w="3175" cmpd="sng">
              <a:solidFill>
                <a:srgbClr val="FFFFFF"/>
              </a:solidFill>
            </a:ln>
          </a:left>
          <a:right>
            <a:ln w="3175" cmpd="sng">
              <a:solidFill>
                <a:srgbClr val="FFFFFF"/>
              </a:solidFill>
            </a:ln>
          </a:right>
          <a:top>
            <a:ln w="3175" cmpd="sng">
              <a:solidFill>
                <a:srgbClr val="FFFFFF"/>
              </a:solidFill>
            </a:ln>
          </a:top>
          <a:bottom>
            <a:ln w="3175" cmpd="sng">
              <a:solidFill>
                <a:srgbClr val="FFFFFF"/>
              </a:solidFill>
            </a:ln>
          </a:bottom>
          <a:insideH>
            <a:ln w="12700" cmpd="sng">
              <a:solidFill>
                <a:srgbClr val="58595B"/>
              </a:solidFill>
            </a:ln>
          </a:insideH>
          <a:insideV>
            <a:ln w="76200" cmpd="sng">
              <a:solidFill>
                <a:srgbClr val="FFFFFF"/>
              </a:solidFill>
            </a:ln>
          </a:insideV>
        </a:tcBdr>
        <a:fill>
          <a:solidFill>
            <a:srgbClr val="F1F2F2"/>
          </a:solidFill>
        </a:fill>
      </a:tcStyle>
    </a:wholeTbl>
    <a:band1H>
      <a:tcStyle>
        <a:tcBdr/>
      </a:tcStyle>
    </a:band1H>
    <a:band2H>
      <a:tcStyle>
        <a:tcBdr/>
        <a:fill>
          <a:solidFill>
            <a:srgbClr val="F8F9F8"/>
          </a:solidFill>
        </a:fill>
      </a:tcStyle>
    </a:band2H>
    <a:band1V>
      <a:tcStyle>
        <a:tcBdr/>
      </a:tcStyle>
    </a:band1V>
    <a:band2V>
      <a:tcStyle>
        <a:tcBdr/>
      </a:tcStyle>
    </a:band2V>
    <a:lastCol>
      <a:tcStyle>
        <a:tcBdr/>
      </a:tcStyle>
    </a:lastCol>
    <a:firstCol>
      <a:tcTxStyle b="on">
        <a:fontRef idx="minor"/>
        <a:srgbClr val="58595B"/>
      </a:tcTxStyle>
      <a:tcStyle>
        <a:tcBdr/>
      </a:tcStyle>
    </a:firstCol>
    <a:lastRow>
      <a:tcTxStyle b="on">
        <a:fontRef idx="minor"/>
        <a:srgbClr val="58595B"/>
      </a:tcTxStyle>
      <a:tcStyle>
        <a:tcBdr/>
        <a:fill>
          <a:solidFill>
            <a:srgbClr val="D9D9D9"/>
          </a:solidFill>
        </a:fill>
      </a:tcStyle>
    </a:lastRow>
    <a:firstRow>
      <a:tcTxStyle b="on">
        <a:fontRef idx="minor"/>
        <a:srgbClr val="FFFFFF"/>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86327"/>
  </p:normalViewPr>
  <p:slideViewPr>
    <p:cSldViewPr snapToGrid="0" snapToObjects="1">
      <p:cViewPr varScale="1">
        <p:scale>
          <a:sx n="113" d="100"/>
          <a:sy n="113" d="100"/>
        </p:scale>
        <p:origin x="496"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44" d="100"/>
          <a:sy n="144" d="100"/>
        </p:scale>
        <p:origin x="337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Eligible Customers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'2024'!$A$68</c:f>
              <c:strCache>
                <c:ptCount val="1"/>
                <c:pt idx="0">
                  <c:v>Idaho</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fld id="{E088D9FC-9B3D-464D-90E3-4F56A2218ED6}" type="SERIESNAME">
                      <a:rPr lang="en-US"/>
                      <a:pPr>
                        <a:defRPr>
                          <a:solidFill>
                            <a:schemeClr val="bg1"/>
                          </a:solidFill>
                        </a:defRPr>
                      </a:pPr>
                      <a:t>[SERIES NAME]</a:t>
                    </a:fld>
                    <a:r>
                      <a:rPr lang="en-US" baseline="0"/>
                      <a:t>,</a:t>
                    </a:r>
                    <a:fld id="{220B4E66-E7BE-49F7-BBC6-7CB947EA0BEC}" type="VALUE">
                      <a:rPr lang="en-US" baseline="0" smtClean="0"/>
                      <a:pPr>
                        <a:defRPr>
                          <a:solidFill>
                            <a:schemeClr val="bg1"/>
                          </a:solidFill>
                        </a:defRPr>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17707045502560911"/>
                      <c:h val="7.8088306615551009E-2"/>
                    </c:manualLayout>
                  </c15:layout>
                  <c15:dlblFieldTable/>
                  <c15:showDataLabelsRange val="0"/>
                </c:ext>
                <c:ext xmlns:c16="http://schemas.microsoft.com/office/drawing/2014/chart" uri="{C3380CC4-5D6E-409C-BE32-E72D297353CC}">
                  <c16:uniqueId val="{00000003-B787-4CF3-8D36-6E3B6942B07A}"/>
                </c:ext>
              </c:extLst>
            </c:dLbl>
            <c:dLbl>
              <c:idx val="1"/>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fld id="{14ABBB45-5ADB-4147-B93E-438A0E5AF21B}" type="SERIESNAME">
                      <a:rPr lang="en-US"/>
                      <a:pPr>
                        <a:defRPr>
                          <a:solidFill>
                            <a:schemeClr val="bg1"/>
                          </a:solidFill>
                        </a:defRPr>
                      </a:pPr>
                      <a:t>[SERIES NAME]</a:t>
                    </a:fld>
                    <a:r>
                      <a:rPr lang="en-US" baseline="0" dirty="0"/>
                      <a:t>,</a:t>
                    </a:r>
                    <a:fld id="{9C918BDD-C254-4F0C-AF66-3432BDA7F469}" type="VALUE">
                      <a:rPr lang="en-US" baseline="0" smtClean="0"/>
                      <a:pPr>
                        <a:defRPr>
                          <a:solidFill>
                            <a:schemeClr val="bg1"/>
                          </a:solidFill>
                        </a:defRPr>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18432208664272295"/>
                      <c:h val="8.105236772468867E-2"/>
                    </c:manualLayout>
                  </c15:layout>
                  <c15:dlblFieldTable/>
                  <c15:showDataLabelsRange val="0"/>
                </c:ext>
                <c:ext xmlns:c16="http://schemas.microsoft.com/office/drawing/2014/chart" uri="{C3380CC4-5D6E-409C-BE32-E72D297353CC}">
                  <c16:uniqueId val="{00000004-B787-4CF3-8D36-6E3B6942B07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('2024'!$G$67,'2024'!$I$67)</c:f>
              <c:strCache>
                <c:ptCount val="2"/>
                <c:pt idx="0">
                  <c:v>2023 Eligible</c:v>
                </c:pt>
                <c:pt idx="1">
                  <c:v>2024 Eligible</c:v>
                </c:pt>
              </c:strCache>
              <c:extLst/>
            </c:strRef>
          </c:cat>
          <c:val>
            <c:numRef>
              <c:f>('2024'!$G$68,'2024'!$I$68)</c:f>
              <c:numCache>
                <c:formatCode>_(* #,##0_);_(* \(#,##0\);_(* "-"??_);_(@_)</c:formatCode>
                <c:ptCount val="2"/>
                <c:pt idx="0">
                  <c:v>29311</c:v>
                </c:pt>
                <c:pt idx="1">
                  <c:v>29311</c:v>
                </c:pt>
              </c:numCache>
              <c:extLst/>
            </c:numRef>
          </c:val>
          <c:extLst>
            <c:ext xmlns:c16="http://schemas.microsoft.com/office/drawing/2014/chart" uri="{C3380CC4-5D6E-409C-BE32-E72D297353CC}">
              <c16:uniqueId val="{00000000-B787-4CF3-8D36-6E3B6942B07A}"/>
            </c:ext>
          </c:extLst>
        </c:ser>
        <c:ser>
          <c:idx val="1"/>
          <c:order val="1"/>
          <c:tx>
            <c:strRef>
              <c:f>'2024'!$A$69</c:f>
              <c:strCache>
                <c:ptCount val="1"/>
                <c:pt idx="0">
                  <c:v>Oregon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('2024'!$G$67,'2024'!$I$67)</c:f>
              <c:strCache>
                <c:ptCount val="2"/>
                <c:pt idx="0">
                  <c:v>2023 Eligible</c:v>
                </c:pt>
                <c:pt idx="1">
                  <c:v>2024 Eligible</c:v>
                </c:pt>
              </c:strCache>
              <c:extLst/>
            </c:strRef>
          </c:cat>
          <c:val>
            <c:numRef>
              <c:f>('2024'!$G$69,'2024'!$I$69)</c:f>
              <c:numCache>
                <c:formatCode>_(* #,##0_);_(* \(#,##0\);_(* "-"??_);_(@_)</c:formatCode>
                <c:ptCount val="2"/>
                <c:pt idx="0">
                  <c:v>16987</c:v>
                </c:pt>
                <c:pt idx="1">
                  <c:v>16987</c:v>
                </c:pt>
              </c:numCache>
              <c:extLst/>
            </c:numRef>
          </c:val>
          <c:extLst>
            <c:ext xmlns:c16="http://schemas.microsoft.com/office/drawing/2014/chart" uri="{C3380CC4-5D6E-409C-BE32-E72D297353CC}">
              <c16:uniqueId val="{00000001-B787-4CF3-8D36-6E3B6942B07A}"/>
            </c:ext>
          </c:extLst>
        </c:ser>
        <c:ser>
          <c:idx val="2"/>
          <c:order val="2"/>
          <c:tx>
            <c:strRef>
              <c:f>'2024'!$A$70</c:f>
              <c:strCache>
                <c:ptCount val="1"/>
                <c:pt idx="0">
                  <c:v>Washington</c:v>
                </c:pt>
              </c:strCache>
            </c:strRef>
          </c:tx>
          <c:spPr>
            <a:solidFill>
              <a:schemeClr val="accent3"/>
            </a:solidFill>
            <a:ln>
              <a:noFill/>
            </a:ln>
            <a:effectLst/>
          </c:spPr>
          <c:invertIfNegative val="0"/>
          <c:dLbls>
            <c:spPr>
              <a:noFill/>
              <a:ln>
                <a:noFill/>
              </a:ln>
              <a:effectLst>
                <a:glow rad="228600">
                  <a:schemeClr val="accent2">
                    <a:satMod val="175000"/>
                    <a:alpha val="40000"/>
                  </a:schemeClr>
                </a:glow>
                <a:softEdge rad="38100"/>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('2024'!$G$67,'2024'!$I$67)</c:f>
              <c:strCache>
                <c:ptCount val="2"/>
                <c:pt idx="0">
                  <c:v>2023 Eligible</c:v>
                </c:pt>
                <c:pt idx="1">
                  <c:v>2024 Eligible</c:v>
                </c:pt>
              </c:strCache>
              <c:extLst/>
            </c:strRef>
          </c:cat>
          <c:val>
            <c:numRef>
              <c:f>('2024'!$G$70,'2024'!$I$70)</c:f>
              <c:numCache>
                <c:formatCode>_(* #,##0_);_(* \(#,##0\);_(* "-"??_);_(@_)</c:formatCode>
                <c:ptCount val="2"/>
                <c:pt idx="0">
                  <c:v>129266</c:v>
                </c:pt>
                <c:pt idx="1">
                  <c:v>141863</c:v>
                </c:pt>
              </c:numCache>
              <c:extLst/>
            </c:numRef>
          </c:val>
          <c:extLst>
            <c:ext xmlns:c16="http://schemas.microsoft.com/office/drawing/2014/chart" uri="{C3380CC4-5D6E-409C-BE32-E72D297353CC}">
              <c16:uniqueId val="{00000002-B787-4CF3-8D36-6E3B6942B07A}"/>
            </c:ext>
          </c:extLst>
        </c:ser>
        <c:dLbls>
          <c:dLblPos val="ctr"/>
          <c:showLegendKey val="0"/>
          <c:showVal val="1"/>
          <c:showCatName val="0"/>
          <c:showSerName val="0"/>
          <c:showPercent val="0"/>
          <c:showBubbleSize val="0"/>
        </c:dLbls>
        <c:gapWidth val="150"/>
        <c:overlap val="100"/>
        <c:axId val="12289487"/>
        <c:axId val="77953471"/>
      </c:barChart>
      <c:catAx>
        <c:axId val="1228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953471"/>
        <c:crosses val="autoZero"/>
        <c:auto val="1"/>
        <c:lblAlgn val="ctr"/>
        <c:lblOffset val="100"/>
        <c:noMultiLvlLbl val="0"/>
      </c:catAx>
      <c:valAx>
        <c:axId val="77953471"/>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89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solidFill>
                  <a:schemeClr val="accent1"/>
                </a:solidFill>
              </a:rPr>
              <a:t>Oregon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482228783902012"/>
          <c:y val="0.22541229221347331"/>
          <c:w val="0.73035597112860895"/>
          <c:h val="0.73035597112860895"/>
        </c:manualLayout>
      </c:layout>
      <c:doughnutChart>
        <c:varyColors val="1"/>
        <c:ser>
          <c:idx val="0"/>
          <c:order val="0"/>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38-4175-A416-8356D8F49293}"/>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438-4175-A416-8356D8F49293}"/>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E438-4175-A416-8356D8F49293}"/>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E438-4175-A416-8356D8F49293}"/>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E438-4175-A416-8356D8F49293}"/>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E438-4175-A416-8356D8F49293}"/>
              </c:ext>
            </c:extLst>
          </c:dPt>
          <c:dPt>
            <c:idx val="6"/>
            <c:bubble3D val="0"/>
            <c:spPr>
              <a:solidFill>
                <a:schemeClr val="accent1"/>
              </a:solidFill>
              <a:ln w="19050">
                <a:solidFill>
                  <a:schemeClr val="lt1"/>
                </a:solidFill>
              </a:ln>
              <a:effectLst/>
            </c:spPr>
            <c:extLst>
              <c:ext xmlns:c16="http://schemas.microsoft.com/office/drawing/2014/chart" uri="{C3380CC4-5D6E-409C-BE32-E72D297353CC}">
                <c16:uniqueId val="{0000000D-E438-4175-A416-8356D8F49293}"/>
              </c:ext>
            </c:extLst>
          </c:dPt>
          <c:dPt>
            <c:idx val="7"/>
            <c:bubble3D val="0"/>
            <c:spPr>
              <a:solidFill>
                <a:schemeClr val="accent1"/>
              </a:solidFill>
              <a:ln w="19050">
                <a:solidFill>
                  <a:schemeClr val="lt1"/>
                </a:solidFill>
              </a:ln>
              <a:effectLst/>
            </c:spPr>
            <c:extLst>
              <c:ext xmlns:c16="http://schemas.microsoft.com/office/drawing/2014/chart" uri="{C3380CC4-5D6E-409C-BE32-E72D297353CC}">
                <c16:uniqueId val="{0000000F-E438-4175-A416-8356D8F49293}"/>
              </c:ext>
            </c:extLst>
          </c:dPt>
          <c:dPt>
            <c:idx val="8"/>
            <c:bubble3D val="0"/>
            <c:spPr>
              <a:solidFill>
                <a:schemeClr val="accent1"/>
              </a:solidFill>
              <a:ln w="19050">
                <a:solidFill>
                  <a:schemeClr val="lt1"/>
                </a:solidFill>
              </a:ln>
              <a:effectLst/>
            </c:spPr>
            <c:extLst>
              <c:ext xmlns:c16="http://schemas.microsoft.com/office/drawing/2014/chart" uri="{C3380CC4-5D6E-409C-BE32-E72D297353CC}">
                <c16:uniqueId val="{00000011-E438-4175-A416-8356D8F49293}"/>
              </c:ext>
            </c:extLst>
          </c:dPt>
          <c:dPt>
            <c:idx val="9"/>
            <c:bubble3D val="0"/>
            <c:spPr>
              <a:solidFill>
                <a:schemeClr val="accent1"/>
              </a:solidFill>
              <a:ln w="19050">
                <a:solidFill>
                  <a:schemeClr val="lt1"/>
                </a:solidFill>
              </a:ln>
              <a:effectLst/>
            </c:spPr>
            <c:extLst>
              <c:ext xmlns:c16="http://schemas.microsoft.com/office/drawing/2014/chart" uri="{C3380CC4-5D6E-409C-BE32-E72D297353CC}">
                <c16:uniqueId val="{00000013-E438-4175-A416-8356D8F49293}"/>
              </c:ext>
            </c:extLst>
          </c:dPt>
          <c:dPt>
            <c:idx val="10"/>
            <c:bubble3D val="0"/>
            <c:spPr>
              <a:solidFill>
                <a:schemeClr val="accent1"/>
              </a:solidFill>
              <a:ln w="19050">
                <a:solidFill>
                  <a:schemeClr val="lt1"/>
                </a:solidFill>
              </a:ln>
              <a:effectLst/>
            </c:spPr>
            <c:extLst>
              <c:ext xmlns:c16="http://schemas.microsoft.com/office/drawing/2014/chart" uri="{C3380CC4-5D6E-409C-BE32-E72D297353CC}">
                <c16:uniqueId val="{00000015-E438-4175-A416-8356D8F49293}"/>
              </c:ext>
            </c:extLst>
          </c:dPt>
          <c:dPt>
            <c:idx val="11"/>
            <c:bubble3D val="0"/>
            <c:spPr>
              <a:solidFill>
                <a:schemeClr val="accent1"/>
              </a:solidFill>
              <a:ln w="19050">
                <a:solidFill>
                  <a:schemeClr val="lt1"/>
                </a:solidFill>
              </a:ln>
              <a:effectLst/>
            </c:spPr>
            <c:extLst>
              <c:ext xmlns:c16="http://schemas.microsoft.com/office/drawing/2014/chart" uri="{C3380CC4-5D6E-409C-BE32-E72D297353CC}">
                <c16:uniqueId val="{00000017-E438-4175-A416-8356D8F49293}"/>
              </c:ext>
            </c:extLst>
          </c:dPt>
          <c:dPt>
            <c:idx val="12"/>
            <c:bubble3D val="0"/>
            <c:spPr>
              <a:solidFill>
                <a:schemeClr val="accent1"/>
              </a:solidFill>
              <a:ln w="19050">
                <a:solidFill>
                  <a:schemeClr val="lt1"/>
                </a:solidFill>
              </a:ln>
              <a:effectLst/>
            </c:spPr>
            <c:extLst>
              <c:ext xmlns:c16="http://schemas.microsoft.com/office/drawing/2014/chart" uri="{C3380CC4-5D6E-409C-BE32-E72D297353CC}">
                <c16:uniqueId val="{00000019-E438-4175-A416-8356D8F49293}"/>
              </c:ext>
            </c:extLst>
          </c:dPt>
          <c:dPt>
            <c:idx val="13"/>
            <c:bubble3D val="0"/>
            <c:spPr>
              <a:solidFill>
                <a:schemeClr val="accent1"/>
              </a:solidFill>
              <a:ln w="19050">
                <a:solidFill>
                  <a:schemeClr val="lt1"/>
                </a:solidFill>
              </a:ln>
              <a:effectLst/>
            </c:spPr>
            <c:extLst>
              <c:ext xmlns:c16="http://schemas.microsoft.com/office/drawing/2014/chart" uri="{C3380CC4-5D6E-409C-BE32-E72D297353CC}">
                <c16:uniqueId val="{0000001B-E438-4175-A416-8356D8F49293}"/>
              </c:ext>
            </c:extLst>
          </c:dPt>
          <c:dPt>
            <c:idx val="14"/>
            <c:bubble3D val="0"/>
            <c:spPr>
              <a:solidFill>
                <a:schemeClr val="accent1"/>
              </a:solidFill>
              <a:ln w="19050">
                <a:solidFill>
                  <a:schemeClr val="lt1"/>
                </a:solidFill>
              </a:ln>
              <a:effectLst/>
            </c:spPr>
            <c:extLst>
              <c:ext xmlns:c16="http://schemas.microsoft.com/office/drawing/2014/chart" uri="{C3380CC4-5D6E-409C-BE32-E72D297353CC}">
                <c16:uniqueId val="{0000001D-E438-4175-A416-8356D8F49293}"/>
              </c:ext>
            </c:extLst>
          </c:dPt>
          <c:dPt>
            <c:idx val="15"/>
            <c:bubble3D val="0"/>
            <c:spPr>
              <a:solidFill>
                <a:schemeClr val="accent1"/>
              </a:solidFill>
              <a:ln w="19050">
                <a:solidFill>
                  <a:schemeClr val="lt1"/>
                </a:solidFill>
              </a:ln>
              <a:effectLst/>
            </c:spPr>
            <c:extLst>
              <c:ext xmlns:c16="http://schemas.microsoft.com/office/drawing/2014/chart" uri="{C3380CC4-5D6E-409C-BE32-E72D297353CC}">
                <c16:uniqueId val="{0000001F-E438-4175-A416-8356D8F49293}"/>
              </c:ext>
            </c:extLst>
          </c:dPt>
          <c:dPt>
            <c:idx val="16"/>
            <c:bubble3D val="0"/>
            <c:spPr>
              <a:solidFill>
                <a:schemeClr val="accent1"/>
              </a:solidFill>
              <a:ln w="19050">
                <a:solidFill>
                  <a:schemeClr val="lt1"/>
                </a:solidFill>
              </a:ln>
              <a:effectLst/>
            </c:spPr>
            <c:extLst>
              <c:ext xmlns:c16="http://schemas.microsoft.com/office/drawing/2014/chart" uri="{C3380CC4-5D6E-409C-BE32-E72D297353CC}">
                <c16:uniqueId val="{00000021-E438-4175-A416-8356D8F49293}"/>
              </c:ext>
            </c:extLst>
          </c:dPt>
          <c:dPt>
            <c:idx val="17"/>
            <c:bubble3D val="0"/>
            <c:spPr>
              <a:solidFill>
                <a:schemeClr val="accent1"/>
              </a:solidFill>
              <a:ln w="19050">
                <a:solidFill>
                  <a:schemeClr val="lt1"/>
                </a:solidFill>
              </a:ln>
              <a:effectLst/>
            </c:spPr>
            <c:extLst>
              <c:ext xmlns:c16="http://schemas.microsoft.com/office/drawing/2014/chart" uri="{C3380CC4-5D6E-409C-BE32-E72D297353CC}">
                <c16:uniqueId val="{00000023-E438-4175-A416-8356D8F49293}"/>
              </c:ext>
            </c:extLst>
          </c:dPt>
          <c:dPt>
            <c:idx val="18"/>
            <c:bubble3D val="0"/>
            <c:spPr>
              <a:solidFill>
                <a:schemeClr val="accent1"/>
              </a:solidFill>
              <a:ln w="19050">
                <a:solidFill>
                  <a:schemeClr val="lt1"/>
                </a:solidFill>
              </a:ln>
              <a:effectLst/>
            </c:spPr>
            <c:extLst>
              <c:ext xmlns:c16="http://schemas.microsoft.com/office/drawing/2014/chart" uri="{C3380CC4-5D6E-409C-BE32-E72D297353CC}">
                <c16:uniqueId val="{00000025-E438-4175-A416-8356D8F49293}"/>
              </c:ext>
            </c:extLst>
          </c:dPt>
          <c:dPt>
            <c:idx val="19"/>
            <c:bubble3D val="0"/>
            <c:spPr>
              <a:solidFill>
                <a:schemeClr val="accent1"/>
              </a:solidFill>
              <a:ln w="19050">
                <a:solidFill>
                  <a:schemeClr val="lt1"/>
                </a:solidFill>
              </a:ln>
              <a:effectLst/>
            </c:spPr>
            <c:extLst>
              <c:ext xmlns:c16="http://schemas.microsoft.com/office/drawing/2014/chart" uri="{C3380CC4-5D6E-409C-BE32-E72D297353CC}">
                <c16:uniqueId val="{00000027-E438-4175-A416-8356D8F49293}"/>
              </c:ext>
            </c:extLst>
          </c:dPt>
          <c:val>
            <c:numLit>
              <c:formatCode>General</c:formatCode>
              <c:ptCount val="2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Lit>
          </c:val>
          <c:extLst>
            <c:ext xmlns:c16="http://schemas.microsoft.com/office/drawing/2014/chart" uri="{C3380CC4-5D6E-409C-BE32-E72D297353CC}">
              <c16:uniqueId val="{00000028-E438-4175-A416-8356D8F49293}"/>
            </c:ext>
          </c:extLst>
        </c:ser>
        <c:dLbls>
          <c:showLegendKey val="0"/>
          <c:showVal val="0"/>
          <c:showCatName val="0"/>
          <c:showSerName val="0"/>
          <c:showPercent val="0"/>
          <c:showBubbleSize val="0"/>
          <c:showLeaderLines val="1"/>
        </c:dLbls>
        <c:firstSliceAng val="0"/>
        <c:holeSize val="65"/>
      </c:doughnutChart>
      <c:doughnutChart>
        <c:varyColors val="1"/>
        <c:ser>
          <c:idx val="1"/>
          <c:order val="1"/>
          <c:tx>
            <c:strRef>
              <c:f>'Goals 2024'!$A$37</c:f>
              <c:strCache>
                <c:ptCount val="1"/>
                <c:pt idx="0">
                  <c:v>OR</c:v>
                </c:pt>
              </c:strCache>
            </c:strRef>
          </c:tx>
          <c:dPt>
            <c:idx val="0"/>
            <c:bubble3D val="0"/>
            <c:spPr>
              <a:noFill/>
              <a:ln w="19050">
                <a:solidFill>
                  <a:schemeClr val="lt1"/>
                </a:solidFill>
              </a:ln>
              <a:effectLst/>
            </c:spPr>
            <c:extLst>
              <c:ext xmlns:c16="http://schemas.microsoft.com/office/drawing/2014/chart" uri="{C3380CC4-5D6E-409C-BE32-E72D297353CC}">
                <c16:uniqueId val="{0000002A-E438-4175-A416-8356D8F49293}"/>
              </c:ext>
            </c:extLst>
          </c:dPt>
          <c:dPt>
            <c:idx val="1"/>
            <c:bubble3D val="0"/>
            <c:spPr>
              <a:solidFill>
                <a:schemeClr val="bg1">
                  <a:alpha val="80000"/>
                </a:schemeClr>
              </a:solidFill>
              <a:ln w="19050">
                <a:solidFill>
                  <a:schemeClr val="lt1"/>
                </a:solidFill>
              </a:ln>
              <a:effectLst/>
            </c:spPr>
            <c:extLst>
              <c:ext xmlns:c16="http://schemas.microsoft.com/office/drawing/2014/chart" uri="{C3380CC4-5D6E-409C-BE32-E72D297353CC}">
                <c16:uniqueId val="{0000002C-E438-4175-A416-8356D8F49293}"/>
              </c:ext>
            </c:extLst>
          </c:dPt>
          <c:val>
            <c:numRef>
              <c:f>'Goals 2024'!$B$37:$C$37</c:f>
              <c:numCache>
                <c:formatCode>_(* #,##0_);_(* \(#,##0\);_(* "-"??_);_(@_)</c:formatCode>
                <c:ptCount val="2"/>
                <c:pt idx="0">
                  <c:v>10698</c:v>
                </c:pt>
                <c:pt idx="1">
                  <c:v>6289</c:v>
                </c:pt>
              </c:numCache>
            </c:numRef>
          </c:val>
          <c:extLst>
            <c:ext xmlns:c16="http://schemas.microsoft.com/office/drawing/2014/chart" uri="{C3380CC4-5D6E-409C-BE32-E72D297353CC}">
              <c16:uniqueId val="{0000002D-E438-4175-A416-8356D8F49293}"/>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accent2"/>
                </a:solidFill>
                <a:latin typeface="+mn-lt"/>
                <a:ea typeface="+mn-ea"/>
                <a:cs typeface="+mn-cs"/>
              </a:defRPr>
            </a:pPr>
            <a:r>
              <a:rPr lang="en-US" sz="2000" b="1">
                <a:solidFill>
                  <a:schemeClr val="accent2"/>
                </a:solidFill>
              </a:rPr>
              <a:t>Idaho</a:t>
            </a:r>
          </a:p>
        </c:rich>
      </c:tx>
      <c:layout>
        <c:manualLayout>
          <c:xMode val="edge"/>
          <c:yMode val="edge"/>
          <c:x val="0.43495860538093895"/>
          <c:y val="2.930402930402930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accent2"/>
              </a:solidFill>
              <a:latin typeface="+mn-lt"/>
              <a:ea typeface="+mn-ea"/>
              <a:cs typeface="+mn-cs"/>
            </a:defRPr>
          </a:pPr>
          <a:endParaRPr lang="en-US"/>
        </a:p>
      </c:txPr>
    </c:title>
    <c:autoTitleDeleted val="0"/>
    <c:plotArea>
      <c:layout>
        <c:manualLayout>
          <c:layoutTarget val="inner"/>
          <c:xMode val="edge"/>
          <c:yMode val="edge"/>
          <c:x val="0.1764889545056868"/>
          <c:y val="0.21152340332458441"/>
          <c:w val="0.70257819335083116"/>
          <c:h val="0.70257819335083116"/>
        </c:manualLayout>
      </c:layout>
      <c:doughnutChart>
        <c:varyColors val="1"/>
        <c:ser>
          <c:idx val="0"/>
          <c:order val="0"/>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55E-4960-ADF9-CCF86AB532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5E-4960-ADF9-CCF86AB532E4}"/>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155E-4960-ADF9-CCF86AB532E4}"/>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155E-4960-ADF9-CCF86AB532E4}"/>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155E-4960-ADF9-CCF86AB532E4}"/>
              </c:ext>
            </c:extLst>
          </c:dPt>
          <c:dPt>
            <c:idx val="5"/>
            <c:bubble3D val="0"/>
            <c:spPr>
              <a:solidFill>
                <a:schemeClr val="accent2"/>
              </a:solidFill>
              <a:ln w="19050">
                <a:solidFill>
                  <a:schemeClr val="lt1"/>
                </a:solidFill>
              </a:ln>
              <a:effectLst/>
            </c:spPr>
            <c:extLst>
              <c:ext xmlns:c16="http://schemas.microsoft.com/office/drawing/2014/chart" uri="{C3380CC4-5D6E-409C-BE32-E72D297353CC}">
                <c16:uniqueId val="{0000000B-155E-4960-ADF9-CCF86AB532E4}"/>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D-155E-4960-ADF9-CCF86AB532E4}"/>
              </c:ext>
            </c:extLst>
          </c:dPt>
          <c:dPt>
            <c:idx val="7"/>
            <c:bubble3D val="0"/>
            <c:spPr>
              <a:solidFill>
                <a:schemeClr val="accent2"/>
              </a:solidFill>
              <a:ln w="19050">
                <a:solidFill>
                  <a:schemeClr val="lt1"/>
                </a:solidFill>
              </a:ln>
              <a:effectLst/>
            </c:spPr>
            <c:extLst>
              <c:ext xmlns:c16="http://schemas.microsoft.com/office/drawing/2014/chart" uri="{C3380CC4-5D6E-409C-BE32-E72D297353CC}">
                <c16:uniqueId val="{0000000F-155E-4960-ADF9-CCF86AB532E4}"/>
              </c:ext>
            </c:extLst>
          </c:dPt>
          <c:dPt>
            <c:idx val="8"/>
            <c:bubble3D val="0"/>
            <c:spPr>
              <a:solidFill>
                <a:schemeClr val="accent2"/>
              </a:solidFill>
              <a:ln w="19050">
                <a:solidFill>
                  <a:schemeClr val="lt1"/>
                </a:solidFill>
              </a:ln>
              <a:effectLst/>
            </c:spPr>
            <c:extLst>
              <c:ext xmlns:c16="http://schemas.microsoft.com/office/drawing/2014/chart" uri="{C3380CC4-5D6E-409C-BE32-E72D297353CC}">
                <c16:uniqueId val="{00000011-155E-4960-ADF9-CCF86AB532E4}"/>
              </c:ext>
            </c:extLst>
          </c:dPt>
          <c:dPt>
            <c:idx val="9"/>
            <c:bubble3D val="0"/>
            <c:spPr>
              <a:solidFill>
                <a:schemeClr val="accent2"/>
              </a:solidFill>
              <a:ln w="19050">
                <a:solidFill>
                  <a:schemeClr val="lt1"/>
                </a:solidFill>
              </a:ln>
              <a:effectLst/>
            </c:spPr>
            <c:extLst>
              <c:ext xmlns:c16="http://schemas.microsoft.com/office/drawing/2014/chart" uri="{C3380CC4-5D6E-409C-BE32-E72D297353CC}">
                <c16:uniqueId val="{00000013-155E-4960-ADF9-CCF86AB532E4}"/>
              </c:ext>
            </c:extLst>
          </c:dPt>
          <c:dPt>
            <c:idx val="10"/>
            <c:bubble3D val="0"/>
            <c:spPr>
              <a:solidFill>
                <a:schemeClr val="accent2"/>
              </a:solidFill>
              <a:ln w="19050">
                <a:solidFill>
                  <a:schemeClr val="lt1"/>
                </a:solidFill>
              </a:ln>
              <a:effectLst/>
            </c:spPr>
            <c:extLst>
              <c:ext xmlns:c16="http://schemas.microsoft.com/office/drawing/2014/chart" uri="{C3380CC4-5D6E-409C-BE32-E72D297353CC}">
                <c16:uniqueId val="{00000015-155E-4960-ADF9-CCF86AB532E4}"/>
              </c:ext>
            </c:extLst>
          </c:dPt>
          <c:dPt>
            <c:idx val="11"/>
            <c:bubble3D val="0"/>
            <c:spPr>
              <a:solidFill>
                <a:schemeClr val="accent2"/>
              </a:solidFill>
              <a:ln w="19050">
                <a:solidFill>
                  <a:schemeClr val="lt1"/>
                </a:solidFill>
              </a:ln>
              <a:effectLst/>
            </c:spPr>
            <c:extLst>
              <c:ext xmlns:c16="http://schemas.microsoft.com/office/drawing/2014/chart" uri="{C3380CC4-5D6E-409C-BE32-E72D297353CC}">
                <c16:uniqueId val="{00000017-155E-4960-ADF9-CCF86AB532E4}"/>
              </c:ext>
            </c:extLst>
          </c:dPt>
          <c:dPt>
            <c:idx val="12"/>
            <c:bubble3D val="0"/>
            <c:spPr>
              <a:solidFill>
                <a:schemeClr val="accent2"/>
              </a:solidFill>
              <a:ln w="19050">
                <a:solidFill>
                  <a:schemeClr val="lt1"/>
                </a:solidFill>
              </a:ln>
              <a:effectLst/>
            </c:spPr>
            <c:extLst>
              <c:ext xmlns:c16="http://schemas.microsoft.com/office/drawing/2014/chart" uri="{C3380CC4-5D6E-409C-BE32-E72D297353CC}">
                <c16:uniqueId val="{00000019-155E-4960-ADF9-CCF86AB532E4}"/>
              </c:ext>
            </c:extLst>
          </c:dPt>
          <c:dPt>
            <c:idx val="13"/>
            <c:bubble3D val="0"/>
            <c:spPr>
              <a:solidFill>
                <a:schemeClr val="accent2"/>
              </a:solidFill>
              <a:ln w="19050">
                <a:solidFill>
                  <a:schemeClr val="lt1"/>
                </a:solidFill>
              </a:ln>
              <a:effectLst/>
            </c:spPr>
            <c:extLst>
              <c:ext xmlns:c16="http://schemas.microsoft.com/office/drawing/2014/chart" uri="{C3380CC4-5D6E-409C-BE32-E72D297353CC}">
                <c16:uniqueId val="{0000001B-155E-4960-ADF9-CCF86AB532E4}"/>
              </c:ext>
            </c:extLst>
          </c:dPt>
          <c:dPt>
            <c:idx val="14"/>
            <c:bubble3D val="0"/>
            <c:spPr>
              <a:solidFill>
                <a:schemeClr val="accent2"/>
              </a:solidFill>
              <a:ln w="19050">
                <a:solidFill>
                  <a:schemeClr val="lt1"/>
                </a:solidFill>
              </a:ln>
              <a:effectLst/>
            </c:spPr>
            <c:extLst>
              <c:ext xmlns:c16="http://schemas.microsoft.com/office/drawing/2014/chart" uri="{C3380CC4-5D6E-409C-BE32-E72D297353CC}">
                <c16:uniqueId val="{0000001D-155E-4960-ADF9-CCF86AB532E4}"/>
              </c:ext>
            </c:extLst>
          </c:dPt>
          <c:dPt>
            <c:idx val="15"/>
            <c:bubble3D val="0"/>
            <c:spPr>
              <a:solidFill>
                <a:schemeClr val="accent2"/>
              </a:solidFill>
              <a:ln w="19050">
                <a:solidFill>
                  <a:schemeClr val="lt1"/>
                </a:solidFill>
              </a:ln>
              <a:effectLst/>
            </c:spPr>
            <c:extLst>
              <c:ext xmlns:c16="http://schemas.microsoft.com/office/drawing/2014/chart" uri="{C3380CC4-5D6E-409C-BE32-E72D297353CC}">
                <c16:uniqueId val="{0000001F-155E-4960-ADF9-CCF86AB532E4}"/>
              </c:ext>
            </c:extLst>
          </c:dPt>
          <c:dPt>
            <c:idx val="16"/>
            <c:bubble3D val="0"/>
            <c:spPr>
              <a:solidFill>
                <a:schemeClr val="accent2"/>
              </a:solidFill>
              <a:ln w="19050">
                <a:solidFill>
                  <a:schemeClr val="lt1"/>
                </a:solidFill>
              </a:ln>
              <a:effectLst/>
            </c:spPr>
            <c:extLst>
              <c:ext xmlns:c16="http://schemas.microsoft.com/office/drawing/2014/chart" uri="{C3380CC4-5D6E-409C-BE32-E72D297353CC}">
                <c16:uniqueId val="{00000021-155E-4960-ADF9-CCF86AB532E4}"/>
              </c:ext>
            </c:extLst>
          </c:dPt>
          <c:dPt>
            <c:idx val="17"/>
            <c:bubble3D val="0"/>
            <c:spPr>
              <a:solidFill>
                <a:schemeClr val="accent2"/>
              </a:solidFill>
              <a:ln w="19050">
                <a:solidFill>
                  <a:schemeClr val="lt1"/>
                </a:solidFill>
              </a:ln>
              <a:effectLst/>
            </c:spPr>
            <c:extLst>
              <c:ext xmlns:c16="http://schemas.microsoft.com/office/drawing/2014/chart" uri="{C3380CC4-5D6E-409C-BE32-E72D297353CC}">
                <c16:uniqueId val="{00000023-155E-4960-ADF9-CCF86AB532E4}"/>
              </c:ext>
            </c:extLst>
          </c:dPt>
          <c:dPt>
            <c:idx val="18"/>
            <c:bubble3D val="0"/>
            <c:spPr>
              <a:solidFill>
                <a:schemeClr val="accent2"/>
              </a:solidFill>
              <a:ln w="19050">
                <a:solidFill>
                  <a:schemeClr val="lt1"/>
                </a:solidFill>
              </a:ln>
              <a:effectLst/>
            </c:spPr>
            <c:extLst>
              <c:ext xmlns:c16="http://schemas.microsoft.com/office/drawing/2014/chart" uri="{C3380CC4-5D6E-409C-BE32-E72D297353CC}">
                <c16:uniqueId val="{00000025-155E-4960-ADF9-CCF86AB532E4}"/>
              </c:ext>
            </c:extLst>
          </c:dPt>
          <c:dPt>
            <c:idx val="19"/>
            <c:bubble3D val="0"/>
            <c:spPr>
              <a:solidFill>
                <a:schemeClr val="accent2"/>
              </a:solidFill>
              <a:ln w="19050">
                <a:solidFill>
                  <a:schemeClr val="lt1"/>
                </a:solidFill>
              </a:ln>
              <a:effectLst/>
            </c:spPr>
            <c:extLst>
              <c:ext xmlns:c16="http://schemas.microsoft.com/office/drawing/2014/chart" uri="{C3380CC4-5D6E-409C-BE32-E72D297353CC}">
                <c16:uniqueId val="{00000027-155E-4960-ADF9-CCF86AB532E4}"/>
              </c:ext>
            </c:extLst>
          </c:dPt>
          <c:val>
            <c:numLit>
              <c:formatCode>General</c:formatCode>
              <c:ptCount val="2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Lit>
          </c:val>
          <c:extLst>
            <c:ext xmlns:c16="http://schemas.microsoft.com/office/drawing/2014/chart" uri="{C3380CC4-5D6E-409C-BE32-E72D297353CC}">
              <c16:uniqueId val="{00000028-155E-4960-ADF9-CCF86AB532E4}"/>
            </c:ext>
          </c:extLst>
        </c:ser>
        <c:dLbls>
          <c:showLegendKey val="0"/>
          <c:showVal val="0"/>
          <c:showCatName val="0"/>
          <c:showSerName val="0"/>
          <c:showPercent val="0"/>
          <c:showBubbleSize val="0"/>
          <c:showLeaderLines val="1"/>
        </c:dLbls>
        <c:firstSliceAng val="0"/>
        <c:holeSize val="65"/>
      </c:doughnutChart>
      <c:doughnutChart>
        <c:varyColors val="1"/>
        <c:ser>
          <c:idx val="1"/>
          <c:order val="1"/>
          <c:tx>
            <c:strRef>
              <c:f>'Goals 2024'!$A$36</c:f>
              <c:strCache>
                <c:ptCount val="1"/>
                <c:pt idx="0">
                  <c:v>ID</c:v>
                </c:pt>
              </c:strCache>
            </c:strRef>
          </c:tx>
          <c:dPt>
            <c:idx val="0"/>
            <c:bubble3D val="0"/>
            <c:spPr>
              <a:noFill/>
              <a:ln w="19050">
                <a:solidFill>
                  <a:schemeClr val="lt1"/>
                </a:solidFill>
              </a:ln>
              <a:effectLst/>
            </c:spPr>
            <c:extLst>
              <c:ext xmlns:c16="http://schemas.microsoft.com/office/drawing/2014/chart" uri="{C3380CC4-5D6E-409C-BE32-E72D297353CC}">
                <c16:uniqueId val="{0000002A-155E-4960-ADF9-CCF86AB532E4}"/>
              </c:ext>
            </c:extLst>
          </c:dPt>
          <c:dPt>
            <c:idx val="1"/>
            <c:bubble3D val="0"/>
            <c:spPr>
              <a:solidFill>
                <a:schemeClr val="bg1">
                  <a:alpha val="80000"/>
                </a:schemeClr>
              </a:solidFill>
              <a:ln w="19050">
                <a:solidFill>
                  <a:schemeClr val="lt1"/>
                </a:solidFill>
              </a:ln>
              <a:effectLst/>
            </c:spPr>
            <c:extLst>
              <c:ext xmlns:c16="http://schemas.microsoft.com/office/drawing/2014/chart" uri="{C3380CC4-5D6E-409C-BE32-E72D297353CC}">
                <c16:uniqueId val="{0000002C-155E-4960-ADF9-CCF86AB532E4}"/>
              </c:ext>
            </c:extLst>
          </c:dPt>
          <c:val>
            <c:numRef>
              <c:f>'Goals 2024'!$B$36:$C$36</c:f>
              <c:numCache>
                <c:formatCode>_(* #,##0_);_(* \(#,##0\);_(* "-"??_);_(@_)</c:formatCode>
                <c:ptCount val="2"/>
                <c:pt idx="0">
                  <c:v>3380</c:v>
                </c:pt>
                <c:pt idx="1">
                  <c:v>25931</c:v>
                </c:pt>
              </c:numCache>
            </c:numRef>
          </c:val>
          <c:extLst>
            <c:ext xmlns:c16="http://schemas.microsoft.com/office/drawing/2014/chart" uri="{C3380CC4-5D6E-409C-BE32-E72D297353CC}">
              <c16:uniqueId val="{0000002D-155E-4960-ADF9-CCF86AB532E4}"/>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accent6"/>
                </a:solidFill>
                <a:latin typeface="+mn-lt"/>
                <a:ea typeface="+mn-ea"/>
                <a:cs typeface="+mn-cs"/>
              </a:defRPr>
            </a:pPr>
            <a:r>
              <a:rPr lang="en-US" sz="2000" b="1">
                <a:solidFill>
                  <a:schemeClr val="accent6"/>
                </a:solidFill>
              </a:rPr>
              <a:t>Washington</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0.1388888888888889"/>
          <c:y val="0.22222222222222221"/>
          <c:w val="0.72222222222222221"/>
          <c:h val="0.72222222222222221"/>
        </c:manualLayout>
      </c:layout>
      <c:doughnutChart>
        <c:varyColors val="1"/>
        <c:ser>
          <c:idx val="0"/>
          <c:order val="0"/>
          <c:spPr>
            <a:solidFill>
              <a:schemeClr val="accent6"/>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619-47FC-9DAD-52D558164BCE}"/>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619-47FC-9DAD-52D558164BC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5619-47FC-9DAD-52D558164BCE}"/>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5619-47FC-9DAD-52D558164BCE}"/>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5619-47FC-9DAD-52D558164BC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619-47FC-9DAD-52D558164BCE}"/>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5619-47FC-9DAD-52D558164BCE}"/>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0F-5619-47FC-9DAD-52D558164BCE}"/>
              </c:ext>
            </c:extLst>
          </c:dPt>
          <c:dPt>
            <c:idx val="8"/>
            <c:bubble3D val="0"/>
            <c:spPr>
              <a:solidFill>
                <a:schemeClr val="accent6"/>
              </a:solidFill>
              <a:ln w="19050">
                <a:solidFill>
                  <a:schemeClr val="lt1"/>
                </a:solidFill>
              </a:ln>
              <a:effectLst/>
            </c:spPr>
            <c:extLst>
              <c:ext xmlns:c16="http://schemas.microsoft.com/office/drawing/2014/chart" uri="{C3380CC4-5D6E-409C-BE32-E72D297353CC}">
                <c16:uniqueId val="{00000011-5619-47FC-9DAD-52D558164BCE}"/>
              </c:ext>
            </c:extLst>
          </c:dPt>
          <c:dPt>
            <c:idx val="9"/>
            <c:bubble3D val="0"/>
            <c:spPr>
              <a:solidFill>
                <a:schemeClr val="accent6"/>
              </a:solidFill>
              <a:ln w="19050">
                <a:solidFill>
                  <a:schemeClr val="lt1"/>
                </a:solidFill>
              </a:ln>
              <a:effectLst/>
            </c:spPr>
            <c:extLst>
              <c:ext xmlns:c16="http://schemas.microsoft.com/office/drawing/2014/chart" uri="{C3380CC4-5D6E-409C-BE32-E72D297353CC}">
                <c16:uniqueId val="{00000013-5619-47FC-9DAD-52D558164BCE}"/>
              </c:ext>
            </c:extLst>
          </c:dPt>
          <c:dPt>
            <c:idx val="10"/>
            <c:bubble3D val="0"/>
            <c:spPr>
              <a:solidFill>
                <a:schemeClr val="accent6"/>
              </a:solidFill>
              <a:ln w="19050">
                <a:solidFill>
                  <a:schemeClr val="lt1"/>
                </a:solidFill>
              </a:ln>
              <a:effectLst/>
            </c:spPr>
            <c:extLst>
              <c:ext xmlns:c16="http://schemas.microsoft.com/office/drawing/2014/chart" uri="{C3380CC4-5D6E-409C-BE32-E72D297353CC}">
                <c16:uniqueId val="{00000015-5619-47FC-9DAD-52D558164BCE}"/>
              </c:ext>
            </c:extLst>
          </c:dPt>
          <c:dPt>
            <c:idx val="11"/>
            <c:bubble3D val="0"/>
            <c:spPr>
              <a:solidFill>
                <a:schemeClr val="accent6"/>
              </a:solidFill>
              <a:ln w="19050">
                <a:solidFill>
                  <a:schemeClr val="lt1"/>
                </a:solidFill>
              </a:ln>
              <a:effectLst/>
            </c:spPr>
            <c:extLst>
              <c:ext xmlns:c16="http://schemas.microsoft.com/office/drawing/2014/chart" uri="{C3380CC4-5D6E-409C-BE32-E72D297353CC}">
                <c16:uniqueId val="{00000017-5619-47FC-9DAD-52D558164BCE}"/>
              </c:ext>
            </c:extLst>
          </c:dPt>
          <c:dPt>
            <c:idx val="12"/>
            <c:bubble3D val="0"/>
            <c:spPr>
              <a:solidFill>
                <a:schemeClr val="accent6"/>
              </a:solidFill>
              <a:ln w="19050">
                <a:solidFill>
                  <a:schemeClr val="lt1"/>
                </a:solidFill>
              </a:ln>
              <a:effectLst/>
            </c:spPr>
            <c:extLst>
              <c:ext xmlns:c16="http://schemas.microsoft.com/office/drawing/2014/chart" uri="{C3380CC4-5D6E-409C-BE32-E72D297353CC}">
                <c16:uniqueId val="{00000019-5619-47FC-9DAD-52D558164BCE}"/>
              </c:ext>
            </c:extLst>
          </c:dPt>
          <c:dPt>
            <c:idx val="13"/>
            <c:bubble3D val="0"/>
            <c:spPr>
              <a:solidFill>
                <a:schemeClr val="accent6"/>
              </a:solidFill>
              <a:ln w="19050">
                <a:solidFill>
                  <a:schemeClr val="lt1"/>
                </a:solidFill>
              </a:ln>
              <a:effectLst/>
            </c:spPr>
            <c:extLst>
              <c:ext xmlns:c16="http://schemas.microsoft.com/office/drawing/2014/chart" uri="{C3380CC4-5D6E-409C-BE32-E72D297353CC}">
                <c16:uniqueId val="{0000001B-5619-47FC-9DAD-52D558164BCE}"/>
              </c:ext>
            </c:extLst>
          </c:dPt>
          <c:dPt>
            <c:idx val="14"/>
            <c:bubble3D val="0"/>
            <c:spPr>
              <a:solidFill>
                <a:schemeClr val="accent6"/>
              </a:solidFill>
              <a:ln w="19050">
                <a:solidFill>
                  <a:schemeClr val="lt1"/>
                </a:solidFill>
              </a:ln>
              <a:effectLst/>
            </c:spPr>
            <c:extLst>
              <c:ext xmlns:c16="http://schemas.microsoft.com/office/drawing/2014/chart" uri="{C3380CC4-5D6E-409C-BE32-E72D297353CC}">
                <c16:uniqueId val="{0000001D-5619-47FC-9DAD-52D558164BCE}"/>
              </c:ext>
            </c:extLst>
          </c:dPt>
          <c:dPt>
            <c:idx val="15"/>
            <c:bubble3D val="0"/>
            <c:spPr>
              <a:solidFill>
                <a:schemeClr val="accent6"/>
              </a:solidFill>
              <a:ln w="19050">
                <a:solidFill>
                  <a:schemeClr val="lt1"/>
                </a:solidFill>
              </a:ln>
              <a:effectLst/>
            </c:spPr>
            <c:extLst>
              <c:ext xmlns:c16="http://schemas.microsoft.com/office/drawing/2014/chart" uri="{C3380CC4-5D6E-409C-BE32-E72D297353CC}">
                <c16:uniqueId val="{0000001F-5619-47FC-9DAD-52D558164BCE}"/>
              </c:ext>
            </c:extLst>
          </c:dPt>
          <c:dPt>
            <c:idx val="16"/>
            <c:bubble3D val="0"/>
            <c:spPr>
              <a:solidFill>
                <a:schemeClr val="accent6"/>
              </a:solidFill>
              <a:ln w="19050">
                <a:solidFill>
                  <a:schemeClr val="lt1"/>
                </a:solidFill>
              </a:ln>
              <a:effectLst/>
            </c:spPr>
            <c:extLst>
              <c:ext xmlns:c16="http://schemas.microsoft.com/office/drawing/2014/chart" uri="{C3380CC4-5D6E-409C-BE32-E72D297353CC}">
                <c16:uniqueId val="{00000021-5619-47FC-9DAD-52D558164BCE}"/>
              </c:ext>
            </c:extLst>
          </c:dPt>
          <c:dPt>
            <c:idx val="17"/>
            <c:bubble3D val="0"/>
            <c:spPr>
              <a:solidFill>
                <a:schemeClr val="accent6"/>
              </a:solidFill>
              <a:ln w="19050">
                <a:solidFill>
                  <a:schemeClr val="lt1"/>
                </a:solidFill>
              </a:ln>
              <a:effectLst/>
            </c:spPr>
            <c:extLst>
              <c:ext xmlns:c16="http://schemas.microsoft.com/office/drawing/2014/chart" uri="{C3380CC4-5D6E-409C-BE32-E72D297353CC}">
                <c16:uniqueId val="{00000023-5619-47FC-9DAD-52D558164BCE}"/>
              </c:ext>
            </c:extLst>
          </c:dPt>
          <c:dPt>
            <c:idx val="18"/>
            <c:bubble3D val="0"/>
            <c:spPr>
              <a:solidFill>
                <a:schemeClr val="accent6"/>
              </a:solidFill>
              <a:ln w="19050">
                <a:solidFill>
                  <a:schemeClr val="lt1"/>
                </a:solidFill>
              </a:ln>
              <a:effectLst/>
            </c:spPr>
            <c:extLst>
              <c:ext xmlns:c16="http://schemas.microsoft.com/office/drawing/2014/chart" uri="{C3380CC4-5D6E-409C-BE32-E72D297353CC}">
                <c16:uniqueId val="{00000025-5619-47FC-9DAD-52D558164BCE}"/>
              </c:ext>
            </c:extLst>
          </c:dPt>
          <c:dPt>
            <c:idx val="19"/>
            <c:bubble3D val="0"/>
            <c:spPr>
              <a:solidFill>
                <a:schemeClr val="accent6"/>
              </a:solidFill>
              <a:ln w="19050">
                <a:solidFill>
                  <a:schemeClr val="lt1"/>
                </a:solidFill>
              </a:ln>
              <a:effectLst/>
            </c:spPr>
            <c:extLst>
              <c:ext xmlns:c16="http://schemas.microsoft.com/office/drawing/2014/chart" uri="{C3380CC4-5D6E-409C-BE32-E72D297353CC}">
                <c16:uniqueId val="{00000027-5619-47FC-9DAD-52D558164BCE}"/>
              </c:ext>
            </c:extLst>
          </c:dPt>
          <c:val>
            <c:numLit>
              <c:formatCode>General</c:formatCode>
              <c:ptCount val="2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Lit>
          </c:val>
          <c:extLst>
            <c:ext xmlns:c16="http://schemas.microsoft.com/office/drawing/2014/chart" uri="{C3380CC4-5D6E-409C-BE32-E72D297353CC}">
              <c16:uniqueId val="{00000028-5619-47FC-9DAD-52D558164BCE}"/>
            </c:ext>
          </c:extLst>
        </c:ser>
        <c:dLbls>
          <c:showLegendKey val="0"/>
          <c:showVal val="0"/>
          <c:showCatName val="0"/>
          <c:showSerName val="0"/>
          <c:showPercent val="0"/>
          <c:showBubbleSize val="0"/>
          <c:showLeaderLines val="1"/>
        </c:dLbls>
        <c:firstSliceAng val="0"/>
        <c:holeSize val="65"/>
      </c:doughnutChart>
      <c:doughnutChart>
        <c:varyColors val="1"/>
        <c:ser>
          <c:idx val="1"/>
          <c:order val="1"/>
          <c:tx>
            <c:strRef>
              <c:f>'Goals 2024'!$A$35</c:f>
              <c:strCache>
                <c:ptCount val="1"/>
                <c:pt idx="0">
                  <c:v>WA</c:v>
                </c:pt>
              </c:strCache>
            </c:strRef>
          </c:tx>
          <c:spPr>
            <a:solidFill>
              <a:schemeClr val="bg1">
                <a:alpha val="80000"/>
              </a:schemeClr>
            </a:solidFill>
          </c:spPr>
          <c:dPt>
            <c:idx val="0"/>
            <c:bubble3D val="0"/>
            <c:spPr>
              <a:noFill/>
              <a:ln w="19050">
                <a:solidFill>
                  <a:schemeClr val="lt1"/>
                </a:solidFill>
              </a:ln>
              <a:effectLst/>
            </c:spPr>
            <c:extLst>
              <c:ext xmlns:c16="http://schemas.microsoft.com/office/drawing/2014/chart" uri="{C3380CC4-5D6E-409C-BE32-E72D297353CC}">
                <c16:uniqueId val="{0000002A-5619-47FC-9DAD-52D558164BCE}"/>
              </c:ext>
            </c:extLst>
          </c:dPt>
          <c:dPt>
            <c:idx val="1"/>
            <c:bubble3D val="0"/>
            <c:spPr>
              <a:solidFill>
                <a:schemeClr val="bg1">
                  <a:alpha val="80000"/>
                </a:schemeClr>
              </a:solidFill>
              <a:ln w="19050">
                <a:solidFill>
                  <a:schemeClr val="lt1"/>
                </a:solidFill>
              </a:ln>
              <a:effectLst/>
            </c:spPr>
            <c:extLst>
              <c:ext xmlns:c16="http://schemas.microsoft.com/office/drawing/2014/chart" uri="{C3380CC4-5D6E-409C-BE32-E72D297353CC}">
                <c16:uniqueId val="{0000002C-5619-47FC-9DAD-52D558164BCE}"/>
              </c:ext>
            </c:extLst>
          </c:dPt>
          <c:val>
            <c:numRef>
              <c:f>'Goals 2024'!$B$35:$C$35</c:f>
              <c:numCache>
                <c:formatCode>_(* #,##0_);_(* \(#,##0\);_(* "-"??_);_(@_)</c:formatCode>
                <c:ptCount val="2"/>
                <c:pt idx="0">
                  <c:v>40836</c:v>
                </c:pt>
                <c:pt idx="1">
                  <c:v>101027</c:v>
                </c:pt>
              </c:numCache>
            </c:numRef>
          </c:val>
          <c:extLst>
            <c:ext xmlns:c16="http://schemas.microsoft.com/office/drawing/2014/chart" uri="{C3380CC4-5D6E-409C-BE32-E72D297353CC}">
              <c16:uniqueId val="{0000002D-5619-47FC-9DAD-52D558164BCE}"/>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FF2B58-7F43-4FC2-8D70-857D6FF1D89F}"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9A277E37-CE7E-442A-9AE2-659DC18BFACB}">
      <dgm:prSet phldrT="[Text]"/>
      <dgm:spPr/>
      <dgm:t>
        <a:bodyPr/>
        <a:lstStyle/>
        <a:p>
          <a:r>
            <a:rPr lang="en-US" b="1" dirty="0"/>
            <a:t>Energy Burden </a:t>
          </a:r>
          <a:r>
            <a:rPr lang="en-US" dirty="0"/>
            <a:t>is the percentage of household income that goes towards energy costs</a:t>
          </a:r>
        </a:p>
      </dgm:t>
    </dgm:pt>
    <dgm:pt modelId="{5DD962B5-CF1C-4BA5-A4DE-632ECC65AB27}" type="parTrans" cxnId="{7A9047D6-6169-442E-9676-A17EC6A8A654}">
      <dgm:prSet/>
      <dgm:spPr/>
      <dgm:t>
        <a:bodyPr/>
        <a:lstStyle/>
        <a:p>
          <a:endParaRPr lang="en-US"/>
        </a:p>
      </dgm:t>
    </dgm:pt>
    <dgm:pt modelId="{36113859-3386-42F6-974A-63C90D1AE669}" type="sibTrans" cxnId="{7A9047D6-6169-442E-9676-A17EC6A8A654}">
      <dgm:prSet/>
      <dgm:spPr/>
      <dgm:t>
        <a:bodyPr/>
        <a:lstStyle/>
        <a:p>
          <a:endParaRPr lang="en-US"/>
        </a:p>
      </dgm:t>
    </dgm:pt>
    <dgm:pt modelId="{A2235A2C-AE86-400B-823B-DF2F147A6904}">
      <dgm:prSet phldrT="[Text]"/>
      <dgm:spPr/>
      <dgm:t>
        <a:bodyPr/>
        <a:lstStyle/>
        <a:p>
          <a:r>
            <a:rPr lang="en-US" dirty="0"/>
            <a:t>High energy burden= &gt;6%</a:t>
          </a:r>
        </a:p>
        <a:p>
          <a:r>
            <a:rPr lang="en-US" dirty="0"/>
            <a:t>Severe energy burden= &gt;10%</a:t>
          </a:r>
        </a:p>
      </dgm:t>
    </dgm:pt>
    <dgm:pt modelId="{7AB4C6F3-42DB-44FD-BB8B-AD757A8D1BE9}" type="parTrans" cxnId="{0E132A77-595C-4760-88F6-B4C48D1753CD}">
      <dgm:prSet/>
      <dgm:spPr/>
      <dgm:t>
        <a:bodyPr/>
        <a:lstStyle/>
        <a:p>
          <a:endParaRPr lang="en-US"/>
        </a:p>
      </dgm:t>
    </dgm:pt>
    <dgm:pt modelId="{C4C447D6-DD1B-4B96-8BE4-B0AFA668B2F4}" type="sibTrans" cxnId="{0E132A77-595C-4760-88F6-B4C48D1753CD}">
      <dgm:prSet/>
      <dgm:spPr/>
      <dgm:t>
        <a:bodyPr/>
        <a:lstStyle/>
        <a:p>
          <a:endParaRPr lang="en-US"/>
        </a:p>
      </dgm:t>
    </dgm:pt>
    <dgm:pt modelId="{24CA5B05-F6E8-41E9-9FBA-EA65F6BD66B2}">
      <dgm:prSet phldrT="[Text]"/>
      <dgm:spPr/>
      <dgm:t>
        <a:bodyPr/>
        <a:lstStyle/>
        <a:p>
          <a:pPr rtl="0"/>
          <a:r>
            <a:rPr lang="en-US" dirty="0"/>
            <a:t>Most forms of </a:t>
          </a:r>
          <a:r>
            <a:rPr lang="en-US" dirty="0">
              <a:latin typeface="Arial Bold"/>
            </a:rPr>
            <a:t>bill assistance</a:t>
          </a:r>
          <a:r>
            <a:rPr lang="en-US" dirty="0"/>
            <a:t> are aimed at reducing energy burden to ≤6%</a:t>
          </a:r>
        </a:p>
      </dgm:t>
    </dgm:pt>
    <dgm:pt modelId="{A62D667C-FF89-42D9-A02D-155F53F696F9}" type="parTrans" cxnId="{8CC1DBFA-DF48-4587-8773-C7D3D2522D71}">
      <dgm:prSet/>
      <dgm:spPr/>
      <dgm:t>
        <a:bodyPr/>
        <a:lstStyle/>
        <a:p>
          <a:endParaRPr lang="en-US"/>
        </a:p>
      </dgm:t>
    </dgm:pt>
    <dgm:pt modelId="{31B4A1CE-4E47-4D1A-BB5D-7F88A9D2A975}" type="sibTrans" cxnId="{8CC1DBFA-DF48-4587-8773-C7D3D2522D71}">
      <dgm:prSet/>
      <dgm:spPr/>
      <dgm:t>
        <a:bodyPr/>
        <a:lstStyle/>
        <a:p>
          <a:endParaRPr lang="en-US"/>
        </a:p>
      </dgm:t>
    </dgm:pt>
    <dgm:pt modelId="{EC8806EE-2503-4929-9B02-1F6DA144B51C}">
      <dgm:prSet phldrT="[Text]"/>
      <dgm:spPr/>
      <dgm:t>
        <a:bodyPr/>
        <a:lstStyle/>
        <a:p>
          <a:pPr rtl="0"/>
          <a:r>
            <a:rPr lang="en-US" dirty="0">
              <a:latin typeface="Arial Bold"/>
            </a:rPr>
            <a:t>Bill assistance</a:t>
          </a:r>
          <a:r>
            <a:rPr lang="en-US" dirty="0"/>
            <a:t> aims to reduce the </a:t>
          </a:r>
          <a:r>
            <a:rPr lang="en-US" b="1" dirty="0"/>
            <a:t>energy burden </a:t>
          </a:r>
          <a:r>
            <a:rPr lang="en-US" dirty="0"/>
            <a:t>of limited-income households</a:t>
          </a:r>
        </a:p>
      </dgm:t>
    </dgm:pt>
    <dgm:pt modelId="{179F48CB-1081-471C-8245-C8759BCC744E}" type="parTrans" cxnId="{8E4CB2EA-2C61-4BE1-BE55-48D3E07CECE0}">
      <dgm:prSet/>
      <dgm:spPr/>
      <dgm:t>
        <a:bodyPr/>
        <a:lstStyle/>
        <a:p>
          <a:endParaRPr lang="en-US"/>
        </a:p>
      </dgm:t>
    </dgm:pt>
    <dgm:pt modelId="{9F094D1B-81DE-4A3B-9250-BA4B472FE958}" type="sibTrans" cxnId="{8E4CB2EA-2C61-4BE1-BE55-48D3E07CECE0}">
      <dgm:prSet/>
      <dgm:spPr/>
      <dgm:t>
        <a:bodyPr/>
        <a:lstStyle/>
        <a:p>
          <a:endParaRPr lang="en-US"/>
        </a:p>
      </dgm:t>
    </dgm:pt>
    <dgm:pt modelId="{9CC28756-7E60-4FCD-AA70-188A9E922535}">
      <dgm:prSet phldr="0"/>
      <dgm:spPr/>
      <dgm:t>
        <a:bodyPr/>
        <a:lstStyle/>
        <a:p>
          <a:pPr rtl="0"/>
          <a:r>
            <a:rPr lang="en-US" dirty="0">
              <a:latin typeface="Arial Bold"/>
            </a:rPr>
            <a:t>Result: Improved Affordability!</a:t>
          </a:r>
        </a:p>
      </dgm:t>
    </dgm:pt>
    <dgm:pt modelId="{E5F29D4B-7D5E-4956-B0CE-C48D5AB435E1}" type="parTrans" cxnId="{3C7E85F7-0F41-4FBA-97CE-3040791408E5}">
      <dgm:prSet/>
      <dgm:spPr/>
      <dgm:t>
        <a:bodyPr/>
        <a:lstStyle/>
        <a:p>
          <a:endParaRPr lang="en-US"/>
        </a:p>
      </dgm:t>
    </dgm:pt>
    <dgm:pt modelId="{8449CB64-213A-4C72-8228-3ECADCCDC129}" type="sibTrans" cxnId="{3C7E85F7-0F41-4FBA-97CE-3040791408E5}">
      <dgm:prSet/>
      <dgm:spPr/>
      <dgm:t>
        <a:bodyPr/>
        <a:lstStyle/>
        <a:p>
          <a:endParaRPr lang="en-US"/>
        </a:p>
      </dgm:t>
    </dgm:pt>
    <dgm:pt modelId="{0A363C62-E9EE-4EA3-BEA2-8EBD2154FB59}" type="pres">
      <dgm:prSet presAssocID="{26FF2B58-7F43-4FC2-8D70-857D6FF1D89F}" presName="diagram" presStyleCnt="0">
        <dgm:presLayoutVars>
          <dgm:dir/>
          <dgm:resizeHandles val="exact"/>
        </dgm:presLayoutVars>
      </dgm:prSet>
      <dgm:spPr/>
    </dgm:pt>
    <dgm:pt modelId="{5B365AAB-D85C-4F75-81D7-E4F87CDA52DE}" type="pres">
      <dgm:prSet presAssocID="{EC8806EE-2503-4929-9B02-1F6DA144B51C}" presName="node" presStyleLbl="node1" presStyleIdx="0" presStyleCnt="5">
        <dgm:presLayoutVars>
          <dgm:bulletEnabled val="1"/>
        </dgm:presLayoutVars>
      </dgm:prSet>
      <dgm:spPr/>
    </dgm:pt>
    <dgm:pt modelId="{9B241760-FCE8-4D64-9B5A-9BED2CCDE1EB}" type="pres">
      <dgm:prSet presAssocID="{9F094D1B-81DE-4A3B-9250-BA4B472FE958}" presName="sibTrans" presStyleLbl="sibTrans2D1" presStyleIdx="0" presStyleCnt="4"/>
      <dgm:spPr/>
    </dgm:pt>
    <dgm:pt modelId="{360412B9-3C2E-422F-BBDA-D4B4AF3D4F30}" type="pres">
      <dgm:prSet presAssocID="{9F094D1B-81DE-4A3B-9250-BA4B472FE958}" presName="connectorText" presStyleLbl="sibTrans2D1" presStyleIdx="0" presStyleCnt="4"/>
      <dgm:spPr/>
    </dgm:pt>
    <dgm:pt modelId="{465EB0B4-9779-4BFF-8141-D2E4DBCD8D94}" type="pres">
      <dgm:prSet presAssocID="{9A277E37-CE7E-442A-9AE2-659DC18BFACB}" presName="node" presStyleLbl="node1" presStyleIdx="1" presStyleCnt="5">
        <dgm:presLayoutVars>
          <dgm:bulletEnabled val="1"/>
        </dgm:presLayoutVars>
      </dgm:prSet>
      <dgm:spPr/>
    </dgm:pt>
    <dgm:pt modelId="{882FF781-3082-4CCE-846A-604A7C6742D8}" type="pres">
      <dgm:prSet presAssocID="{36113859-3386-42F6-974A-63C90D1AE669}" presName="sibTrans" presStyleLbl="sibTrans2D1" presStyleIdx="1" presStyleCnt="4"/>
      <dgm:spPr/>
    </dgm:pt>
    <dgm:pt modelId="{51F029C1-81C3-484C-A815-7C851C85DDC1}" type="pres">
      <dgm:prSet presAssocID="{36113859-3386-42F6-974A-63C90D1AE669}" presName="connectorText" presStyleLbl="sibTrans2D1" presStyleIdx="1" presStyleCnt="4"/>
      <dgm:spPr/>
    </dgm:pt>
    <dgm:pt modelId="{8CC62F16-DAFB-4683-AD44-095C4E7AE16F}" type="pres">
      <dgm:prSet presAssocID="{A2235A2C-AE86-400B-823B-DF2F147A6904}" presName="node" presStyleLbl="node1" presStyleIdx="2" presStyleCnt="5">
        <dgm:presLayoutVars>
          <dgm:bulletEnabled val="1"/>
        </dgm:presLayoutVars>
      </dgm:prSet>
      <dgm:spPr/>
    </dgm:pt>
    <dgm:pt modelId="{6D07CDB6-FB17-45E1-9C7C-A1E6A6B82596}" type="pres">
      <dgm:prSet presAssocID="{C4C447D6-DD1B-4B96-8BE4-B0AFA668B2F4}" presName="sibTrans" presStyleLbl="sibTrans2D1" presStyleIdx="2" presStyleCnt="4"/>
      <dgm:spPr/>
    </dgm:pt>
    <dgm:pt modelId="{579B2C4F-D3D3-44D0-B5D4-57E6046B9382}" type="pres">
      <dgm:prSet presAssocID="{C4C447D6-DD1B-4B96-8BE4-B0AFA668B2F4}" presName="connectorText" presStyleLbl="sibTrans2D1" presStyleIdx="2" presStyleCnt="4"/>
      <dgm:spPr/>
    </dgm:pt>
    <dgm:pt modelId="{7EE28B93-BE33-459F-82FB-FDC8DACE018C}" type="pres">
      <dgm:prSet presAssocID="{24CA5B05-F6E8-41E9-9FBA-EA65F6BD66B2}" presName="node" presStyleLbl="node1" presStyleIdx="3" presStyleCnt="5">
        <dgm:presLayoutVars>
          <dgm:bulletEnabled val="1"/>
        </dgm:presLayoutVars>
      </dgm:prSet>
      <dgm:spPr/>
    </dgm:pt>
    <dgm:pt modelId="{C322C10B-977C-467E-B263-CE039486EEDF}" type="pres">
      <dgm:prSet presAssocID="{31B4A1CE-4E47-4D1A-BB5D-7F88A9D2A975}" presName="sibTrans" presStyleLbl="sibTrans2D1" presStyleIdx="3" presStyleCnt="4"/>
      <dgm:spPr/>
    </dgm:pt>
    <dgm:pt modelId="{A8B14D44-7192-4880-8E90-40B731235B43}" type="pres">
      <dgm:prSet presAssocID="{31B4A1CE-4E47-4D1A-BB5D-7F88A9D2A975}" presName="connectorText" presStyleLbl="sibTrans2D1" presStyleIdx="3" presStyleCnt="4"/>
      <dgm:spPr/>
    </dgm:pt>
    <dgm:pt modelId="{1186901D-C54E-4D74-94B8-FC8E7C6AE729}" type="pres">
      <dgm:prSet presAssocID="{9CC28756-7E60-4FCD-AA70-188A9E922535}" presName="node" presStyleLbl="node1" presStyleIdx="4" presStyleCnt="5">
        <dgm:presLayoutVars>
          <dgm:bulletEnabled val="1"/>
        </dgm:presLayoutVars>
      </dgm:prSet>
      <dgm:spPr/>
    </dgm:pt>
  </dgm:ptLst>
  <dgm:cxnLst>
    <dgm:cxn modelId="{8F64E003-B4E9-49F5-989D-39D92053FF41}" type="presOf" srcId="{31B4A1CE-4E47-4D1A-BB5D-7F88A9D2A975}" destId="{C322C10B-977C-467E-B263-CE039486EEDF}" srcOrd="0" destOrd="0" presId="urn:microsoft.com/office/officeart/2005/8/layout/process5"/>
    <dgm:cxn modelId="{86EBDC08-E603-4492-80AD-56364F29306B}" type="presOf" srcId="{9F094D1B-81DE-4A3B-9250-BA4B472FE958}" destId="{360412B9-3C2E-422F-BBDA-D4B4AF3D4F30}" srcOrd="1" destOrd="0" presId="urn:microsoft.com/office/officeart/2005/8/layout/process5"/>
    <dgm:cxn modelId="{7EF6073A-D1FD-4A46-ABBA-A96B19F4B647}" type="presOf" srcId="{9A277E37-CE7E-442A-9AE2-659DC18BFACB}" destId="{465EB0B4-9779-4BFF-8141-D2E4DBCD8D94}" srcOrd="0" destOrd="0" presId="urn:microsoft.com/office/officeart/2005/8/layout/process5"/>
    <dgm:cxn modelId="{4C534753-8685-4C63-999B-FEBF7CCD1843}" type="presOf" srcId="{A2235A2C-AE86-400B-823B-DF2F147A6904}" destId="{8CC62F16-DAFB-4683-AD44-095C4E7AE16F}" srcOrd="0" destOrd="0" presId="urn:microsoft.com/office/officeart/2005/8/layout/process5"/>
    <dgm:cxn modelId="{0E132A77-595C-4760-88F6-B4C48D1753CD}" srcId="{26FF2B58-7F43-4FC2-8D70-857D6FF1D89F}" destId="{A2235A2C-AE86-400B-823B-DF2F147A6904}" srcOrd="2" destOrd="0" parTransId="{7AB4C6F3-42DB-44FD-BB8B-AD757A8D1BE9}" sibTransId="{C4C447D6-DD1B-4B96-8BE4-B0AFA668B2F4}"/>
    <dgm:cxn modelId="{E987FA84-651B-4780-9376-108AF141DC20}" type="presOf" srcId="{C4C447D6-DD1B-4B96-8BE4-B0AFA668B2F4}" destId="{579B2C4F-D3D3-44D0-B5D4-57E6046B9382}" srcOrd="1" destOrd="0" presId="urn:microsoft.com/office/officeart/2005/8/layout/process5"/>
    <dgm:cxn modelId="{17302589-AD44-4CFE-8A25-2308002CEA71}" type="presOf" srcId="{9CC28756-7E60-4FCD-AA70-188A9E922535}" destId="{1186901D-C54E-4D74-94B8-FC8E7C6AE729}" srcOrd="0" destOrd="0" presId="urn:microsoft.com/office/officeart/2005/8/layout/process5"/>
    <dgm:cxn modelId="{C28F4C96-F8AF-49BE-A8DA-3C583A29FC2F}" type="presOf" srcId="{C4C447D6-DD1B-4B96-8BE4-B0AFA668B2F4}" destId="{6D07CDB6-FB17-45E1-9C7C-A1E6A6B82596}" srcOrd="0" destOrd="0" presId="urn:microsoft.com/office/officeart/2005/8/layout/process5"/>
    <dgm:cxn modelId="{E1810498-3920-4A7E-BA62-EAF906B69609}" type="presOf" srcId="{31B4A1CE-4E47-4D1A-BB5D-7F88A9D2A975}" destId="{A8B14D44-7192-4880-8E90-40B731235B43}" srcOrd="1" destOrd="0" presId="urn:microsoft.com/office/officeart/2005/8/layout/process5"/>
    <dgm:cxn modelId="{463C17AC-E2EC-444E-BC51-36BBDC4574C3}" type="presOf" srcId="{24CA5B05-F6E8-41E9-9FBA-EA65F6BD66B2}" destId="{7EE28B93-BE33-459F-82FB-FDC8DACE018C}" srcOrd="0" destOrd="0" presId="urn:microsoft.com/office/officeart/2005/8/layout/process5"/>
    <dgm:cxn modelId="{518121B4-B798-4511-A7A5-3075A5C51593}" type="presOf" srcId="{EC8806EE-2503-4929-9B02-1F6DA144B51C}" destId="{5B365AAB-D85C-4F75-81D7-E4F87CDA52DE}" srcOrd="0" destOrd="0" presId="urn:microsoft.com/office/officeart/2005/8/layout/process5"/>
    <dgm:cxn modelId="{C38931B4-3211-4E24-A422-716C387F7A70}" type="presOf" srcId="{26FF2B58-7F43-4FC2-8D70-857D6FF1D89F}" destId="{0A363C62-E9EE-4EA3-BEA2-8EBD2154FB59}" srcOrd="0" destOrd="0" presId="urn:microsoft.com/office/officeart/2005/8/layout/process5"/>
    <dgm:cxn modelId="{621587D1-1B2F-4100-B0A0-0CB5AD45C0DC}" type="presOf" srcId="{9F094D1B-81DE-4A3B-9250-BA4B472FE958}" destId="{9B241760-FCE8-4D64-9B5A-9BED2CCDE1EB}" srcOrd="0" destOrd="0" presId="urn:microsoft.com/office/officeart/2005/8/layout/process5"/>
    <dgm:cxn modelId="{7A9047D6-6169-442E-9676-A17EC6A8A654}" srcId="{26FF2B58-7F43-4FC2-8D70-857D6FF1D89F}" destId="{9A277E37-CE7E-442A-9AE2-659DC18BFACB}" srcOrd="1" destOrd="0" parTransId="{5DD962B5-CF1C-4BA5-A4DE-632ECC65AB27}" sibTransId="{36113859-3386-42F6-974A-63C90D1AE669}"/>
    <dgm:cxn modelId="{95D732D9-85E0-4954-A2E0-14FCD6E2DDD5}" type="presOf" srcId="{36113859-3386-42F6-974A-63C90D1AE669}" destId="{51F029C1-81C3-484C-A815-7C851C85DDC1}" srcOrd="1" destOrd="0" presId="urn:microsoft.com/office/officeart/2005/8/layout/process5"/>
    <dgm:cxn modelId="{8E4CB2EA-2C61-4BE1-BE55-48D3E07CECE0}" srcId="{26FF2B58-7F43-4FC2-8D70-857D6FF1D89F}" destId="{EC8806EE-2503-4929-9B02-1F6DA144B51C}" srcOrd="0" destOrd="0" parTransId="{179F48CB-1081-471C-8245-C8759BCC744E}" sibTransId="{9F094D1B-81DE-4A3B-9250-BA4B472FE958}"/>
    <dgm:cxn modelId="{3C7E85F7-0F41-4FBA-97CE-3040791408E5}" srcId="{26FF2B58-7F43-4FC2-8D70-857D6FF1D89F}" destId="{9CC28756-7E60-4FCD-AA70-188A9E922535}" srcOrd="4" destOrd="0" parTransId="{E5F29D4B-7D5E-4956-B0CE-C48D5AB435E1}" sibTransId="{8449CB64-213A-4C72-8228-3ECADCCDC129}"/>
    <dgm:cxn modelId="{8CC1DBFA-DF48-4587-8773-C7D3D2522D71}" srcId="{26FF2B58-7F43-4FC2-8D70-857D6FF1D89F}" destId="{24CA5B05-F6E8-41E9-9FBA-EA65F6BD66B2}" srcOrd="3" destOrd="0" parTransId="{A62D667C-FF89-42D9-A02D-155F53F696F9}" sibTransId="{31B4A1CE-4E47-4D1A-BB5D-7F88A9D2A975}"/>
    <dgm:cxn modelId="{0C1349FE-A315-4FA0-A88F-73CEE628F96D}" type="presOf" srcId="{36113859-3386-42F6-974A-63C90D1AE669}" destId="{882FF781-3082-4CCE-846A-604A7C6742D8}" srcOrd="0" destOrd="0" presId="urn:microsoft.com/office/officeart/2005/8/layout/process5"/>
    <dgm:cxn modelId="{214A2FF1-6625-438B-A94C-57433A0723E6}" type="presParOf" srcId="{0A363C62-E9EE-4EA3-BEA2-8EBD2154FB59}" destId="{5B365AAB-D85C-4F75-81D7-E4F87CDA52DE}" srcOrd="0" destOrd="0" presId="urn:microsoft.com/office/officeart/2005/8/layout/process5"/>
    <dgm:cxn modelId="{20C72166-36C0-422A-820F-98384E601A23}" type="presParOf" srcId="{0A363C62-E9EE-4EA3-BEA2-8EBD2154FB59}" destId="{9B241760-FCE8-4D64-9B5A-9BED2CCDE1EB}" srcOrd="1" destOrd="0" presId="urn:microsoft.com/office/officeart/2005/8/layout/process5"/>
    <dgm:cxn modelId="{9091FE4C-F2F2-424E-B5A2-D686140C4D2E}" type="presParOf" srcId="{9B241760-FCE8-4D64-9B5A-9BED2CCDE1EB}" destId="{360412B9-3C2E-422F-BBDA-D4B4AF3D4F30}" srcOrd="0" destOrd="0" presId="urn:microsoft.com/office/officeart/2005/8/layout/process5"/>
    <dgm:cxn modelId="{E57CA190-3DA0-4E0D-990B-9D4F1F050B7E}" type="presParOf" srcId="{0A363C62-E9EE-4EA3-BEA2-8EBD2154FB59}" destId="{465EB0B4-9779-4BFF-8141-D2E4DBCD8D94}" srcOrd="2" destOrd="0" presId="urn:microsoft.com/office/officeart/2005/8/layout/process5"/>
    <dgm:cxn modelId="{8CD6A5EB-BAEE-45F7-9A9E-D0155654F275}" type="presParOf" srcId="{0A363C62-E9EE-4EA3-BEA2-8EBD2154FB59}" destId="{882FF781-3082-4CCE-846A-604A7C6742D8}" srcOrd="3" destOrd="0" presId="urn:microsoft.com/office/officeart/2005/8/layout/process5"/>
    <dgm:cxn modelId="{64395436-A1ED-4D41-B425-B58632A2D826}" type="presParOf" srcId="{882FF781-3082-4CCE-846A-604A7C6742D8}" destId="{51F029C1-81C3-484C-A815-7C851C85DDC1}" srcOrd="0" destOrd="0" presId="urn:microsoft.com/office/officeart/2005/8/layout/process5"/>
    <dgm:cxn modelId="{D10159BA-6A40-4A27-8189-CD6B8727C03A}" type="presParOf" srcId="{0A363C62-E9EE-4EA3-BEA2-8EBD2154FB59}" destId="{8CC62F16-DAFB-4683-AD44-095C4E7AE16F}" srcOrd="4" destOrd="0" presId="urn:microsoft.com/office/officeart/2005/8/layout/process5"/>
    <dgm:cxn modelId="{0BC02126-7C67-4E9D-AE4F-AD9DD4DC624E}" type="presParOf" srcId="{0A363C62-E9EE-4EA3-BEA2-8EBD2154FB59}" destId="{6D07CDB6-FB17-45E1-9C7C-A1E6A6B82596}" srcOrd="5" destOrd="0" presId="urn:microsoft.com/office/officeart/2005/8/layout/process5"/>
    <dgm:cxn modelId="{BA6C7EA3-BACA-4DBC-99B8-4F458BE0EBC5}" type="presParOf" srcId="{6D07CDB6-FB17-45E1-9C7C-A1E6A6B82596}" destId="{579B2C4F-D3D3-44D0-B5D4-57E6046B9382}" srcOrd="0" destOrd="0" presId="urn:microsoft.com/office/officeart/2005/8/layout/process5"/>
    <dgm:cxn modelId="{7786B4DC-E863-4F3F-BD82-B84B46BA130E}" type="presParOf" srcId="{0A363C62-E9EE-4EA3-BEA2-8EBD2154FB59}" destId="{7EE28B93-BE33-459F-82FB-FDC8DACE018C}" srcOrd="6" destOrd="0" presId="urn:microsoft.com/office/officeart/2005/8/layout/process5"/>
    <dgm:cxn modelId="{5E7350D4-03B1-4DA5-AB84-975CA0CC343C}" type="presParOf" srcId="{0A363C62-E9EE-4EA3-BEA2-8EBD2154FB59}" destId="{C322C10B-977C-467E-B263-CE039486EEDF}" srcOrd="7" destOrd="0" presId="urn:microsoft.com/office/officeart/2005/8/layout/process5"/>
    <dgm:cxn modelId="{DEF41D7E-905D-4F18-A2B4-92534F4E4DA3}" type="presParOf" srcId="{C322C10B-977C-467E-B263-CE039486EEDF}" destId="{A8B14D44-7192-4880-8E90-40B731235B43}" srcOrd="0" destOrd="0" presId="urn:microsoft.com/office/officeart/2005/8/layout/process5"/>
    <dgm:cxn modelId="{1506CA22-EACD-44A1-B1A9-37D137667821}" type="presParOf" srcId="{0A363C62-E9EE-4EA3-BEA2-8EBD2154FB59}" destId="{1186901D-C54E-4D74-94B8-FC8E7C6AE729}"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81B0B4-8BC9-4F12-8D4C-DF0A9D501EA0}" type="doc">
      <dgm:prSet loTypeId="urn:microsoft.com/office/officeart/2008/layout/VerticalCurvedList" loCatId="list" qsTypeId="urn:microsoft.com/office/officeart/2005/8/quickstyle/simple2" qsCatId="simple" csTypeId="urn:microsoft.com/office/officeart/2005/8/colors/accent2_2" csCatId="accent2" phldr="1"/>
      <dgm:spPr/>
      <dgm:t>
        <a:bodyPr/>
        <a:lstStyle/>
        <a:p>
          <a:endParaRPr lang="en-US"/>
        </a:p>
      </dgm:t>
    </dgm:pt>
    <dgm:pt modelId="{4034005E-AB9B-4B25-BEF3-F8D8D4F8B5A5}">
      <dgm:prSet/>
      <dgm:spPr/>
      <dgm:t>
        <a:bodyPr/>
        <a:lstStyle/>
        <a:p>
          <a:r>
            <a:rPr lang="en-US" b="0" dirty="0">
              <a:latin typeface="Arial"/>
              <a:cs typeface="Arial"/>
            </a:rPr>
            <a:t>Address Past-Due Balances</a:t>
          </a:r>
          <a:endParaRPr lang="en-US" dirty="0">
            <a:latin typeface="Arial"/>
            <a:cs typeface="Arial"/>
          </a:endParaRPr>
        </a:p>
      </dgm:t>
    </dgm:pt>
    <dgm:pt modelId="{07E85B19-3D78-4DB0-ABAB-9DE86B092B70}" type="parTrans" cxnId="{92256DD9-48FE-48E1-A211-C3E23B802BD1}">
      <dgm:prSet/>
      <dgm:spPr/>
      <dgm:t>
        <a:bodyPr/>
        <a:lstStyle/>
        <a:p>
          <a:endParaRPr lang="en-US"/>
        </a:p>
      </dgm:t>
    </dgm:pt>
    <dgm:pt modelId="{016D4438-90BA-4D14-BAE2-031F66B2138F}" type="sibTrans" cxnId="{92256DD9-48FE-48E1-A211-C3E23B802BD1}">
      <dgm:prSet/>
      <dgm:spPr/>
      <dgm:t>
        <a:bodyPr/>
        <a:lstStyle/>
        <a:p>
          <a:endParaRPr lang="en-US"/>
        </a:p>
      </dgm:t>
    </dgm:pt>
    <dgm:pt modelId="{AC257F40-A96B-43D5-B7C6-FD19E014A2D7}">
      <dgm:prSet/>
      <dgm:spPr/>
      <dgm:t>
        <a:bodyPr/>
        <a:lstStyle/>
        <a:p>
          <a:r>
            <a:rPr lang="en-US" dirty="0">
              <a:latin typeface="Arial"/>
              <a:cs typeface="Arial"/>
            </a:rPr>
            <a:t>Provide Support During Hardships</a:t>
          </a:r>
        </a:p>
      </dgm:t>
    </dgm:pt>
    <dgm:pt modelId="{2A609096-1660-45B3-B5F6-F0A833B1899B}" type="parTrans" cxnId="{C4341B70-7A49-44DF-ABC8-B6C1C1F4DF3D}">
      <dgm:prSet/>
      <dgm:spPr/>
      <dgm:t>
        <a:bodyPr/>
        <a:lstStyle/>
        <a:p>
          <a:endParaRPr lang="en-US"/>
        </a:p>
      </dgm:t>
    </dgm:pt>
    <dgm:pt modelId="{6E3AE3BA-19D4-4EE3-AC89-507EF762E9B0}" type="sibTrans" cxnId="{C4341B70-7A49-44DF-ABC8-B6C1C1F4DF3D}">
      <dgm:prSet/>
      <dgm:spPr/>
      <dgm:t>
        <a:bodyPr/>
        <a:lstStyle/>
        <a:p>
          <a:endParaRPr lang="en-US"/>
        </a:p>
      </dgm:t>
    </dgm:pt>
    <dgm:pt modelId="{FE4BCB59-DF9B-4A93-9AB9-1FD9F66984CB}">
      <dgm:prSet/>
      <dgm:spPr/>
      <dgm:t>
        <a:bodyPr anchor="ctr"/>
        <a:lstStyle/>
        <a:p>
          <a:pPr rtl="0"/>
          <a:r>
            <a:rPr lang="en-US" dirty="0">
              <a:latin typeface="Arial"/>
              <a:cs typeface="Arial"/>
            </a:rPr>
            <a:t>Improve Affordability</a:t>
          </a:r>
        </a:p>
      </dgm:t>
    </dgm:pt>
    <dgm:pt modelId="{639011C5-1CDF-4CDD-A1D4-AC4FE126DF1D}" type="sibTrans" cxnId="{B9D21663-E9E0-4BE5-B508-F83EA68FB621}">
      <dgm:prSet/>
      <dgm:spPr/>
      <dgm:t>
        <a:bodyPr/>
        <a:lstStyle/>
        <a:p>
          <a:endParaRPr lang="en-US"/>
        </a:p>
      </dgm:t>
    </dgm:pt>
    <dgm:pt modelId="{D89C6563-40CA-4F4F-8433-D405F16EF113}" type="parTrans" cxnId="{B9D21663-E9E0-4BE5-B508-F83EA68FB621}">
      <dgm:prSet/>
      <dgm:spPr/>
      <dgm:t>
        <a:bodyPr/>
        <a:lstStyle/>
        <a:p>
          <a:endParaRPr lang="en-US"/>
        </a:p>
      </dgm:t>
    </dgm:pt>
    <dgm:pt modelId="{414E0AA9-F217-4435-A6F2-1367EEC7B5DE}">
      <dgm:prSet/>
      <dgm:spPr/>
      <dgm:t>
        <a:bodyPr/>
        <a:lstStyle/>
        <a:p>
          <a:r>
            <a:rPr lang="en-US" dirty="0">
              <a:latin typeface="Arial"/>
              <a:cs typeface="Arial"/>
            </a:rPr>
            <a:t>Educate on Energy Conservation</a:t>
          </a:r>
        </a:p>
      </dgm:t>
    </dgm:pt>
    <dgm:pt modelId="{F94FEA2B-7CB7-4A3E-B2C1-125668B81CD3}" type="parTrans" cxnId="{94E939D0-067A-4ED2-8281-DA23B83625D7}">
      <dgm:prSet/>
      <dgm:spPr/>
      <dgm:t>
        <a:bodyPr/>
        <a:lstStyle/>
        <a:p>
          <a:endParaRPr lang="en-US"/>
        </a:p>
      </dgm:t>
    </dgm:pt>
    <dgm:pt modelId="{0AF66BAF-04C4-4C64-B866-095A3C7B9184}" type="sibTrans" cxnId="{94E939D0-067A-4ED2-8281-DA23B83625D7}">
      <dgm:prSet/>
      <dgm:spPr/>
      <dgm:t>
        <a:bodyPr/>
        <a:lstStyle/>
        <a:p>
          <a:endParaRPr lang="en-US"/>
        </a:p>
      </dgm:t>
    </dgm:pt>
    <dgm:pt modelId="{FC0AB1A7-8BF5-4ECA-B49E-6E9286A45920}" type="pres">
      <dgm:prSet presAssocID="{8981B0B4-8BC9-4F12-8D4C-DF0A9D501EA0}" presName="Name0" presStyleCnt="0">
        <dgm:presLayoutVars>
          <dgm:chMax val="7"/>
          <dgm:chPref val="7"/>
          <dgm:dir/>
        </dgm:presLayoutVars>
      </dgm:prSet>
      <dgm:spPr/>
    </dgm:pt>
    <dgm:pt modelId="{D001D024-E363-4F91-BA2D-BE233ADD5263}" type="pres">
      <dgm:prSet presAssocID="{8981B0B4-8BC9-4F12-8D4C-DF0A9D501EA0}" presName="Name1" presStyleCnt="0"/>
      <dgm:spPr/>
    </dgm:pt>
    <dgm:pt modelId="{0663BECE-334F-4517-A35A-7A0D2C2D5B4E}" type="pres">
      <dgm:prSet presAssocID="{8981B0B4-8BC9-4F12-8D4C-DF0A9D501EA0}" presName="cycle" presStyleCnt="0"/>
      <dgm:spPr/>
    </dgm:pt>
    <dgm:pt modelId="{8995ADEA-B2DC-4C76-A1C9-C1E49BD81380}" type="pres">
      <dgm:prSet presAssocID="{8981B0B4-8BC9-4F12-8D4C-DF0A9D501EA0}" presName="srcNode" presStyleLbl="node1" presStyleIdx="0" presStyleCnt="4"/>
      <dgm:spPr/>
    </dgm:pt>
    <dgm:pt modelId="{AB69FD50-6EE9-4067-B6F6-7202C5D20DF6}" type="pres">
      <dgm:prSet presAssocID="{8981B0B4-8BC9-4F12-8D4C-DF0A9D501EA0}" presName="conn" presStyleLbl="parChTrans1D2" presStyleIdx="0" presStyleCnt="1"/>
      <dgm:spPr/>
    </dgm:pt>
    <dgm:pt modelId="{2E42CDC6-D51F-43F9-B7AB-044BCE9C601D}" type="pres">
      <dgm:prSet presAssocID="{8981B0B4-8BC9-4F12-8D4C-DF0A9D501EA0}" presName="extraNode" presStyleLbl="node1" presStyleIdx="0" presStyleCnt="4"/>
      <dgm:spPr/>
    </dgm:pt>
    <dgm:pt modelId="{7E832BD2-7190-48F1-8682-88B9DB560153}" type="pres">
      <dgm:prSet presAssocID="{8981B0B4-8BC9-4F12-8D4C-DF0A9D501EA0}" presName="dstNode" presStyleLbl="node1" presStyleIdx="0" presStyleCnt="4"/>
      <dgm:spPr/>
    </dgm:pt>
    <dgm:pt modelId="{2938876B-A096-4583-A859-CB7991F33777}" type="pres">
      <dgm:prSet presAssocID="{FE4BCB59-DF9B-4A93-9AB9-1FD9F66984CB}" presName="text_1" presStyleLbl="node1" presStyleIdx="0" presStyleCnt="4">
        <dgm:presLayoutVars>
          <dgm:bulletEnabled val="1"/>
        </dgm:presLayoutVars>
      </dgm:prSet>
      <dgm:spPr/>
    </dgm:pt>
    <dgm:pt modelId="{FEF8B838-95E4-41E3-8C25-ECEA337F40B2}" type="pres">
      <dgm:prSet presAssocID="{FE4BCB59-DF9B-4A93-9AB9-1FD9F66984CB}" presName="accent_1" presStyleCnt="0"/>
      <dgm:spPr/>
    </dgm:pt>
    <dgm:pt modelId="{72BB5F44-39CC-4FEC-AF57-710F04B0A60D}" type="pres">
      <dgm:prSet presAssocID="{FE4BCB59-DF9B-4A93-9AB9-1FD9F66984CB}" presName="accentRepeatNode" presStyleLbl="solidFgAcc1" presStyleIdx="0" presStyleCnt="4"/>
      <dgm:spPr/>
    </dgm:pt>
    <dgm:pt modelId="{A7F20D75-2036-4AD9-94B2-42310DA18846}" type="pres">
      <dgm:prSet presAssocID="{4034005E-AB9B-4B25-BEF3-F8D8D4F8B5A5}" presName="text_2" presStyleLbl="node1" presStyleIdx="1" presStyleCnt="4">
        <dgm:presLayoutVars>
          <dgm:bulletEnabled val="1"/>
        </dgm:presLayoutVars>
      </dgm:prSet>
      <dgm:spPr/>
    </dgm:pt>
    <dgm:pt modelId="{286BFD3E-A667-41B7-A097-62DE27857535}" type="pres">
      <dgm:prSet presAssocID="{4034005E-AB9B-4B25-BEF3-F8D8D4F8B5A5}" presName="accent_2" presStyleCnt="0"/>
      <dgm:spPr/>
    </dgm:pt>
    <dgm:pt modelId="{BFF48E47-E720-4823-8D23-74E9E4BAC2E0}" type="pres">
      <dgm:prSet presAssocID="{4034005E-AB9B-4B25-BEF3-F8D8D4F8B5A5}" presName="accentRepeatNode" presStyleLbl="solidFgAcc1" presStyleIdx="1" presStyleCnt="4"/>
      <dgm:spPr/>
    </dgm:pt>
    <dgm:pt modelId="{6C5F8A79-4F7B-465E-B6F4-0D995FBAAF92}" type="pres">
      <dgm:prSet presAssocID="{AC257F40-A96B-43D5-B7C6-FD19E014A2D7}" presName="text_3" presStyleLbl="node1" presStyleIdx="2" presStyleCnt="4">
        <dgm:presLayoutVars>
          <dgm:bulletEnabled val="1"/>
        </dgm:presLayoutVars>
      </dgm:prSet>
      <dgm:spPr/>
    </dgm:pt>
    <dgm:pt modelId="{57002BDC-76C4-4824-827B-41224154B230}" type="pres">
      <dgm:prSet presAssocID="{AC257F40-A96B-43D5-B7C6-FD19E014A2D7}" presName="accent_3" presStyleCnt="0"/>
      <dgm:spPr/>
    </dgm:pt>
    <dgm:pt modelId="{C8F68E87-FA16-4FC6-AB30-71200F99B579}" type="pres">
      <dgm:prSet presAssocID="{AC257F40-A96B-43D5-B7C6-FD19E014A2D7}" presName="accentRepeatNode" presStyleLbl="solidFgAcc1" presStyleIdx="2" presStyleCnt="4"/>
      <dgm:spPr/>
    </dgm:pt>
    <dgm:pt modelId="{AF323A3F-3DF1-48D1-BD26-4778C0DE4951}" type="pres">
      <dgm:prSet presAssocID="{414E0AA9-F217-4435-A6F2-1367EEC7B5DE}" presName="text_4" presStyleLbl="node1" presStyleIdx="3" presStyleCnt="4">
        <dgm:presLayoutVars>
          <dgm:bulletEnabled val="1"/>
        </dgm:presLayoutVars>
      </dgm:prSet>
      <dgm:spPr/>
    </dgm:pt>
    <dgm:pt modelId="{A02D68DA-1AB5-44A7-A151-A87E29EE1EE6}" type="pres">
      <dgm:prSet presAssocID="{414E0AA9-F217-4435-A6F2-1367EEC7B5DE}" presName="accent_4" presStyleCnt="0"/>
      <dgm:spPr/>
    </dgm:pt>
    <dgm:pt modelId="{C560C8B7-D348-45C7-B98A-AAFB53AB5ED7}" type="pres">
      <dgm:prSet presAssocID="{414E0AA9-F217-4435-A6F2-1367EEC7B5DE}" presName="accentRepeatNode" presStyleLbl="solidFgAcc1" presStyleIdx="3" presStyleCnt="4"/>
      <dgm:spPr/>
    </dgm:pt>
  </dgm:ptLst>
  <dgm:cxnLst>
    <dgm:cxn modelId="{05DAEA23-7493-4A01-95ED-0A6B8E2FC7A6}" type="presOf" srcId="{4034005E-AB9B-4B25-BEF3-F8D8D4F8B5A5}" destId="{A7F20D75-2036-4AD9-94B2-42310DA18846}" srcOrd="0" destOrd="0" presId="urn:microsoft.com/office/officeart/2008/layout/VerticalCurvedList"/>
    <dgm:cxn modelId="{B9D21663-E9E0-4BE5-B508-F83EA68FB621}" srcId="{8981B0B4-8BC9-4F12-8D4C-DF0A9D501EA0}" destId="{FE4BCB59-DF9B-4A93-9AB9-1FD9F66984CB}" srcOrd="0" destOrd="0" parTransId="{D89C6563-40CA-4F4F-8433-D405F16EF113}" sibTransId="{639011C5-1CDF-4CDD-A1D4-AC4FE126DF1D}"/>
    <dgm:cxn modelId="{B9CB9567-9B11-4E4E-A8E9-DC4D0B82810E}" type="presOf" srcId="{8981B0B4-8BC9-4F12-8D4C-DF0A9D501EA0}" destId="{FC0AB1A7-8BF5-4ECA-B49E-6E9286A45920}" srcOrd="0" destOrd="0" presId="urn:microsoft.com/office/officeart/2008/layout/VerticalCurvedList"/>
    <dgm:cxn modelId="{EC543C6C-34D7-442F-817C-B5DCE8523527}" type="presOf" srcId="{AC257F40-A96B-43D5-B7C6-FD19E014A2D7}" destId="{6C5F8A79-4F7B-465E-B6F4-0D995FBAAF92}" srcOrd="0" destOrd="0" presId="urn:microsoft.com/office/officeart/2008/layout/VerticalCurvedList"/>
    <dgm:cxn modelId="{C4341B70-7A49-44DF-ABC8-B6C1C1F4DF3D}" srcId="{8981B0B4-8BC9-4F12-8D4C-DF0A9D501EA0}" destId="{AC257F40-A96B-43D5-B7C6-FD19E014A2D7}" srcOrd="2" destOrd="0" parTransId="{2A609096-1660-45B3-B5F6-F0A833B1899B}" sibTransId="{6E3AE3BA-19D4-4EE3-AC89-507EF762E9B0}"/>
    <dgm:cxn modelId="{94E939D0-067A-4ED2-8281-DA23B83625D7}" srcId="{8981B0B4-8BC9-4F12-8D4C-DF0A9D501EA0}" destId="{414E0AA9-F217-4435-A6F2-1367EEC7B5DE}" srcOrd="3" destOrd="0" parTransId="{F94FEA2B-7CB7-4A3E-B2C1-125668B81CD3}" sibTransId="{0AF66BAF-04C4-4C64-B866-095A3C7B9184}"/>
    <dgm:cxn modelId="{92256DD9-48FE-48E1-A211-C3E23B802BD1}" srcId="{8981B0B4-8BC9-4F12-8D4C-DF0A9D501EA0}" destId="{4034005E-AB9B-4B25-BEF3-F8D8D4F8B5A5}" srcOrd="1" destOrd="0" parTransId="{07E85B19-3D78-4DB0-ABAB-9DE86B092B70}" sibTransId="{016D4438-90BA-4D14-BAE2-031F66B2138F}"/>
    <dgm:cxn modelId="{990DC1DA-DA01-41CE-AF6B-2C84459B19A3}" type="presOf" srcId="{FE4BCB59-DF9B-4A93-9AB9-1FD9F66984CB}" destId="{2938876B-A096-4583-A859-CB7991F33777}" srcOrd="0" destOrd="0" presId="urn:microsoft.com/office/officeart/2008/layout/VerticalCurvedList"/>
    <dgm:cxn modelId="{49E069F2-1E9C-48B4-B48D-BF6366F449AC}" type="presOf" srcId="{414E0AA9-F217-4435-A6F2-1367EEC7B5DE}" destId="{AF323A3F-3DF1-48D1-BD26-4778C0DE4951}" srcOrd="0" destOrd="0" presId="urn:microsoft.com/office/officeart/2008/layout/VerticalCurvedList"/>
    <dgm:cxn modelId="{ADDACDFD-FE01-4941-A29B-53C0CC3604B0}" type="presOf" srcId="{639011C5-1CDF-4CDD-A1D4-AC4FE126DF1D}" destId="{AB69FD50-6EE9-4067-B6F6-7202C5D20DF6}" srcOrd="0" destOrd="0" presId="urn:microsoft.com/office/officeart/2008/layout/VerticalCurvedList"/>
    <dgm:cxn modelId="{EED82508-2219-46A7-8C7B-84CC23E49568}" type="presParOf" srcId="{FC0AB1A7-8BF5-4ECA-B49E-6E9286A45920}" destId="{D001D024-E363-4F91-BA2D-BE233ADD5263}" srcOrd="0" destOrd="0" presId="urn:microsoft.com/office/officeart/2008/layout/VerticalCurvedList"/>
    <dgm:cxn modelId="{2B2AF9B6-459C-4516-B270-695E8362C8B3}" type="presParOf" srcId="{D001D024-E363-4F91-BA2D-BE233ADD5263}" destId="{0663BECE-334F-4517-A35A-7A0D2C2D5B4E}" srcOrd="0" destOrd="0" presId="urn:microsoft.com/office/officeart/2008/layout/VerticalCurvedList"/>
    <dgm:cxn modelId="{1EE9E4F3-C648-4F13-B73D-3089486F0AA9}" type="presParOf" srcId="{0663BECE-334F-4517-A35A-7A0D2C2D5B4E}" destId="{8995ADEA-B2DC-4C76-A1C9-C1E49BD81380}" srcOrd="0" destOrd="0" presId="urn:microsoft.com/office/officeart/2008/layout/VerticalCurvedList"/>
    <dgm:cxn modelId="{C4A95CB1-6A3E-4934-B5CD-B32D86BEA78B}" type="presParOf" srcId="{0663BECE-334F-4517-A35A-7A0D2C2D5B4E}" destId="{AB69FD50-6EE9-4067-B6F6-7202C5D20DF6}" srcOrd="1" destOrd="0" presId="urn:microsoft.com/office/officeart/2008/layout/VerticalCurvedList"/>
    <dgm:cxn modelId="{AF5748F7-20F3-4269-88EC-94CDCD75E923}" type="presParOf" srcId="{0663BECE-334F-4517-A35A-7A0D2C2D5B4E}" destId="{2E42CDC6-D51F-43F9-B7AB-044BCE9C601D}" srcOrd="2" destOrd="0" presId="urn:microsoft.com/office/officeart/2008/layout/VerticalCurvedList"/>
    <dgm:cxn modelId="{528EAD2A-E1CC-4864-96AA-1C8E1C82C1B0}" type="presParOf" srcId="{0663BECE-334F-4517-A35A-7A0D2C2D5B4E}" destId="{7E832BD2-7190-48F1-8682-88B9DB560153}" srcOrd="3" destOrd="0" presId="urn:microsoft.com/office/officeart/2008/layout/VerticalCurvedList"/>
    <dgm:cxn modelId="{ECAA4530-32F2-4966-8BEF-EA0889816C24}" type="presParOf" srcId="{D001D024-E363-4F91-BA2D-BE233ADD5263}" destId="{2938876B-A096-4583-A859-CB7991F33777}" srcOrd="1" destOrd="0" presId="urn:microsoft.com/office/officeart/2008/layout/VerticalCurvedList"/>
    <dgm:cxn modelId="{FAD50734-3F8E-444A-95B6-2F6D42475822}" type="presParOf" srcId="{D001D024-E363-4F91-BA2D-BE233ADD5263}" destId="{FEF8B838-95E4-41E3-8C25-ECEA337F40B2}" srcOrd="2" destOrd="0" presId="urn:microsoft.com/office/officeart/2008/layout/VerticalCurvedList"/>
    <dgm:cxn modelId="{175F865D-823A-4AA9-9504-296D3A076D42}" type="presParOf" srcId="{FEF8B838-95E4-41E3-8C25-ECEA337F40B2}" destId="{72BB5F44-39CC-4FEC-AF57-710F04B0A60D}" srcOrd="0" destOrd="0" presId="urn:microsoft.com/office/officeart/2008/layout/VerticalCurvedList"/>
    <dgm:cxn modelId="{8CA60799-756C-48E5-ABA3-F0067F66ECFC}" type="presParOf" srcId="{D001D024-E363-4F91-BA2D-BE233ADD5263}" destId="{A7F20D75-2036-4AD9-94B2-42310DA18846}" srcOrd="3" destOrd="0" presId="urn:microsoft.com/office/officeart/2008/layout/VerticalCurvedList"/>
    <dgm:cxn modelId="{E671FDC4-AB41-4507-BF1D-418B115942A0}" type="presParOf" srcId="{D001D024-E363-4F91-BA2D-BE233ADD5263}" destId="{286BFD3E-A667-41B7-A097-62DE27857535}" srcOrd="4" destOrd="0" presId="urn:microsoft.com/office/officeart/2008/layout/VerticalCurvedList"/>
    <dgm:cxn modelId="{85C89385-CBB2-40C1-86FA-9B2BCDE6293D}" type="presParOf" srcId="{286BFD3E-A667-41B7-A097-62DE27857535}" destId="{BFF48E47-E720-4823-8D23-74E9E4BAC2E0}" srcOrd="0" destOrd="0" presId="urn:microsoft.com/office/officeart/2008/layout/VerticalCurvedList"/>
    <dgm:cxn modelId="{083FFA77-4E66-4F02-819F-513F2D0C1363}" type="presParOf" srcId="{D001D024-E363-4F91-BA2D-BE233ADD5263}" destId="{6C5F8A79-4F7B-465E-B6F4-0D995FBAAF92}" srcOrd="5" destOrd="0" presId="urn:microsoft.com/office/officeart/2008/layout/VerticalCurvedList"/>
    <dgm:cxn modelId="{A2F092A0-595B-4652-97ED-9535F0C997C0}" type="presParOf" srcId="{D001D024-E363-4F91-BA2D-BE233ADD5263}" destId="{57002BDC-76C4-4824-827B-41224154B230}" srcOrd="6" destOrd="0" presId="urn:microsoft.com/office/officeart/2008/layout/VerticalCurvedList"/>
    <dgm:cxn modelId="{C6842CA3-6BF3-4C50-8DF9-BB5D98961C4C}" type="presParOf" srcId="{57002BDC-76C4-4824-827B-41224154B230}" destId="{C8F68E87-FA16-4FC6-AB30-71200F99B579}" srcOrd="0" destOrd="0" presId="urn:microsoft.com/office/officeart/2008/layout/VerticalCurvedList"/>
    <dgm:cxn modelId="{3623B451-29D3-4149-8C8B-DEF159AF6927}" type="presParOf" srcId="{D001D024-E363-4F91-BA2D-BE233ADD5263}" destId="{AF323A3F-3DF1-48D1-BD26-4778C0DE4951}" srcOrd="7" destOrd="0" presId="urn:microsoft.com/office/officeart/2008/layout/VerticalCurvedList"/>
    <dgm:cxn modelId="{34BF3A29-DEEB-49F2-ABA4-0FD5651025D6}" type="presParOf" srcId="{D001D024-E363-4F91-BA2D-BE233ADD5263}" destId="{A02D68DA-1AB5-44A7-A151-A87E29EE1EE6}" srcOrd="8" destOrd="0" presId="urn:microsoft.com/office/officeart/2008/layout/VerticalCurvedList"/>
    <dgm:cxn modelId="{1BD06FF2-2188-46F3-8677-1DD409BD7512}" type="presParOf" srcId="{A02D68DA-1AB5-44A7-A151-A87E29EE1EE6}" destId="{C560C8B7-D348-45C7-B98A-AAFB53AB5E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81B0B4-8BC9-4F12-8D4C-DF0A9D501EA0}"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FE4BCB59-DF9B-4A93-9AB9-1FD9F66984CB}">
      <dgm:prSet/>
      <dgm:spPr/>
      <dgm:t>
        <a:bodyPr anchor="ctr"/>
        <a:lstStyle/>
        <a:p>
          <a:endParaRPr lang="en-US" b="0" i="0">
            <a:latin typeface="Arial"/>
            <a:cs typeface="Arial"/>
          </a:endParaRPr>
        </a:p>
        <a:p>
          <a:endParaRPr lang="en-US" b="0" i="0">
            <a:latin typeface="Arial"/>
            <a:cs typeface="Arial"/>
          </a:endParaRPr>
        </a:p>
        <a:p>
          <a:r>
            <a:rPr lang="en-US" b="0" i="0">
              <a:latin typeface="Arial"/>
              <a:cs typeface="Arial"/>
            </a:rPr>
            <a:t>Discounts are based on self-declared monthly or annual income</a:t>
          </a:r>
          <a:endParaRPr lang="en-US">
            <a:latin typeface="Arial"/>
            <a:cs typeface="Arial"/>
          </a:endParaRPr>
        </a:p>
      </dgm:t>
    </dgm:pt>
    <dgm:pt modelId="{D89C6563-40CA-4F4F-8433-D405F16EF113}" type="parTrans" cxnId="{B9D21663-E9E0-4BE5-B508-F83EA68FB621}">
      <dgm:prSet/>
      <dgm:spPr/>
      <dgm:t>
        <a:bodyPr/>
        <a:lstStyle/>
        <a:p>
          <a:endParaRPr lang="en-US"/>
        </a:p>
      </dgm:t>
    </dgm:pt>
    <dgm:pt modelId="{639011C5-1CDF-4CDD-A1D4-AC4FE126DF1D}" type="sibTrans" cxnId="{B9D21663-E9E0-4BE5-B508-F83EA68FB621}">
      <dgm:prSet/>
      <dgm:spPr/>
      <dgm:t>
        <a:bodyPr/>
        <a:lstStyle/>
        <a:p>
          <a:endParaRPr lang="en-US"/>
        </a:p>
      </dgm:t>
    </dgm:pt>
    <dgm:pt modelId="{4034005E-AB9B-4B25-BEF3-F8D8D4F8B5A5}">
      <dgm:prSet/>
      <dgm:spPr/>
      <dgm:t>
        <a:bodyPr/>
        <a:lstStyle/>
        <a:p>
          <a:endParaRPr lang="en-US" b="0" i="0">
            <a:latin typeface="Arial"/>
            <a:cs typeface="Arial"/>
          </a:endParaRPr>
        </a:p>
        <a:p>
          <a:endParaRPr lang="en-US" b="0" i="0">
            <a:latin typeface="Arial"/>
            <a:cs typeface="Arial"/>
          </a:endParaRPr>
        </a:p>
        <a:p>
          <a:pPr rtl="0"/>
          <a:r>
            <a:rPr lang="en-US" b="0" i="0">
              <a:latin typeface="Arial"/>
              <a:cs typeface="Arial"/>
            </a:rPr>
            <a:t>Jointly administered between Avista and agencies</a:t>
          </a:r>
          <a:r>
            <a:rPr lang="en-US">
              <a:latin typeface="Arial"/>
              <a:cs typeface="Arial"/>
            </a:rPr>
            <a:t> – and no paperwork required!</a:t>
          </a:r>
        </a:p>
      </dgm:t>
    </dgm:pt>
    <dgm:pt modelId="{07E85B19-3D78-4DB0-ABAB-9DE86B092B70}" type="parTrans" cxnId="{92256DD9-48FE-48E1-A211-C3E23B802BD1}">
      <dgm:prSet/>
      <dgm:spPr/>
      <dgm:t>
        <a:bodyPr/>
        <a:lstStyle/>
        <a:p>
          <a:endParaRPr lang="en-US"/>
        </a:p>
      </dgm:t>
    </dgm:pt>
    <dgm:pt modelId="{016D4438-90BA-4D14-BAE2-031F66B2138F}" type="sibTrans" cxnId="{92256DD9-48FE-48E1-A211-C3E23B802BD1}">
      <dgm:prSet/>
      <dgm:spPr/>
      <dgm:t>
        <a:bodyPr/>
        <a:lstStyle/>
        <a:p>
          <a:endParaRPr lang="en-US"/>
        </a:p>
      </dgm:t>
    </dgm:pt>
    <dgm:pt modelId="{63843B47-0168-4FB3-A3E2-C7234D39776B}">
      <dgm:prSet/>
      <dgm:spPr/>
      <dgm:t>
        <a:bodyPr/>
        <a:lstStyle/>
        <a:p>
          <a:endParaRPr lang="en-US" b="0" i="0">
            <a:latin typeface="Arial"/>
            <a:cs typeface="Arial"/>
          </a:endParaRPr>
        </a:p>
        <a:p>
          <a:endParaRPr lang="en-US">
            <a:latin typeface="Arial"/>
            <a:cs typeface="Arial"/>
          </a:endParaRPr>
        </a:p>
        <a:p>
          <a:pPr rtl="0"/>
          <a:r>
            <a:rPr lang="en-US">
              <a:latin typeface="Arial"/>
              <a:cs typeface="Arial"/>
            </a:rPr>
            <a:t>Available to Oregon &amp; Washington customers</a:t>
          </a:r>
        </a:p>
      </dgm:t>
    </dgm:pt>
    <dgm:pt modelId="{FF130156-D092-4B89-9B10-1847D6E40358}" type="parTrans" cxnId="{B0308EEC-7371-4995-85B0-AFDDA0EC1A01}">
      <dgm:prSet/>
      <dgm:spPr/>
      <dgm:t>
        <a:bodyPr/>
        <a:lstStyle/>
        <a:p>
          <a:endParaRPr lang="en-US"/>
        </a:p>
      </dgm:t>
    </dgm:pt>
    <dgm:pt modelId="{FD0B5B48-E52D-44A3-A80A-43CF0B4449D7}" type="sibTrans" cxnId="{B0308EEC-7371-4995-85B0-AFDDA0EC1A01}">
      <dgm:prSet/>
      <dgm:spPr/>
      <dgm:t>
        <a:bodyPr/>
        <a:lstStyle/>
        <a:p>
          <a:endParaRPr lang="en-US"/>
        </a:p>
      </dgm:t>
    </dgm:pt>
    <dgm:pt modelId="{54E8FFA1-51D1-4957-9263-70FACC534531}">
      <dgm:prSet/>
      <dgm:spPr/>
      <dgm:t>
        <a:bodyPr/>
        <a:lstStyle/>
        <a:p>
          <a:endParaRPr lang="en-US" b="0" i="0">
            <a:latin typeface="Arial"/>
            <a:cs typeface="Arial"/>
          </a:endParaRPr>
        </a:p>
        <a:p>
          <a:endParaRPr lang="en-US" b="0" i="0">
            <a:latin typeface="Arial"/>
            <a:cs typeface="Arial"/>
          </a:endParaRPr>
        </a:p>
        <a:p>
          <a:r>
            <a:rPr lang="en-US" b="0" i="0">
              <a:latin typeface="Arial"/>
              <a:cs typeface="Arial"/>
            </a:rPr>
            <a:t>Participants remain eligible for other helpful programs through their local agencies, as well as other energy assistance</a:t>
          </a:r>
          <a:endParaRPr lang="en-US">
            <a:latin typeface="Arial"/>
            <a:cs typeface="Arial"/>
          </a:endParaRPr>
        </a:p>
      </dgm:t>
    </dgm:pt>
    <dgm:pt modelId="{756DD8BB-5307-4A80-B9F1-A3816FAF52DC}" type="parTrans" cxnId="{F0565805-A0A2-4AD5-935F-20C58E5E41E7}">
      <dgm:prSet/>
      <dgm:spPr/>
      <dgm:t>
        <a:bodyPr/>
        <a:lstStyle/>
        <a:p>
          <a:endParaRPr lang="en-US"/>
        </a:p>
      </dgm:t>
    </dgm:pt>
    <dgm:pt modelId="{16129CA7-A9C4-4DD0-B9C2-B2EE64547F3A}" type="sibTrans" cxnId="{F0565805-A0A2-4AD5-935F-20C58E5E41E7}">
      <dgm:prSet/>
      <dgm:spPr/>
      <dgm:t>
        <a:bodyPr/>
        <a:lstStyle/>
        <a:p>
          <a:endParaRPr lang="en-US"/>
        </a:p>
      </dgm:t>
    </dgm:pt>
    <dgm:pt modelId="{FCC7C7BE-E41B-43CC-91CD-CA8C432D2802}">
      <dgm:prSet phldr="0"/>
      <dgm:spPr/>
      <dgm:t>
        <a:bodyPr/>
        <a:lstStyle/>
        <a:p>
          <a:pPr rtl="0"/>
          <a:endParaRPr lang="en-US" b="0" i="0">
            <a:latin typeface="Arial"/>
            <a:cs typeface="Calibri"/>
          </a:endParaRPr>
        </a:p>
        <a:p>
          <a:pPr rtl="0"/>
          <a:endParaRPr lang="en-US" b="0" i="0">
            <a:latin typeface="Arial"/>
            <a:cs typeface="Calibri"/>
          </a:endParaRPr>
        </a:p>
        <a:p>
          <a:pPr rtl="0"/>
          <a:r>
            <a:rPr lang="en-US" b="0" i="0">
              <a:latin typeface="Arial"/>
              <a:cs typeface="Calibri"/>
            </a:rPr>
            <a:t>6% of enrolled customers will be randomly selected to verify their income through their CAA</a:t>
          </a:r>
          <a:endParaRPr lang="en-US" b="1" i="0">
            <a:latin typeface="Arial"/>
            <a:cs typeface="Arial"/>
          </a:endParaRPr>
        </a:p>
      </dgm:t>
    </dgm:pt>
    <dgm:pt modelId="{5862A061-2D7D-4A96-8E77-AF8B60F37CF3}" type="parTrans" cxnId="{E2BCC5E3-2B52-47F3-B7EB-3AD972F2F663}">
      <dgm:prSet/>
      <dgm:spPr/>
      <dgm:t>
        <a:bodyPr/>
        <a:lstStyle/>
        <a:p>
          <a:endParaRPr lang="en-US"/>
        </a:p>
      </dgm:t>
    </dgm:pt>
    <dgm:pt modelId="{CA16E6A9-8092-4CC1-A177-51A07B37E15D}" type="sibTrans" cxnId="{E2BCC5E3-2B52-47F3-B7EB-3AD972F2F663}">
      <dgm:prSet/>
      <dgm:spPr/>
      <dgm:t>
        <a:bodyPr/>
        <a:lstStyle/>
        <a:p>
          <a:endParaRPr lang="en-US"/>
        </a:p>
      </dgm:t>
    </dgm:pt>
    <dgm:pt modelId="{24CC9D48-168C-443B-B934-D8023DF87907}">
      <dgm:prSet/>
      <dgm:spPr/>
      <dgm:t>
        <a:bodyPr/>
        <a:lstStyle/>
        <a:p>
          <a:endParaRPr lang="en-US">
            <a:latin typeface="Arial"/>
            <a:cs typeface="Arial"/>
          </a:endParaRPr>
        </a:p>
        <a:p>
          <a:endParaRPr lang="en-US">
            <a:latin typeface="Arial"/>
            <a:cs typeface="Arial"/>
          </a:endParaRPr>
        </a:p>
        <a:p>
          <a:pPr rtl="0"/>
          <a:r>
            <a:rPr lang="en-US">
              <a:latin typeface="Arial"/>
              <a:cs typeface="Arial"/>
            </a:rPr>
            <a:t>Customers who have received income-qualifying assistance are auto-enrolled</a:t>
          </a:r>
          <a:endParaRPr lang="en-US" baseline="30000">
            <a:latin typeface="Arial"/>
            <a:cs typeface="Arial"/>
          </a:endParaRPr>
        </a:p>
      </dgm:t>
    </dgm:pt>
    <dgm:pt modelId="{60D7C056-7AB6-4D19-82A8-CCDDA4D1DFFF}" type="parTrans" cxnId="{C42C383C-1002-4D74-A09A-3E06C4CBCF66}">
      <dgm:prSet/>
      <dgm:spPr/>
      <dgm:t>
        <a:bodyPr/>
        <a:lstStyle/>
        <a:p>
          <a:endParaRPr lang="en-US"/>
        </a:p>
      </dgm:t>
    </dgm:pt>
    <dgm:pt modelId="{7D92780E-5833-49E1-B283-982F4265EC2F}" type="sibTrans" cxnId="{C42C383C-1002-4D74-A09A-3E06C4CBCF66}">
      <dgm:prSet/>
      <dgm:spPr/>
      <dgm:t>
        <a:bodyPr/>
        <a:lstStyle/>
        <a:p>
          <a:endParaRPr lang="en-US"/>
        </a:p>
      </dgm:t>
    </dgm:pt>
    <dgm:pt modelId="{519CB238-E718-4718-8E6B-4CCCF4C9B915}" type="pres">
      <dgm:prSet presAssocID="{8981B0B4-8BC9-4F12-8D4C-DF0A9D501EA0}" presName="diagram" presStyleCnt="0">
        <dgm:presLayoutVars>
          <dgm:dir/>
          <dgm:resizeHandles val="exact"/>
        </dgm:presLayoutVars>
      </dgm:prSet>
      <dgm:spPr/>
    </dgm:pt>
    <dgm:pt modelId="{83D210F7-73DC-4661-9FB5-CC9D45D51A75}" type="pres">
      <dgm:prSet presAssocID="{FE4BCB59-DF9B-4A93-9AB9-1FD9F66984CB}" presName="node" presStyleLbl="node1" presStyleIdx="0" presStyleCnt="6">
        <dgm:presLayoutVars>
          <dgm:bulletEnabled val="1"/>
        </dgm:presLayoutVars>
      </dgm:prSet>
      <dgm:spPr/>
    </dgm:pt>
    <dgm:pt modelId="{B2C40240-5942-4E38-B159-38AAC7FABF9F}" type="pres">
      <dgm:prSet presAssocID="{639011C5-1CDF-4CDD-A1D4-AC4FE126DF1D}" presName="sibTrans" presStyleCnt="0"/>
      <dgm:spPr/>
    </dgm:pt>
    <dgm:pt modelId="{E81673AB-E08C-4608-B1AA-B3BCA43AA76A}" type="pres">
      <dgm:prSet presAssocID="{4034005E-AB9B-4B25-BEF3-F8D8D4F8B5A5}" presName="node" presStyleLbl="node1" presStyleIdx="1" presStyleCnt="6" custLinFactNeighborX="0" custLinFactNeighborY="468">
        <dgm:presLayoutVars>
          <dgm:bulletEnabled val="1"/>
        </dgm:presLayoutVars>
      </dgm:prSet>
      <dgm:spPr/>
    </dgm:pt>
    <dgm:pt modelId="{402AA6B2-C961-41B1-A4D5-7650FFFDEFEF}" type="pres">
      <dgm:prSet presAssocID="{016D4438-90BA-4D14-BAE2-031F66B2138F}" presName="sibTrans" presStyleCnt="0"/>
      <dgm:spPr/>
    </dgm:pt>
    <dgm:pt modelId="{9C38051F-F60F-4102-8DBC-E161E6201DED}" type="pres">
      <dgm:prSet presAssocID="{24CC9D48-168C-443B-B934-D8023DF87907}" presName="node" presStyleLbl="node1" presStyleIdx="2" presStyleCnt="6">
        <dgm:presLayoutVars>
          <dgm:bulletEnabled val="1"/>
        </dgm:presLayoutVars>
      </dgm:prSet>
      <dgm:spPr/>
    </dgm:pt>
    <dgm:pt modelId="{62D62BB3-5EE7-406C-AE70-DC6B0E309F3D}" type="pres">
      <dgm:prSet presAssocID="{7D92780E-5833-49E1-B283-982F4265EC2F}" presName="sibTrans" presStyleCnt="0"/>
      <dgm:spPr/>
    </dgm:pt>
    <dgm:pt modelId="{D58C536A-4D76-41A5-83DA-B9064707E0F5}" type="pres">
      <dgm:prSet presAssocID="{63843B47-0168-4FB3-A3E2-C7234D39776B}" presName="node" presStyleLbl="node1" presStyleIdx="3" presStyleCnt="6">
        <dgm:presLayoutVars>
          <dgm:bulletEnabled val="1"/>
        </dgm:presLayoutVars>
      </dgm:prSet>
      <dgm:spPr/>
    </dgm:pt>
    <dgm:pt modelId="{F81ABDCA-A468-4850-A586-EF01BE1104B6}" type="pres">
      <dgm:prSet presAssocID="{FD0B5B48-E52D-44A3-A80A-43CF0B4449D7}" presName="sibTrans" presStyleCnt="0"/>
      <dgm:spPr/>
    </dgm:pt>
    <dgm:pt modelId="{921059A8-E20F-4406-BBC3-55ADC38D368E}" type="pres">
      <dgm:prSet presAssocID="{54E8FFA1-51D1-4957-9263-70FACC534531}" presName="node" presStyleLbl="node1" presStyleIdx="4" presStyleCnt="6">
        <dgm:presLayoutVars>
          <dgm:bulletEnabled val="1"/>
        </dgm:presLayoutVars>
      </dgm:prSet>
      <dgm:spPr/>
    </dgm:pt>
    <dgm:pt modelId="{C506DCA3-0D51-4498-B889-61EBC11BB027}" type="pres">
      <dgm:prSet presAssocID="{16129CA7-A9C4-4DD0-B9C2-B2EE64547F3A}" presName="sibTrans" presStyleCnt="0"/>
      <dgm:spPr/>
    </dgm:pt>
    <dgm:pt modelId="{471A2CBB-865F-4054-8CCC-B7A67F0C25CD}" type="pres">
      <dgm:prSet presAssocID="{FCC7C7BE-E41B-43CC-91CD-CA8C432D2802}" presName="node" presStyleLbl="node1" presStyleIdx="5" presStyleCnt="6">
        <dgm:presLayoutVars>
          <dgm:bulletEnabled val="1"/>
        </dgm:presLayoutVars>
      </dgm:prSet>
      <dgm:spPr/>
    </dgm:pt>
  </dgm:ptLst>
  <dgm:cxnLst>
    <dgm:cxn modelId="{F0565805-A0A2-4AD5-935F-20C58E5E41E7}" srcId="{8981B0B4-8BC9-4F12-8D4C-DF0A9D501EA0}" destId="{54E8FFA1-51D1-4957-9263-70FACC534531}" srcOrd="4" destOrd="0" parTransId="{756DD8BB-5307-4A80-B9F1-A3816FAF52DC}" sibTransId="{16129CA7-A9C4-4DD0-B9C2-B2EE64547F3A}"/>
    <dgm:cxn modelId="{E5169221-BEDB-4C4D-8F76-4942D4B2A94E}" type="presOf" srcId="{24CC9D48-168C-443B-B934-D8023DF87907}" destId="{9C38051F-F60F-4102-8DBC-E161E6201DED}" srcOrd="0" destOrd="0" presId="urn:microsoft.com/office/officeart/2005/8/layout/default"/>
    <dgm:cxn modelId="{12240C22-BAEE-4FE6-A040-FE636BDEB3C6}" type="presOf" srcId="{54E8FFA1-51D1-4957-9263-70FACC534531}" destId="{921059A8-E20F-4406-BBC3-55ADC38D368E}" srcOrd="0" destOrd="0" presId="urn:microsoft.com/office/officeart/2005/8/layout/default"/>
    <dgm:cxn modelId="{C42C383C-1002-4D74-A09A-3E06C4CBCF66}" srcId="{8981B0B4-8BC9-4F12-8D4C-DF0A9D501EA0}" destId="{24CC9D48-168C-443B-B934-D8023DF87907}" srcOrd="2" destOrd="0" parTransId="{60D7C056-7AB6-4D19-82A8-CCDDA4D1DFFF}" sibTransId="{7D92780E-5833-49E1-B283-982F4265EC2F}"/>
    <dgm:cxn modelId="{C6C0025F-EEBA-472C-8A3C-263A46A41ECA}" type="presOf" srcId="{4034005E-AB9B-4B25-BEF3-F8D8D4F8B5A5}" destId="{E81673AB-E08C-4608-B1AA-B3BCA43AA76A}" srcOrd="0" destOrd="0" presId="urn:microsoft.com/office/officeart/2005/8/layout/default"/>
    <dgm:cxn modelId="{B9D21663-E9E0-4BE5-B508-F83EA68FB621}" srcId="{8981B0B4-8BC9-4F12-8D4C-DF0A9D501EA0}" destId="{FE4BCB59-DF9B-4A93-9AB9-1FD9F66984CB}" srcOrd="0" destOrd="0" parTransId="{D89C6563-40CA-4F4F-8433-D405F16EF113}" sibTransId="{639011C5-1CDF-4CDD-A1D4-AC4FE126DF1D}"/>
    <dgm:cxn modelId="{D937056D-E77A-4AD6-988A-738249968289}" type="presOf" srcId="{63843B47-0168-4FB3-A3E2-C7234D39776B}" destId="{D58C536A-4D76-41A5-83DA-B9064707E0F5}" srcOrd="0" destOrd="0" presId="urn:microsoft.com/office/officeart/2005/8/layout/default"/>
    <dgm:cxn modelId="{7937E0A0-2FA4-4C4A-A266-BABAF8569141}" type="presOf" srcId="{FCC7C7BE-E41B-43CC-91CD-CA8C432D2802}" destId="{471A2CBB-865F-4054-8CCC-B7A67F0C25CD}" srcOrd="0" destOrd="0" presId="urn:microsoft.com/office/officeart/2005/8/layout/default"/>
    <dgm:cxn modelId="{92256DD9-48FE-48E1-A211-C3E23B802BD1}" srcId="{8981B0B4-8BC9-4F12-8D4C-DF0A9D501EA0}" destId="{4034005E-AB9B-4B25-BEF3-F8D8D4F8B5A5}" srcOrd="1" destOrd="0" parTransId="{07E85B19-3D78-4DB0-ABAB-9DE86B092B70}" sibTransId="{016D4438-90BA-4D14-BAE2-031F66B2138F}"/>
    <dgm:cxn modelId="{E2BCC5E3-2B52-47F3-B7EB-3AD972F2F663}" srcId="{8981B0B4-8BC9-4F12-8D4C-DF0A9D501EA0}" destId="{FCC7C7BE-E41B-43CC-91CD-CA8C432D2802}" srcOrd="5" destOrd="0" parTransId="{5862A061-2D7D-4A96-8E77-AF8B60F37CF3}" sibTransId="{CA16E6A9-8092-4CC1-A177-51A07B37E15D}"/>
    <dgm:cxn modelId="{C1E17BE7-E1B8-462F-93DA-9F33982AF8AB}" type="presOf" srcId="{FE4BCB59-DF9B-4A93-9AB9-1FD9F66984CB}" destId="{83D210F7-73DC-4661-9FB5-CC9D45D51A75}" srcOrd="0" destOrd="0" presId="urn:microsoft.com/office/officeart/2005/8/layout/default"/>
    <dgm:cxn modelId="{B0308EEC-7371-4995-85B0-AFDDA0EC1A01}" srcId="{8981B0B4-8BC9-4F12-8D4C-DF0A9D501EA0}" destId="{63843B47-0168-4FB3-A3E2-C7234D39776B}" srcOrd="3" destOrd="0" parTransId="{FF130156-D092-4B89-9B10-1847D6E40358}" sibTransId="{FD0B5B48-E52D-44A3-A80A-43CF0B4449D7}"/>
    <dgm:cxn modelId="{C0396DEE-3BA8-4B5C-9C2B-E35E9C99B27C}" type="presOf" srcId="{8981B0B4-8BC9-4F12-8D4C-DF0A9D501EA0}" destId="{519CB238-E718-4718-8E6B-4CCCF4C9B915}" srcOrd="0" destOrd="0" presId="urn:microsoft.com/office/officeart/2005/8/layout/default"/>
    <dgm:cxn modelId="{4158DB70-D2E7-4061-AC77-CF0A9595A0A5}" type="presParOf" srcId="{519CB238-E718-4718-8E6B-4CCCF4C9B915}" destId="{83D210F7-73DC-4661-9FB5-CC9D45D51A75}" srcOrd="0" destOrd="0" presId="urn:microsoft.com/office/officeart/2005/8/layout/default"/>
    <dgm:cxn modelId="{83568380-C281-4142-9E49-8EE8C5BC2F6C}" type="presParOf" srcId="{519CB238-E718-4718-8E6B-4CCCF4C9B915}" destId="{B2C40240-5942-4E38-B159-38AAC7FABF9F}" srcOrd="1" destOrd="0" presId="urn:microsoft.com/office/officeart/2005/8/layout/default"/>
    <dgm:cxn modelId="{B9DFA9C2-C7D0-4BFD-8848-9F07E744D7C9}" type="presParOf" srcId="{519CB238-E718-4718-8E6B-4CCCF4C9B915}" destId="{E81673AB-E08C-4608-B1AA-B3BCA43AA76A}" srcOrd="2" destOrd="0" presId="urn:microsoft.com/office/officeart/2005/8/layout/default"/>
    <dgm:cxn modelId="{902AA0CE-47C6-41A8-B0CC-C769801AC094}" type="presParOf" srcId="{519CB238-E718-4718-8E6B-4CCCF4C9B915}" destId="{402AA6B2-C961-41B1-A4D5-7650FFFDEFEF}" srcOrd="3" destOrd="0" presId="urn:microsoft.com/office/officeart/2005/8/layout/default"/>
    <dgm:cxn modelId="{E7049173-F01C-4B55-8E61-3D3AD6D2DB77}" type="presParOf" srcId="{519CB238-E718-4718-8E6B-4CCCF4C9B915}" destId="{9C38051F-F60F-4102-8DBC-E161E6201DED}" srcOrd="4" destOrd="0" presId="urn:microsoft.com/office/officeart/2005/8/layout/default"/>
    <dgm:cxn modelId="{7C4FADC1-F56D-42FF-86D3-71CCB42DFFB8}" type="presParOf" srcId="{519CB238-E718-4718-8E6B-4CCCF4C9B915}" destId="{62D62BB3-5EE7-406C-AE70-DC6B0E309F3D}" srcOrd="5" destOrd="0" presId="urn:microsoft.com/office/officeart/2005/8/layout/default"/>
    <dgm:cxn modelId="{3F579DE8-E81E-4503-A712-CBEDE2733C79}" type="presParOf" srcId="{519CB238-E718-4718-8E6B-4CCCF4C9B915}" destId="{D58C536A-4D76-41A5-83DA-B9064707E0F5}" srcOrd="6" destOrd="0" presId="urn:microsoft.com/office/officeart/2005/8/layout/default"/>
    <dgm:cxn modelId="{4C7F8842-C860-41EF-81D7-AFE9EA750204}" type="presParOf" srcId="{519CB238-E718-4718-8E6B-4CCCF4C9B915}" destId="{F81ABDCA-A468-4850-A586-EF01BE1104B6}" srcOrd="7" destOrd="0" presId="urn:microsoft.com/office/officeart/2005/8/layout/default"/>
    <dgm:cxn modelId="{24F1A0C1-FC90-4018-8574-663C8980C483}" type="presParOf" srcId="{519CB238-E718-4718-8E6B-4CCCF4C9B915}" destId="{921059A8-E20F-4406-BBC3-55ADC38D368E}" srcOrd="8" destOrd="0" presId="urn:microsoft.com/office/officeart/2005/8/layout/default"/>
    <dgm:cxn modelId="{57B7FE23-C548-4BB3-8CAF-BAA89E18124D}" type="presParOf" srcId="{519CB238-E718-4718-8E6B-4CCCF4C9B915}" destId="{C506DCA3-0D51-4498-B889-61EBC11BB027}" srcOrd="9" destOrd="0" presId="urn:microsoft.com/office/officeart/2005/8/layout/default"/>
    <dgm:cxn modelId="{7AD93035-F4D1-4406-9706-DF1907843851}" type="presParOf" srcId="{519CB238-E718-4718-8E6B-4CCCF4C9B915}" destId="{471A2CBB-865F-4054-8CCC-B7A67F0C25C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321605-AB98-425D-8CB4-49E55D59EBAF}"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4471E3F7-F7E7-4CDA-A91A-909505A5F685}">
      <dgm:prSet custT="1"/>
      <dgm:spPr/>
      <dgm:t>
        <a:bodyPr/>
        <a:lstStyle/>
        <a:p>
          <a:r>
            <a:rPr lang="en-US" sz="1800" b="0" i="0" dirty="0"/>
            <a:t>Pursuing all cost-effective, reliable, and feasible conservation, efficiency and demand response resources;</a:t>
          </a:r>
          <a:endParaRPr lang="en-US" sz="1800" dirty="0"/>
        </a:p>
      </dgm:t>
    </dgm:pt>
    <dgm:pt modelId="{0A4AB34B-B30D-48C4-A398-A6B63AC839D4}" type="parTrans" cxnId="{2E5B5E4B-2494-4517-A0D3-CA24EDEC6D7B}">
      <dgm:prSet/>
      <dgm:spPr/>
      <dgm:t>
        <a:bodyPr/>
        <a:lstStyle/>
        <a:p>
          <a:endParaRPr lang="en-US"/>
        </a:p>
      </dgm:t>
    </dgm:pt>
    <dgm:pt modelId="{842EE398-4923-4D3D-A409-4C58DC9A05F6}" type="sibTrans" cxnId="{2E5B5E4B-2494-4517-A0D3-CA24EDEC6D7B}">
      <dgm:prSet/>
      <dgm:spPr/>
      <dgm:t>
        <a:bodyPr/>
        <a:lstStyle/>
        <a:p>
          <a:endParaRPr lang="en-US"/>
        </a:p>
      </dgm:t>
    </dgm:pt>
    <dgm:pt modelId="{2BF86404-D117-4384-8A26-A7B8889D02C7}">
      <dgm:prSet custT="1"/>
      <dgm:spPr/>
      <dgm:t>
        <a:bodyPr/>
        <a:lstStyle/>
        <a:p>
          <a:r>
            <a:rPr lang="en-US" sz="1800" b="0" i="0" dirty="0"/>
            <a:t>Maintaining and protecting the safety and reliability of the electric system; and</a:t>
          </a:r>
          <a:endParaRPr lang="en-US" sz="1800" dirty="0"/>
        </a:p>
      </dgm:t>
    </dgm:pt>
    <dgm:pt modelId="{4CB21041-5C52-4535-9EE9-C8ED3B6F41D0}" type="parTrans" cxnId="{3DE8A7B9-6E5C-42A9-9CBD-E5443F399854}">
      <dgm:prSet/>
      <dgm:spPr/>
      <dgm:t>
        <a:bodyPr/>
        <a:lstStyle/>
        <a:p>
          <a:endParaRPr lang="en-US"/>
        </a:p>
      </dgm:t>
    </dgm:pt>
    <dgm:pt modelId="{B8EA5777-F8F5-4C4F-A33B-5A6F13089414}" type="sibTrans" cxnId="{3DE8A7B9-6E5C-42A9-9CBD-E5443F399854}">
      <dgm:prSet/>
      <dgm:spPr/>
      <dgm:t>
        <a:bodyPr/>
        <a:lstStyle/>
        <a:p>
          <a:endParaRPr lang="en-US"/>
        </a:p>
      </dgm:t>
    </dgm:pt>
    <dgm:pt modelId="{3A2D1382-109B-4939-A1F3-8F26D7D6FB0D}">
      <dgm:prSet custT="1"/>
      <dgm:spPr/>
      <dgm:t>
        <a:bodyPr/>
        <a:lstStyle/>
        <a:p>
          <a:r>
            <a:rPr lang="en-US" sz="1400" b="0" i="0" dirty="0"/>
            <a:t>Ensuring that all customers are benefiting from the transition to clean energy through: </a:t>
          </a:r>
        </a:p>
        <a:p>
          <a:r>
            <a:rPr lang="en-US" sz="1400" b="0" i="0" dirty="0"/>
            <a:t>(i) the equitable distribution of energy and nonenergy benefits and reduction of burdens to Vulnerable Populations and Highly Impacted Communities (Named Communities); </a:t>
          </a:r>
        </a:p>
        <a:p>
          <a:r>
            <a:rPr lang="en-US" sz="1400" b="0" i="0" dirty="0"/>
            <a:t>(ii) long-term and short-term public health and environmental benefits and reduction of costs and risks; and </a:t>
          </a:r>
        </a:p>
        <a:p>
          <a:r>
            <a:rPr lang="en-US" sz="1400" b="0" i="0" dirty="0"/>
            <a:t>(iii) energy security and resiliency.</a:t>
          </a:r>
          <a:endParaRPr lang="en-US" sz="1400" dirty="0"/>
        </a:p>
      </dgm:t>
    </dgm:pt>
    <dgm:pt modelId="{E0F75B42-2482-4CEE-ACB9-04582E3CCEFF}" type="parTrans" cxnId="{24D3C8A6-2EC9-4436-A01A-C3431DC92339}">
      <dgm:prSet/>
      <dgm:spPr/>
      <dgm:t>
        <a:bodyPr/>
        <a:lstStyle/>
        <a:p>
          <a:endParaRPr lang="en-US"/>
        </a:p>
      </dgm:t>
    </dgm:pt>
    <dgm:pt modelId="{CE02F634-28C7-4A0E-BFE3-03E530D4C0B4}" type="sibTrans" cxnId="{24D3C8A6-2EC9-4436-A01A-C3431DC92339}">
      <dgm:prSet/>
      <dgm:spPr/>
      <dgm:t>
        <a:bodyPr/>
        <a:lstStyle/>
        <a:p>
          <a:endParaRPr lang="en-US"/>
        </a:p>
      </dgm:t>
    </dgm:pt>
    <dgm:pt modelId="{30C3B399-2D23-4846-9861-AA976E4B9646}" type="pres">
      <dgm:prSet presAssocID="{44321605-AB98-425D-8CB4-49E55D59EBAF}" presName="outerComposite" presStyleCnt="0">
        <dgm:presLayoutVars>
          <dgm:chMax val="5"/>
          <dgm:dir/>
          <dgm:resizeHandles val="exact"/>
        </dgm:presLayoutVars>
      </dgm:prSet>
      <dgm:spPr/>
    </dgm:pt>
    <dgm:pt modelId="{AB6392C0-370B-4D63-9F3B-DB8F499BD099}" type="pres">
      <dgm:prSet presAssocID="{44321605-AB98-425D-8CB4-49E55D59EBAF}" presName="dummyMaxCanvas" presStyleCnt="0">
        <dgm:presLayoutVars/>
      </dgm:prSet>
      <dgm:spPr/>
    </dgm:pt>
    <dgm:pt modelId="{9073524A-8C1D-42B6-B2DD-7A0F4E9BFE10}" type="pres">
      <dgm:prSet presAssocID="{44321605-AB98-425D-8CB4-49E55D59EBAF}" presName="ThreeNodes_1" presStyleLbl="node1" presStyleIdx="0" presStyleCnt="3">
        <dgm:presLayoutVars>
          <dgm:bulletEnabled val="1"/>
        </dgm:presLayoutVars>
      </dgm:prSet>
      <dgm:spPr/>
    </dgm:pt>
    <dgm:pt modelId="{DE6C5013-327B-442D-BAED-AAB66A82E34B}" type="pres">
      <dgm:prSet presAssocID="{44321605-AB98-425D-8CB4-49E55D59EBAF}" presName="ThreeNodes_2" presStyleLbl="node1" presStyleIdx="1" presStyleCnt="3">
        <dgm:presLayoutVars>
          <dgm:bulletEnabled val="1"/>
        </dgm:presLayoutVars>
      </dgm:prSet>
      <dgm:spPr/>
    </dgm:pt>
    <dgm:pt modelId="{1F4B113F-D9E9-431A-9765-BC9AF3B283B7}" type="pres">
      <dgm:prSet presAssocID="{44321605-AB98-425D-8CB4-49E55D59EBAF}" presName="ThreeNodes_3" presStyleLbl="node1" presStyleIdx="2" presStyleCnt="3">
        <dgm:presLayoutVars>
          <dgm:bulletEnabled val="1"/>
        </dgm:presLayoutVars>
      </dgm:prSet>
      <dgm:spPr/>
    </dgm:pt>
    <dgm:pt modelId="{314D76AE-9321-40C3-A2F6-1854FA98B918}" type="pres">
      <dgm:prSet presAssocID="{44321605-AB98-425D-8CB4-49E55D59EBAF}" presName="ThreeConn_1-2" presStyleLbl="fgAccFollowNode1" presStyleIdx="0" presStyleCnt="2">
        <dgm:presLayoutVars>
          <dgm:bulletEnabled val="1"/>
        </dgm:presLayoutVars>
      </dgm:prSet>
      <dgm:spPr/>
    </dgm:pt>
    <dgm:pt modelId="{EE97D7D7-5AFA-4A6A-8468-FF46ED3CDD48}" type="pres">
      <dgm:prSet presAssocID="{44321605-AB98-425D-8CB4-49E55D59EBAF}" presName="ThreeConn_2-3" presStyleLbl="fgAccFollowNode1" presStyleIdx="1" presStyleCnt="2">
        <dgm:presLayoutVars>
          <dgm:bulletEnabled val="1"/>
        </dgm:presLayoutVars>
      </dgm:prSet>
      <dgm:spPr/>
    </dgm:pt>
    <dgm:pt modelId="{8A44B94E-B060-4FC0-B07E-F050354F9524}" type="pres">
      <dgm:prSet presAssocID="{44321605-AB98-425D-8CB4-49E55D59EBAF}" presName="ThreeNodes_1_text" presStyleLbl="node1" presStyleIdx="2" presStyleCnt="3">
        <dgm:presLayoutVars>
          <dgm:bulletEnabled val="1"/>
        </dgm:presLayoutVars>
      </dgm:prSet>
      <dgm:spPr/>
    </dgm:pt>
    <dgm:pt modelId="{82A9D6C5-AF6D-4ADA-8692-2E047F11823F}" type="pres">
      <dgm:prSet presAssocID="{44321605-AB98-425D-8CB4-49E55D59EBAF}" presName="ThreeNodes_2_text" presStyleLbl="node1" presStyleIdx="2" presStyleCnt="3">
        <dgm:presLayoutVars>
          <dgm:bulletEnabled val="1"/>
        </dgm:presLayoutVars>
      </dgm:prSet>
      <dgm:spPr/>
    </dgm:pt>
    <dgm:pt modelId="{C919F2AC-1FEE-4697-9003-352367406E43}" type="pres">
      <dgm:prSet presAssocID="{44321605-AB98-425D-8CB4-49E55D59EBAF}" presName="ThreeNodes_3_text" presStyleLbl="node1" presStyleIdx="2" presStyleCnt="3">
        <dgm:presLayoutVars>
          <dgm:bulletEnabled val="1"/>
        </dgm:presLayoutVars>
      </dgm:prSet>
      <dgm:spPr/>
    </dgm:pt>
  </dgm:ptLst>
  <dgm:cxnLst>
    <dgm:cxn modelId="{28B9C01A-FF27-42CE-90CA-D321491194AC}" type="presOf" srcId="{4471E3F7-F7E7-4CDA-A91A-909505A5F685}" destId="{8A44B94E-B060-4FC0-B07E-F050354F9524}" srcOrd="1" destOrd="0" presId="urn:microsoft.com/office/officeart/2005/8/layout/vProcess5"/>
    <dgm:cxn modelId="{2E5B5E4B-2494-4517-A0D3-CA24EDEC6D7B}" srcId="{44321605-AB98-425D-8CB4-49E55D59EBAF}" destId="{4471E3F7-F7E7-4CDA-A91A-909505A5F685}" srcOrd="0" destOrd="0" parTransId="{0A4AB34B-B30D-48C4-A398-A6B63AC839D4}" sibTransId="{842EE398-4923-4D3D-A409-4C58DC9A05F6}"/>
    <dgm:cxn modelId="{ECC65057-FC6D-4B6C-8CF2-0EC34785B8CE}" type="presOf" srcId="{842EE398-4923-4D3D-A409-4C58DC9A05F6}" destId="{314D76AE-9321-40C3-A2F6-1854FA98B918}" srcOrd="0" destOrd="0" presId="urn:microsoft.com/office/officeart/2005/8/layout/vProcess5"/>
    <dgm:cxn modelId="{2C0BE658-F6AB-47A4-9855-73F234041919}" type="presOf" srcId="{B8EA5777-F8F5-4C4F-A33B-5A6F13089414}" destId="{EE97D7D7-5AFA-4A6A-8468-FF46ED3CDD48}" srcOrd="0" destOrd="0" presId="urn:microsoft.com/office/officeart/2005/8/layout/vProcess5"/>
    <dgm:cxn modelId="{94334892-6BA2-4604-99D6-BFEB63C1941B}" type="presOf" srcId="{44321605-AB98-425D-8CB4-49E55D59EBAF}" destId="{30C3B399-2D23-4846-9861-AA976E4B9646}" srcOrd="0" destOrd="0" presId="urn:microsoft.com/office/officeart/2005/8/layout/vProcess5"/>
    <dgm:cxn modelId="{6D9C0999-2960-4F85-9CAB-6FD1C406165B}" type="presOf" srcId="{2BF86404-D117-4384-8A26-A7B8889D02C7}" destId="{82A9D6C5-AF6D-4ADA-8692-2E047F11823F}" srcOrd="1" destOrd="0" presId="urn:microsoft.com/office/officeart/2005/8/layout/vProcess5"/>
    <dgm:cxn modelId="{24D3C8A6-2EC9-4436-A01A-C3431DC92339}" srcId="{44321605-AB98-425D-8CB4-49E55D59EBAF}" destId="{3A2D1382-109B-4939-A1F3-8F26D7D6FB0D}" srcOrd="2" destOrd="0" parTransId="{E0F75B42-2482-4CEE-ACB9-04582E3CCEFF}" sibTransId="{CE02F634-28C7-4A0E-BFE3-03E530D4C0B4}"/>
    <dgm:cxn modelId="{4138E5A9-0443-4AB5-81E2-7E4EE0C1FD63}" type="presOf" srcId="{2BF86404-D117-4384-8A26-A7B8889D02C7}" destId="{DE6C5013-327B-442D-BAED-AAB66A82E34B}" srcOrd="0" destOrd="0" presId="urn:microsoft.com/office/officeart/2005/8/layout/vProcess5"/>
    <dgm:cxn modelId="{819D9EB7-074C-4422-8BB6-0ECF2ACFA07E}" type="presOf" srcId="{4471E3F7-F7E7-4CDA-A91A-909505A5F685}" destId="{9073524A-8C1D-42B6-B2DD-7A0F4E9BFE10}" srcOrd="0" destOrd="0" presId="urn:microsoft.com/office/officeart/2005/8/layout/vProcess5"/>
    <dgm:cxn modelId="{3DE8A7B9-6E5C-42A9-9CBD-E5443F399854}" srcId="{44321605-AB98-425D-8CB4-49E55D59EBAF}" destId="{2BF86404-D117-4384-8A26-A7B8889D02C7}" srcOrd="1" destOrd="0" parTransId="{4CB21041-5C52-4535-9EE9-C8ED3B6F41D0}" sibTransId="{B8EA5777-F8F5-4C4F-A33B-5A6F13089414}"/>
    <dgm:cxn modelId="{0537B6DA-E227-46FA-95E6-E2DEFE917A75}" type="presOf" srcId="{3A2D1382-109B-4939-A1F3-8F26D7D6FB0D}" destId="{C919F2AC-1FEE-4697-9003-352367406E43}" srcOrd="1" destOrd="0" presId="urn:microsoft.com/office/officeart/2005/8/layout/vProcess5"/>
    <dgm:cxn modelId="{8BE61AF1-8131-4762-8B11-74C485C53D62}" type="presOf" srcId="{3A2D1382-109B-4939-A1F3-8F26D7D6FB0D}" destId="{1F4B113F-D9E9-431A-9765-BC9AF3B283B7}" srcOrd="0" destOrd="0" presId="urn:microsoft.com/office/officeart/2005/8/layout/vProcess5"/>
    <dgm:cxn modelId="{F1B3D481-2347-484C-A4DE-5009B8E4379F}" type="presParOf" srcId="{30C3B399-2D23-4846-9861-AA976E4B9646}" destId="{AB6392C0-370B-4D63-9F3B-DB8F499BD099}" srcOrd="0" destOrd="0" presId="urn:microsoft.com/office/officeart/2005/8/layout/vProcess5"/>
    <dgm:cxn modelId="{14ABA279-41E1-485C-AF6F-7654A0C1A72A}" type="presParOf" srcId="{30C3B399-2D23-4846-9861-AA976E4B9646}" destId="{9073524A-8C1D-42B6-B2DD-7A0F4E9BFE10}" srcOrd="1" destOrd="0" presId="urn:microsoft.com/office/officeart/2005/8/layout/vProcess5"/>
    <dgm:cxn modelId="{DD25D05B-0B99-4AAD-90FE-459E7A926899}" type="presParOf" srcId="{30C3B399-2D23-4846-9861-AA976E4B9646}" destId="{DE6C5013-327B-442D-BAED-AAB66A82E34B}" srcOrd="2" destOrd="0" presId="urn:microsoft.com/office/officeart/2005/8/layout/vProcess5"/>
    <dgm:cxn modelId="{51131E78-45C6-4C22-A5F6-90F1FFDD5772}" type="presParOf" srcId="{30C3B399-2D23-4846-9861-AA976E4B9646}" destId="{1F4B113F-D9E9-431A-9765-BC9AF3B283B7}" srcOrd="3" destOrd="0" presId="urn:microsoft.com/office/officeart/2005/8/layout/vProcess5"/>
    <dgm:cxn modelId="{62E22E59-3592-4119-9D57-2385D83453DC}" type="presParOf" srcId="{30C3B399-2D23-4846-9861-AA976E4B9646}" destId="{314D76AE-9321-40C3-A2F6-1854FA98B918}" srcOrd="4" destOrd="0" presId="urn:microsoft.com/office/officeart/2005/8/layout/vProcess5"/>
    <dgm:cxn modelId="{E827908C-A830-4721-B0A1-80C3668A0236}" type="presParOf" srcId="{30C3B399-2D23-4846-9861-AA976E4B9646}" destId="{EE97D7D7-5AFA-4A6A-8468-FF46ED3CDD48}" srcOrd="5" destOrd="0" presId="urn:microsoft.com/office/officeart/2005/8/layout/vProcess5"/>
    <dgm:cxn modelId="{0265EFF0-F578-45AE-B884-16053CAF07FF}" type="presParOf" srcId="{30C3B399-2D23-4846-9861-AA976E4B9646}" destId="{8A44B94E-B060-4FC0-B07E-F050354F9524}" srcOrd="6" destOrd="0" presId="urn:microsoft.com/office/officeart/2005/8/layout/vProcess5"/>
    <dgm:cxn modelId="{F079D206-CE86-4610-A535-8ABF413D1477}" type="presParOf" srcId="{30C3B399-2D23-4846-9861-AA976E4B9646}" destId="{82A9D6C5-AF6D-4ADA-8692-2E047F11823F}" srcOrd="7" destOrd="0" presId="urn:microsoft.com/office/officeart/2005/8/layout/vProcess5"/>
    <dgm:cxn modelId="{D2B75380-98A2-4986-82EA-1ECA516A4135}" type="presParOf" srcId="{30C3B399-2D23-4846-9861-AA976E4B9646}" destId="{C919F2AC-1FEE-4697-9003-352367406E4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BBF199-CA2C-41FD-AD9C-B5DC2B9651F0}"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9E14B5A3-3004-48F8-AD2C-CDBC4A21B641}">
      <dgm:prSet custT="1"/>
      <dgm:spPr/>
      <dgm:t>
        <a:bodyPr/>
        <a:lstStyle/>
        <a:p>
          <a:r>
            <a:rPr lang="en-US" sz="1600" b="1" dirty="0"/>
            <a:t>$2M </a:t>
          </a:r>
        </a:p>
        <a:p>
          <a:r>
            <a:rPr lang="en-US" sz="1600" b="1" dirty="0"/>
            <a:t>Supplement Energy Efficiency</a:t>
          </a:r>
        </a:p>
      </dgm:t>
    </dgm:pt>
    <dgm:pt modelId="{8F5CEF7E-5296-40C1-BE31-923539A923FB}" type="parTrans" cxnId="{7432AED9-99EA-4C89-AB9A-38BE3252EBD8}">
      <dgm:prSet/>
      <dgm:spPr/>
      <dgm:t>
        <a:bodyPr/>
        <a:lstStyle/>
        <a:p>
          <a:endParaRPr lang="en-US"/>
        </a:p>
      </dgm:t>
    </dgm:pt>
    <dgm:pt modelId="{0C420BDF-7950-4502-9CFA-1EDF79DC91FD}" type="sibTrans" cxnId="{7432AED9-99EA-4C89-AB9A-38BE3252EBD8}">
      <dgm:prSet/>
      <dgm:spPr/>
      <dgm:t>
        <a:bodyPr/>
        <a:lstStyle/>
        <a:p>
          <a:endParaRPr lang="en-US"/>
        </a:p>
      </dgm:t>
    </dgm:pt>
    <dgm:pt modelId="{1186E905-E00C-4C53-886C-BE120B637B86}">
      <dgm:prSet custT="1"/>
      <dgm:spPr/>
      <dgm:t>
        <a:bodyPr/>
        <a:lstStyle/>
        <a:p>
          <a:r>
            <a:rPr lang="en-US" sz="1600" b="1" dirty="0"/>
            <a:t>$1M</a:t>
          </a:r>
        </a:p>
        <a:p>
          <a:r>
            <a:rPr lang="en-US" sz="1600" b="1" dirty="0"/>
            <a:t>Investments in Distribution Resiliency</a:t>
          </a:r>
        </a:p>
      </dgm:t>
    </dgm:pt>
    <dgm:pt modelId="{19B7E282-0A56-4C4C-B9DE-9D90329ABF61}" type="parTrans" cxnId="{BEF51531-109A-45F2-BCA0-3E0FECA844E3}">
      <dgm:prSet/>
      <dgm:spPr/>
      <dgm:t>
        <a:bodyPr/>
        <a:lstStyle/>
        <a:p>
          <a:endParaRPr lang="en-US"/>
        </a:p>
      </dgm:t>
    </dgm:pt>
    <dgm:pt modelId="{29EA8102-0418-41C7-952C-BF971FD696D6}" type="sibTrans" cxnId="{BEF51531-109A-45F2-BCA0-3E0FECA844E3}">
      <dgm:prSet/>
      <dgm:spPr/>
      <dgm:t>
        <a:bodyPr/>
        <a:lstStyle/>
        <a:p>
          <a:endParaRPr lang="en-US"/>
        </a:p>
      </dgm:t>
    </dgm:pt>
    <dgm:pt modelId="{8AF4DA60-EED8-47E5-99CB-7382FB47C5DC}">
      <dgm:prSet custT="1"/>
      <dgm:spPr/>
      <dgm:t>
        <a:bodyPr/>
        <a:lstStyle/>
        <a:p>
          <a:pPr>
            <a:lnSpc>
              <a:spcPct val="90000"/>
            </a:lnSpc>
            <a:spcAft>
              <a:spcPct val="35000"/>
            </a:spcAft>
          </a:pPr>
          <a:r>
            <a:rPr lang="en-US" sz="1600" b="1" dirty="0"/>
            <a:t>$1M </a:t>
          </a:r>
        </a:p>
        <a:p>
          <a:pPr>
            <a:lnSpc>
              <a:spcPct val="100000"/>
            </a:lnSpc>
            <a:spcAft>
              <a:spcPts val="0"/>
            </a:spcAft>
          </a:pPr>
          <a:r>
            <a:rPr lang="en-US" sz="1600" b="1" dirty="0"/>
            <a:t>Incentives &amp; Grants </a:t>
          </a:r>
        </a:p>
        <a:p>
          <a:pPr>
            <a:lnSpc>
              <a:spcPct val="100000"/>
            </a:lnSpc>
            <a:spcAft>
              <a:spcPts val="0"/>
            </a:spcAft>
          </a:pPr>
          <a:r>
            <a:rPr lang="en-US" sz="1600" b="1" dirty="0"/>
            <a:t>for customers or third parties</a:t>
          </a:r>
        </a:p>
      </dgm:t>
    </dgm:pt>
    <dgm:pt modelId="{5BE62F80-5ADC-4311-8F3F-EA42AFF076D5}" type="parTrans" cxnId="{BF4BBFE6-5893-4C32-BDDD-EF5F704A38F5}">
      <dgm:prSet/>
      <dgm:spPr/>
      <dgm:t>
        <a:bodyPr/>
        <a:lstStyle/>
        <a:p>
          <a:endParaRPr lang="en-US"/>
        </a:p>
      </dgm:t>
    </dgm:pt>
    <dgm:pt modelId="{60D5CD20-6A5D-4864-B03B-15B1C6E2A1D4}" type="sibTrans" cxnId="{BF4BBFE6-5893-4C32-BDDD-EF5F704A38F5}">
      <dgm:prSet/>
      <dgm:spPr/>
      <dgm:t>
        <a:bodyPr/>
        <a:lstStyle/>
        <a:p>
          <a:endParaRPr lang="en-US"/>
        </a:p>
      </dgm:t>
    </dgm:pt>
    <dgm:pt modelId="{48570CAD-88E1-43A2-9D61-A16DB0F25244}">
      <dgm:prSet custT="1"/>
      <dgm:spPr/>
      <dgm:t>
        <a:bodyPr/>
        <a:lstStyle/>
        <a:p>
          <a:r>
            <a:rPr lang="en-US" sz="1600" b="1" dirty="0"/>
            <a:t>$500,000</a:t>
          </a:r>
        </a:p>
        <a:p>
          <a:r>
            <a:rPr lang="en-US" sz="1600" b="1" dirty="0"/>
            <a:t>Outreach &amp; Engagement</a:t>
          </a:r>
        </a:p>
      </dgm:t>
    </dgm:pt>
    <dgm:pt modelId="{6F8D6DF7-9E9A-443E-971C-2D16F7141343}" type="parTrans" cxnId="{47F27492-62A1-46CB-A0A8-BE03438E1964}">
      <dgm:prSet/>
      <dgm:spPr/>
      <dgm:t>
        <a:bodyPr/>
        <a:lstStyle/>
        <a:p>
          <a:endParaRPr lang="en-US"/>
        </a:p>
      </dgm:t>
    </dgm:pt>
    <dgm:pt modelId="{0BACB1DC-2694-465C-A8C4-35BF4E5E7593}" type="sibTrans" cxnId="{47F27492-62A1-46CB-A0A8-BE03438E1964}">
      <dgm:prSet/>
      <dgm:spPr/>
      <dgm:t>
        <a:bodyPr/>
        <a:lstStyle/>
        <a:p>
          <a:endParaRPr lang="en-US"/>
        </a:p>
      </dgm:t>
    </dgm:pt>
    <dgm:pt modelId="{223CD472-4BD9-41E1-822E-68C81EED3362}">
      <dgm:prSet custT="1"/>
      <dgm:spPr/>
      <dgm:t>
        <a:bodyPr/>
        <a:lstStyle/>
        <a:p>
          <a:r>
            <a:rPr lang="en-US" sz="1600" b="1" dirty="0"/>
            <a:t>$500,000</a:t>
          </a:r>
        </a:p>
        <a:p>
          <a:r>
            <a:rPr lang="en-US" sz="1600" b="1" dirty="0"/>
            <a:t>Other Projects, Programs or Initiatives</a:t>
          </a:r>
        </a:p>
      </dgm:t>
    </dgm:pt>
    <dgm:pt modelId="{F9EDFC57-286F-41E5-9B3A-FD29BCE36C0F}" type="parTrans" cxnId="{7315078C-BAED-4B5A-8DF8-4F00A5144C1E}">
      <dgm:prSet/>
      <dgm:spPr/>
      <dgm:t>
        <a:bodyPr/>
        <a:lstStyle/>
        <a:p>
          <a:endParaRPr lang="en-US"/>
        </a:p>
      </dgm:t>
    </dgm:pt>
    <dgm:pt modelId="{5F911474-A41C-4F57-B99E-1289294C4A7B}" type="sibTrans" cxnId="{7315078C-BAED-4B5A-8DF8-4F00A5144C1E}">
      <dgm:prSet/>
      <dgm:spPr/>
      <dgm:t>
        <a:bodyPr/>
        <a:lstStyle/>
        <a:p>
          <a:endParaRPr lang="en-US"/>
        </a:p>
      </dgm:t>
    </dgm:pt>
    <dgm:pt modelId="{0C594240-7991-42D4-B801-ED82D15FBA6E}" type="pres">
      <dgm:prSet presAssocID="{E5BBF199-CA2C-41FD-AD9C-B5DC2B9651F0}" presName="diagram" presStyleCnt="0">
        <dgm:presLayoutVars>
          <dgm:dir/>
          <dgm:resizeHandles val="exact"/>
        </dgm:presLayoutVars>
      </dgm:prSet>
      <dgm:spPr/>
    </dgm:pt>
    <dgm:pt modelId="{57A2369E-FE01-421E-BFBC-43BBB8E9D15C}" type="pres">
      <dgm:prSet presAssocID="{9E14B5A3-3004-48F8-AD2C-CDBC4A21B641}" presName="node" presStyleLbl="node1" presStyleIdx="0" presStyleCnt="5">
        <dgm:presLayoutVars>
          <dgm:bulletEnabled val="1"/>
        </dgm:presLayoutVars>
      </dgm:prSet>
      <dgm:spPr/>
    </dgm:pt>
    <dgm:pt modelId="{B7F0DAFD-E544-43D7-9EF8-FDAB88FE3679}" type="pres">
      <dgm:prSet presAssocID="{0C420BDF-7950-4502-9CFA-1EDF79DC91FD}" presName="sibTrans" presStyleCnt="0"/>
      <dgm:spPr/>
    </dgm:pt>
    <dgm:pt modelId="{BF86293A-985A-4802-923C-00888649B8A5}" type="pres">
      <dgm:prSet presAssocID="{1186E905-E00C-4C53-886C-BE120B637B86}" presName="node" presStyleLbl="node1" presStyleIdx="1" presStyleCnt="5">
        <dgm:presLayoutVars>
          <dgm:bulletEnabled val="1"/>
        </dgm:presLayoutVars>
      </dgm:prSet>
      <dgm:spPr/>
    </dgm:pt>
    <dgm:pt modelId="{B94CD5D3-DF29-452C-800B-0EA30FDBE662}" type="pres">
      <dgm:prSet presAssocID="{29EA8102-0418-41C7-952C-BF971FD696D6}" presName="sibTrans" presStyleCnt="0"/>
      <dgm:spPr/>
    </dgm:pt>
    <dgm:pt modelId="{C9992052-4EDF-454C-8FAF-51FA56B1F342}" type="pres">
      <dgm:prSet presAssocID="{8AF4DA60-EED8-47E5-99CB-7382FB47C5DC}" presName="node" presStyleLbl="node1" presStyleIdx="2" presStyleCnt="5">
        <dgm:presLayoutVars>
          <dgm:bulletEnabled val="1"/>
        </dgm:presLayoutVars>
      </dgm:prSet>
      <dgm:spPr/>
    </dgm:pt>
    <dgm:pt modelId="{F9B588EE-AB23-4ABE-8FCC-D90E838820E4}" type="pres">
      <dgm:prSet presAssocID="{60D5CD20-6A5D-4864-B03B-15B1C6E2A1D4}" presName="sibTrans" presStyleCnt="0"/>
      <dgm:spPr/>
    </dgm:pt>
    <dgm:pt modelId="{C6646460-B170-497D-8C8A-A4F31A5FBC86}" type="pres">
      <dgm:prSet presAssocID="{48570CAD-88E1-43A2-9D61-A16DB0F25244}" presName="node" presStyleLbl="node1" presStyleIdx="3" presStyleCnt="5">
        <dgm:presLayoutVars>
          <dgm:bulletEnabled val="1"/>
        </dgm:presLayoutVars>
      </dgm:prSet>
      <dgm:spPr/>
    </dgm:pt>
    <dgm:pt modelId="{7D788326-A4FA-425C-A82B-C77FB9E3179B}" type="pres">
      <dgm:prSet presAssocID="{0BACB1DC-2694-465C-A8C4-35BF4E5E7593}" presName="sibTrans" presStyleCnt="0"/>
      <dgm:spPr/>
    </dgm:pt>
    <dgm:pt modelId="{87ADAE58-E9EE-485B-A0D0-6C39C1910294}" type="pres">
      <dgm:prSet presAssocID="{223CD472-4BD9-41E1-822E-68C81EED3362}" presName="node" presStyleLbl="node1" presStyleIdx="4" presStyleCnt="5">
        <dgm:presLayoutVars>
          <dgm:bulletEnabled val="1"/>
        </dgm:presLayoutVars>
      </dgm:prSet>
      <dgm:spPr/>
    </dgm:pt>
  </dgm:ptLst>
  <dgm:cxnLst>
    <dgm:cxn modelId="{A39D4013-13C1-4A5D-A45A-6422E07DF28C}" type="presOf" srcId="{8AF4DA60-EED8-47E5-99CB-7382FB47C5DC}" destId="{C9992052-4EDF-454C-8FAF-51FA56B1F342}" srcOrd="0" destOrd="0" presId="urn:microsoft.com/office/officeart/2005/8/layout/default"/>
    <dgm:cxn modelId="{24C86A2D-343A-43F6-958D-4DDBCA2CC77C}" type="presOf" srcId="{1186E905-E00C-4C53-886C-BE120B637B86}" destId="{BF86293A-985A-4802-923C-00888649B8A5}" srcOrd="0" destOrd="0" presId="urn:microsoft.com/office/officeart/2005/8/layout/default"/>
    <dgm:cxn modelId="{3AA9DD2D-2EBD-4408-BDC7-1DC97DD15871}" type="presOf" srcId="{9E14B5A3-3004-48F8-AD2C-CDBC4A21B641}" destId="{57A2369E-FE01-421E-BFBC-43BBB8E9D15C}" srcOrd="0" destOrd="0" presId="urn:microsoft.com/office/officeart/2005/8/layout/default"/>
    <dgm:cxn modelId="{649C4030-B732-4C12-B19A-DF64B6757C01}" type="presOf" srcId="{48570CAD-88E1-43A2-9D61-A16DB0F25244}" destId="{C6646460-B170-497D-8C8A-A4F31A5FBC86}" srcOrd="0" destOrd="0" presId="urn:microsoft.com/office/officeart/2005/8/layout/default"/>
    <dgm:cxn modelId="{BEF51531-109A-45F2-BCA0-3E0FECA844E3}" srcId="{E5BBF199-CA2C-41FD-AD9C-B5DC2B9651F0}" destId="{1186E905-E00C-4C53-886C-BE120B637B86}" srcOrd="1" destOrd="0" parTransId="{19B7E282-0A56-4C4C-B9DE-9D90329ABF61}" sibTransId="{29EA8102-0418-41C7-952C-BF971FD696D6}"/>
    <dgm:cxn modelId="{2A975984-578C-40E7-8252-7656A5FD3E36}" type="presOf" srcId="{E5BBF199-CA2C-41FD-AD9C-B5DC2B9651F0}" destId="{0C594240-7991-42D4-B801-ED82D15FBA6E}" srcOrd="0" destOrd="0" presId="urn:microsoft.com/office/officeart/2005/8/layout/default"/>
    <dgm:cxn modelId="{7315078C-BAED-4B5A-8DF8-4F00A5144C1E}" srcId="{E5BBF199-CA2C-41FD-AD9C-B5DC2B9651F0}" destId="{223CD472-4BD9-41E1-822E-68C81EED3362}" srcOrd="4" destOrd="0" parTransId="{F9EDFC57-286F-41E5-9B3A-FD29BCE36C0F}" sibTransId="{5F911474-A41C-4F57-B99E-1289294C4A7B}"/>
    <dgm:cxn modelId="{47F27492-62A1-46CB-A0A8-BE03438E1964}" srcId="{E5BBF199-CA2C-41FD-AD9C-B5DC2B9651F0}" destId="{48570CAD-88E1-43A2-9D61-A16DB0F25244}" srcOrd="3" destOrd="0" parTransId="{6F8D6DF7-9E9A-443E-971C-2D16F7141343}" sibTransId="{0BACB1DC-2694-465C-A8C4-35BF4E5E7593}"/>
    <dgm:cxn modelId="{40AFE8C7-08B6-4604-A797-01909CA74088}" type="presOf" srcId="{223CD472-4BD9-41E1-822E-68C81EED3362}" destId="{87ADAE58-E9EE-485B-A0D0-6C39C1910294}" srcOrd="0" destOrd="0" presId="urn:microsoft.com/office/officeart/2005/8/layout/default"/>
    <dgm:cxn modelId="{7432AED9-99EA-4C89-AB9A-38BE3252EBD8}" srcId="{E5BBF199-CA2C-41FD-AD9C-B5DC2B9651F0}" destId="{9E14B5A3-3004-48F8-AD2C-CDBC4A21B641}" srcOrd="0" destOrd="0" parTransId="{8F5CEF7E-5296-40C1-BE31-923539A923FB}" sibTransId="{0C420BDF-7950-4502-9CFA-1EDF79DC91FD}"/>
    <dgm:cxn modelId="{BF4BBFE6-5893-4C32-BDDD-EF5F704A38F5}" srcId="{E5BBF199-CA2C-41FD-AD9C-B5DC2B9651F0}" destId="{8AF4DA60-EED8-47E5-99CB-7382FB47C5DC}" srcOrd="2" destOrd="0" parTransId="{5BE62F80-5ADC-4311-8F3F-EA42AFF076D5}" sibTransId="{60D5CD20-6A5D-4864-B03B-15B1C6E2A1D4}"/>
    <dgm:cxn modelId="{6CF235AB-3F27-43B8-B871-91C39D42DEE4}" type="presParOf" srcId="{0C594240-7991-42D4-B801-ED82D15FBA6E}" destId="{57A2369E-FE01-421E-BFBC-43BBB8E9D15C}" srcOrd="0" destOrd="0" presId="urn:microsoft.com/office/officeart/2005/8/layout/default"/>
    <dgm:cxn modelId="{46430E7E-2FCF-4ADB-A3E3-8618B0B9CED9}" type="presParOf" srcId="{0C594240-7991-42D4-B801-ED82D15FBA6E}" destId="{B7F0DAFD-E544-43D7-9EF8-FDAB88FE3679}" srcOrd="1" destOrd="0" presId="urn:microsoft.com/office/officeart/2005/8/layout/default"/>
    <dgm:cxn modelId="{ADEE6AFF-4560-414A-A8AD-D2AB27910D95}" type="presParOf" srcId="{0C594240-7991-42D4-B801-ED82D15FBA6E}" destId="{BF86293A-985A-4802-923C-00888649B8A5}" srcOrd="2" destOrd="0" presId="urn:microsoft.com/office/officeart/2005/8/layout/default"/>
    <dgm:cxn modelId="{2922EA7F-C816-4A59-BE9F-384CD10D7B77}" type="presParOf" srcId="{0C594240-7991-42D4-B801-ED82D15FBA6E}" destId="{B94CD5D3-DF29-452C-800B-0EA30FDBE662}" srcOrd="3" destOrd="0" presId="urn:microsoft.com/office/officeart/2005/8/layout/default"/>
    <dgm:cxn modelId="{7F8C1292-6C5F-46A1-9EA5-401114DAB83A}" type="presParOf" srcId="{0C594240-7991-42D4-B801-ED82D15FBA6E}" destId="{C9992052-4EDF-454C-8FAF-51FA56B1F342}" srcOrd="4" destOrd="0" presId="urn:microsoft.com/office/officeart/2005/8/layout/default"/>
    <dgm:cxn modelId="{0227C11E-06D8-4DF1-8400-1DD824D4F1EF}" type="presParOf" srcId="{0C594240-7991-42D4-B801-ED82D15FBA6E}" destId="{F9B588EE-AB23-4ABE-8FCC-D90E838820E4}" srcOrd="5" destOrd="0" presId="urn:microsoft.com/office/officeart/2005/8/layout/default"/>
    <dgm:cxn modelId="{075FFEDE-2B65-4455-8BAC-83BF1683BA45}" type="presParOf" srcId="{0C594240-7991-42D4-B801-ED82D15FBA6E}" destId="{C6646460-B170-497D-8C8A-A4F31A5FBC86}" srcOrd="6" destOrd="0" presId="urn:microsoft.com/office/officeart/2005/8/layout/default"/>
    <dgm:cxn modelId="{FFFBDDC7-F963-46FE-B510-2E8F7D7A021F}" type="presParOf" srcId="{0C594240-7991-42D4-B801-ED82D15FBA6E}" destId="{7D788326-A4FA-425C-A82B-C77FB9E3179B}" srcOrd="7" destOrd="0" presId="urn:microsoft.com/office/officeart/2005/8/layout/default"/>
    <dgm:cxn modelId="{DB1B29C4-A9F2-48F6-B5FD-8A17D02B768C}" type="presParOf" srcId="{0C594240-7991-42D4-B801-ED82D15FBA6E}" destId="{87ADAE58-E9EE-485B-A0D0-6C39C191029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716164-4B87-456A-B550-869C489C1285}"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5B8C2972-15FD-424C-B0D4-EDC842E65B44}">
      <dgm:prSet phldrT="[Text]"/>
      <dgm:spPr/>
      <dgm:t>
        <a:bodyPr/>
        <a:lstStyle/>
        <a:p>
          <a:r>
            <a:rPr lang="en-US" dirty="0">
              <a:latin typeface="Arial Black" panose="020B0A04020102020204" pitchFamily="34" charset="0"/>
            </a:rPr>
            <a:t>Equity</a:t>
          </a:r>
        </a:p>
      </dgm:t>
    </dgm:pt>
    <dgm:pt modelId="{BC54FCBA-682F-4E8E-8119-A08D9017534D}" type="parTrans" cxnId="{DCD04B51-4C9A-451B-BAF6-BA0F58588CA1}">
      <dgm:prSet/>
      <dgm:spPr/>
      <dgm:t>
        <a:bodyPr/>
        <a:lstStyle/>
        <a:p>
          <a:endParaRPr lang="en-US"/>
        </a:p>
      </dgm:t>
    </dgm:pt>
    <dgm:pt modelId="{CD9D7730-4122-45BA-9B52-9DAD595E22E6}" type="sibTrans" cxnId="{DCD04B51-4C9A-451B-BAF6-BA0F58588CA1}">
      <dgm:prSet/>
      <dgm:spPr/>
      <dgm:t>
        <a:bodyPr/>
        <a:lstStyle/>
        <a:p>
          <a:endParaRPr lang="en-US"/>
        </a:p>
      </dgm:t>
    </dgm:pt>
    <dgm:pt modelId="{706E3CAA-7B76-4722-9594-FE4AEE964FEF}">
      <dgm:prSet phldrT="[Text]"/>
      <dgm:spPr/>
      <dgm:t>
        <a:bodyPr/>
        <a:lstStyle/>
        <a:p>
          <a:pPr>
            <a:spcAft>
              <a:spcPts val="1200"/>
            </a:spcAft>
            <a:buFont typeface="Wingdings" panose="05000000000000000000" pitchFamily="2" charset="2"/>
            <a:buChar char="§"/>
          </a:pPr>
          <a:r>
            <a:rPr lang="en-US"/>
            <a:t>Affordability</a:t>
          </a:r>
          <a:endParaRPr lang="en-US" dirty="0"/>
        </a:p>
      </dgm:t>
    </dgm:pt>
    <dgm:pt modelId="{A8D46EAA-B2CD-4D64-9C70-59CF0F963A98}" type="parTrans" cxnId="{01835B72-DBFA-4BDD-90CE-3BB8D018DB87}">
      <dgm:prSet/>
      <dgm:spPr/>
      <dgm:t>
        <a:bodyPr/>
        <a:lstStyle/>
        <a:p>
          <a:endParaRPr lang="en-US"/>
        </a:p>
      </dgm:t>
    </dgm:pt>
    <dgm:pt modelId="{0823F4A4-D816-4FE6-81B4-232067C89BE2}" type="sibTrans" cxnId="{01835B72-DBFA-4BDD-90CE-3BB8D018DB87}">
      <dgm:prSet/>
      <dgm:spPr/>
      <dgm:t>
        <a:bodyPr/>
        <a:lstStyle/>
        <a:p>
          <a:endParaRPr lang="en-US"/>
        </a:p>
      </dgm:t>
    </dgm:pt>
    <dgm:pt modelId="{38BA64D8-A110-45F6-8B08-48AB8D7BD0BB}">
      <dgm:prSet phldrT="[Text]"/>
      <dgm:spPr/>
      <dgm:t>
        <a:bodyPr/>
        <a:lstStyle/>
        <a:p>
          <a:r>
            <a:rPr lang="en-US" dirty="0">
              <a:latin typeface="Arial Black" panose="020B0A04020102020204" pitchFamily="34" charset="0"/>
            </a:rPr>
            <a:t>Implementation Plan Specific Actions</a:t>
          </a:r>
        </a:p>
      </dgm:t>
    </dgm:pt>
    <dgm:pt modelId="{8D966B54-1227-4042-967D-C5606ED66CFC}" type="parTrans" cxnId="{2408CA64-FB41-48C3-8BAF-E239ECDAE0AD}">
      <dgm:prSet/>
      <dgm:spPr/>
      <dgm:t>
        <a:bodyPr/>
        <a:lstStyle/>
        <a:p>
          <a:endParaRPr lang="en-US"/>
        </a:p>
      </dgm:t>
    </dgm:pt>
    <dgm:pt modelId="{2D9B719C-E1F9-498A-B3CA-384B6505ECD2}" type="sibTrans" cxnId="{2408CA64-FB41-48C3-8BAF-E239ECDAE0AD}">
      <dgm:prSet/>
      <dgm:spPr/>
      <dgm:t>
        <a:bodyPr/>
        <a:lstStyle/>
        <a:p>
          <a:endParaRPr lang="en-US"/>
        </a:p>
      </dgm:t>
    </dgm:pt>
    <dgm:pt modelId="{7F1073B9-A164-46FD-859B-558D92A59733}">
      <dgm:prSet phldrT="[Text]"/>
      <dgm:spPr/>
      <dgm:t>
        <a:bodyPr/>
        <a:lstStyle/>
        <a:p>
          <a:pPr>
            <a:spcAft>
              <a:spcPts val="1200"/>
            </a:spcAft>
            <a:buFont typeface="Wingdings" panose="05000000000000000000" pitchFamily="2" charset="2"/>
            <a:buChar char="§"/>
          </a:pPr>
          <a:r>
            <a:rPr lang="en-US" dirty="0"/>
            <a:t>Community Identified Project</a:t>
          </a:r>
        </a:p>
      </dgm:t>
    </dgm:pt>
    <dgm:pt modelId="{085EDE09-A8A1-43F2-BE7D-FE7FD31CF9E2}" type="parTrans" cxnId="{80447903-A7DC-45F0-B192-CBF75D209718}">
      <dgm:prSet/>
      <dgm:spPr/>
      <dgm:t>
        <a:bodyPr/>
        <a:lstStyle/>
        <a:p>
          <a:endParaRPr lang="en-US"/>
        </a:p>
      </dgm:t>
    </dgm:pt>
    <dgm:pt modelId="{D7EC5489-B64D-46F5-837A-2B497B2A56EB}" type="sibTrans" cxnId="{80447903-A7DC-45F0-B192-CBF75D209718}">
      <dgm:prSet/>
      <dgm:spPr/>
      <dgm:t>
        <a:bodyPr/>
        <a:lstStyle/>
        <a:p>
          <a:endParaRPr lang="en-US"/>
        </a:p>
      </dgm:t>
    </dgm:pt>
    <dgm:pt modelId="{AD6F66B1-85B7-4A4F-8565-D4AA4933E90B}">
      <dgm:prSet phldrT="[Text]"/>
      <dgm:spPr/>
      <dgm:t>
        <a:bodyPr/>
        <a:lstStyle/>
        <a:p>
          <a:r>
            <a:rPr lang="en-US" dirty="0">
              <a:latin typeface="Arial Black" panose="020B0A04020102020204" pitchFamily="34" charset="0"/>
            </a:rPr>
            <a:t>Customer Benefit Indicators</a:t>
          </a:r>
        </a:p>
      </dgm:t>
    </dgm:pt>
    <dgm:pt modelId="{5BDFDB42-4209-486E-89C3-9A3C108E4A9D}" type="parTrans" cxnId="{BBB9DAE3-8E72-41B6-B6E6-4DBC5D5CE05B}">
      <dgm:prSet/>
      <dgm:spPr/>
      <dgm:t>
        <a:bodyPr/>
        <a:lstStyle/>
        <a:p>
          <a:endParaRPr lang="en-US"/>
        </a:p>
      </dgm:t>
    </dgm:pt>
    <dgm:pt modelId="{A76BAB5A-BCF5-4B37-B934-912227734F56}" type="sibTrans" cxnId="{BBB9DAE3-8E72-41B6-B6E6-4DBC5D5CE05B}">
      <dgm:prSet/>
      <dgm:spPr/>
      <dgm:t>
        <a:bodyPr/>
        <a:lstStyle/>
        <a:p>
          <a:endParaRPr lang="en-US"/>
        </a:p>
      </dgm:t>
    </dgm:pt>
    <dgm:pt modelId="{BB25FF1A-AE96-4A70-B9EC-F0071D46296C}">
      <dgm:prSet phldrT="[Text]"/>
      <dgm:spPr/>
      <dgm:t>
        <a:bodyPr/>
        <a:lstStyle/>
        <a:p>
          <a:pPr marL="274320" indent="-1188720" algn="l">
            <a:lnSpc>
              <a:spcPct val="100000"/>
            </a:lnSpc>
            <a:buFontTx/>
            <a:buNone/>
          </a:pPr>
          <a:r>
            <a:rPr lang="en-US" dirty="0"/>
            <a:t>(1) Participation in Company Programs </a:t>
          </a:r>
        </a:p>
      </dgm:t>
    </dgm:pt>
    <dgm:pt modelId="{6146386A-31CD-47C0-96F7-CA79FF6E6F83}" type="parTrans" cxnId="{B879A5F0-6014-416C-B05B-9009E01AE5E7}">
      <dgm:prSet/>
      <dgm:spPr/>
      <dgm:t>
        <a:bodyPr/>
        <a:lstStyle/>
        <a:p>
          <a:endParaRPr lang="en-US"/>
        </a:p>
      </dgm:t>
    </dgm:pt>
    <dgm:pt modelId="{AAC1A9A7-8095-4176-8D15-4842A74631A4}" type="sibTrans" cxnId="{B879A5F0-6014-416C-B05B-9009E01AE5E7}">
      <dgm:prSet/>
      <dgm:spPr/>
      <dgm:t>
        <a:bodyPr/>
        <a:lstStyle/>
        <a:p>
          <a:endParaRPr lang="en-US"/>
        </a:p>
      </dgm:t>
    </dgm:pt>
    <dgm:pt modelId="{149BC93E-6345-415E-A85A-5E7E0E8D5FC9}">
      <dgm:prSet phldrT="[Text]"/>
      <dgm:spPr/>
      <dgm:t>
        <a:bodyPr/>
        <a:lstStyle/>
        <a:p>
          <a:r>
            <a:rPr lang="en-US" b="1" dirty="0"/>
            <a:t>Equity Advisory Group Initiatives </a:t>
          </a:r>
        </a:p>
      </dgm:t>
    </dgm:pt>
    <dgm:pt modelId="{DF7BF70D-3325-4F07-9411-E18A52DC3B3A}" type="parTrans" cxnId="{4159C678-9D5F-4477-86DE-7B591BA11B25}">
      <dgm:prSet/>
      <dgm:spPr/>
      <dgm:t>
        <a:bodyPr/>
        <a:lstStyle/>
        <a:p>
          <a:endParaRPr lang="en-US"/>
        </a:p>
      </dgm:t>
    </dgm:pt>
    <dgm:pt modelId="{D3D95A71-B5BE-4EFF-BAC5-7D53C076E5F3}" type="sibTrans" cxnId="{4159C678-9D5F-4477-86DE-7B591BA11B25}">
      <dgm:prSet/>
      <dgm:spPr/>
      <dgm:t>
        <a:bodyPr/>
        <a:lstStyle/>
        <a:p>
          <a:endParaRPr lang="en-US"/>
        </a:p>
      </dgm:t>
    </dgm:pt>
    <dgm:pt modelId="{C682B962-628B-4096-9A4D-7702A5971EE5}">
      <dgm:prSet/>
      <dgm:spPr/>
      <dgm:t>
        <a:bodyPr/>
        <a:lstStyle/>
        <a:p>
          <a:pPr marL="274320" indent="-822960">
            <a:spcAft>
              <a:spcPct val="15000"/>
            </a:spcAft>
            <a:buFontTx/>
            <a:buNone/>
          </a:pPr>
          <a:r>
            <a:rPr lang="en-US" dirty="0"/>
            <a:t>Energy Efficiency in Named Communities</a:t>
          </a:r>
        </a:p>
        <a:p>
          <a:pPr marL="0" indent="-822960">
            <a:spcAft>
              <a:spcPts val="600"/>
            </a:spcAft>
          </a:pPr>
          <a:r>
            <a:rPr lang="en-US" dirty="0"/>
            <a:t>(1) Improved awareness and energy efficiency for Spokane Tribe, multi-family and manufactured homes</a:t>
          </a:r>
        </a:p>
        <a:p>
          <a:pPr marL="0" indent="-822960">
            <a:spcAft>
              <a:spcPts val="600"/>
            </a:spcAft>
          </a:pPr>
          <a:r>
            <a:rPr lang="en-US" dirty="0"/>
            <a:t>(2) Increased Tree Canopy</a:t>
          </a:r>
        </a:p>
        <a:p>
          <a:pPr marL="0" indent="-822960">
            <a:spcAft>
              <a:spcPts val="600"/>
            </a:spcAft>
          </a:pPr>
          <a:r>
            <a:rPr lang="en-US" dirty="0"/>
            <a:t>(3)Increased access to products and appliances</a:t>
          </a:r>
        </a:p>
        <a:p>
          <a:pPr marL="0" indent="-822960">
            <a:spcAft>
              <a:spcPts val="600"/>
            </a:spcAft>
          </a:pPr>
          <a:r>
            <a:rPr lang="en-US" dirty="0"/>
            <a:t>(4) Increased awareness and engagement in EE programs</a:t>
          </a:r>
        </a:p>
        <a:p>
          <a:pPr marL="0" indent="-822960">
            <a:spcAft>
              <a:spcPts val="600"/>
            </a:spcAft>
          </a:pPr>
          <a:r>
            <a:rPr lang="en-US" dirty="0"/>
            <a:t>(5) Matching funds for EE grant applications</a:t>
          </a:r>
        </a:p>
        <a:p>
          <a:pPr marL="0" indent="-822960">
            <a:spcAft>
              <a:spcPts val="600"/>
            </a:spcAft>
          </a:pPr>
          <a:r>
            <a:rPr lang="en-US" dirty="0"/>
            <a:t>(6) Improved EE for those without stable housing   </a:t>
          </a:r>
        </a:p>
      </dgm:t>
    </dgm:pt>
    <dgm:pt modelId="{434B2FFE-BEFF-4C25-9F42-6941B4983F8D}" type="parTrans" cxnId="{A8D91DA0-1DD2-437C-8862-B68D411D3F18}">
      <dgm:prSet/>
      <dgm:spPr/>
      <dgm:t>
        <a:bodyPr/>
        <a:lstStyle/>
        <a:p>
          <a:endParaRPr lang="en-US"/>
        </a:p>
      </dgm:t>
    </dgm:pt>
    <dgm:pt modelId="{8221781A-07E1-4B69-9631-212BD5DEC73A}" type="sibTrans" cxnId="{A8D91DA0-1DD2-437C-8862-B68D411D3F18}">
      <dgm:prSet/>
      <dgm:spPr/>
      <dgm:t>
        <a:bodyPr/>
        <a:lstStyle/>
        <a:p>
          <a:endParaRPr lang="en-US"/>
        </a:p>
      </dgm:t>
    </dgm:pt>
    <dgm:pt modelId="{56995F6E-DC37-4016-A7D2-CDA920A922B0}">
      <dgm:prSet/>
      <dgm:spPr/>
      <dgm:t>
        <a:bodyPr/>
        <a:lstStyle/>
        <a:p>
          <a:pPr marL="274320" indent="-1188720" algn="l">
            <a:lnSpc>
              <a:spcPct val="100000"/>
            </a:lnSpc>
            <a:buFontTx/>
            <a:buNone/>
          </a:pPr>
          <a:r>
            <a:rPr lang="en-US" dirty="0"/>
            <a:t>(2) Number of households with a High Energy Burden (&gt;6%) </a:t>
          </a:r>
        </a:p>
      </dgm:t>
    </dgm:pt>
    <dgm:pt modelId="{D7851233-637F-4526-8F32-124E615CD82D}" type="parTrans" cxnId="{1FAB08D2-3103-410C-AA1B-62F6085A660B}">
      <dgm:prSet/>
      <dgm:spPr/>
      <dgm:t>
        <a:bodyPr/>
        <a:lstStyle/>
        <a:p>
          <a:endParaRPr lang="en-US"/>
        </a:p>
      </dgm:t>
    </dgm:pt>
    <dgm:pt modelId="{11621648-F21B-47F3-AD16-D177819B73C1}" type="sibTrans" cxnId="{1FAB08D2-3103-410C-AA1B-62F6085A660B}">
      <dgm:prSet/>
      <dgm:spPr/>
      <dgm:t>
        <a:bodyPr/>
        <a:lstStyle/>
        <a:p>
          <a:endParaRPr lang="en-US"/>
        </a:p>
      </dgm:t>
    </dgm:pt>
    <dgm:pt modelId="{49852D0E-C591-47CB-9729-8E14401E642F}">
      <dgm:prSet/>
      <dgm:spPr/>
      <dgm:t>
        <a:bodyPr/>
        <a:lstStyle/>
        <a:p>
          <a:pPr marL="274320" indent="-1188720" algn="l">
            <a:lnSpc>
              <a:spcPct val="100000"/>
            </a:lnSpc>
            <a:buFontTx/>
            <a:buNone/>
          </a:pPr>
          <a:r>
            <a:rPr lang="en-US" dirty="0"/>
            <a:t>(3) Availability of Methods/Modes of Outreach and Communication </a:t>
          </a:r>
        </a:p>
      </dgm:t>
    </dgm:pt>
    <dgm:pt modelId="{05BE9266-C8BA-4A2E-A610-7B23C2286F09}" type="parTrans" cxnId="{E69A03D5-24E7-416A-A04D-42A1581283D4}">
      <dgm:prSet/>
      <dgm:spPr/>
      <dgm:t>
        <a:bodyPr/>
        <a:lstStyle/>
        <a:p>
          <a:endParaRPr lang="en-US"/>
        </a:p>
      </dgm:t>
    </dgm:pt>
    <dgm:pt modelId="{8A2119D8-A4BB-46DA-8E5E-41D0E04504C5}" type="sibTrans" cxnId="{E69A03D5-24E7-416A-A04D-42A1581283D4}">
      <dgm:prSet/>
      <dgm:spPr/>
      <dgm:t>
        <a:bodyPr/>
        <a:lstStyle/>
        <a:p>
          <a:endParaRPr lang="en-US"/>
        </a:p>
      </dgm:t>
    </dgm:pt>
    <dgm:pt modelId="{3EB808E2-516B-4BCA-A666-3250C64EE002}">
      <dgm:prSet/>
      <dgm:spPr/>
      <dgm:t>
        <a:bodyPr/>
        <a:lstStyle/>
        <a:p>
          <a:pPr marL="274320" indent="-1188720" algn="l">
            <a:lnSpc>
              <a:spcPct val="100000"/>
            </a:lnSpc>
            <a:buFontTx/>
            <a:buNone/>
          </a:pPr>
          <a:r>
            <a:rPr lang="en-US" dirty="0"/>
            <a:t>(4) Transportation Electrification </a:t>
          </a:r>
        </a:p>
      </dgm:t>
    </dgm:pt>
    <dgm:pt modelId="{3B6FE94F-696E-4957-9F0A-1881296FE7D3}" type="parTrans" cxnId="{112D5C87-E5EC-4E10-B37A-774C35867007}">
      <dgm:prSet/>
      <dgm:spPr/>
      <dgm:t>
        <a:bodyPr/>
        <a:lstStyle/>
        <a:p>
          <a:endParaRPr lang="en-US"/>
        </a:p>
      </dgm:t>
    </dgm:pt>
    <dgm:pt modelId="{4FC16FFE-1589-43B8-B88C-C26D401F6080}" type="sibTrans" cxnId="{112D5C87-E5EC-4E10-B37A-774C35867007}">
      <dgm:prSet/>
      <dgm:spPr/>
      <dgm:t>
        <a:bodyPr/>
        <a:lstStyle/>
        <a:p>
          <a:endParaRPr lang="en-US"/>
        </a:p>
      </dgm:t>
    </dgm:pt>
    <dgm:pt modelId="{012A09FF-4945-4299-A1BE-C92F6B794AEE}">
      <dgm:prSet/>
      <dgm:spPr/>
      <dgm:t>
        <a:bodyPr/>
        <a:lstStyle/>
        <a:p>
          <a:pPr marL="274320" indent="-1188720" algn="l">
            <a:lnSpc>
              <a:spcPct val="100000"/>
            </a:lnSpc>
            <a:buFontTx/>
            <a:buNone/>
          </a:pPr>
          <a:r>
            <a:rPr lang="en-US" dirty="0"/>
            <a:t>(5) Named Community Clean Energy </a:t>
          </a:r>
        </a:p>
      </dgm:t>
    </dgm:pt>
    <dgm:pt modelId="{ABE7C02F-BC0C-48BD-BFFB-403694626C0F}" type="parTrans" cxnId="{3D0911ED-A3C0-464B-B3F7-5B3FCA991706}">
      <dgm:prSet/>
      <dgm:spPr/>
      <dgm:t>
        <a:bodyPr/>
        <a:lstStyle/>
        <a:p>
          <a:endParaRPr lang="en-US"/>
        </a:p>
      </dgm:t>
    </dgm:pt>
    <dgm:pt modelId="{3635E167-E616-4565-A7C1-504F3D177105}" type="sibTrans" cxnId="{3D0911ED-A3C0-464B-B3F7-5B3FCA991706}">
      <dgm:prSet/>
      <dgm:spPr/>
      <dgm:t>
        <a:bodyPr/>
        <a:lstStyle/>
        <a:p>
          <a:endParaRPr lang="en-US"/>
        </a:p>
      </dgm:t>
    </dgm:pt>
    <dgm:pt modelId="{90C88FBC-237C-42E0-B2A0-00FC2E62235A}">
      <dgm:prSet/>
      <dgm:spPr/>
      <dgm:t>
        <a:bodyPr/>
        <a:lstStyle/>
        <a:p>
          <a:pPr marL="274320" indent="-1188720" algn="l">
            <a:lnSpc>
              <a:spcPct val="100000"/>
            </a:lnSpc>
            <a:buFontTx/>
            <a:buNone/>
          </a:pPr>
          <a:r>
            <a:rPr lang="en-US" dirty="0"/>
            <a:t>(6) Investments in Named Communities </a:t>
          </a:r>
        </a:p>
      </dgm:t>
    </dgm:pt>
    <dgm:pt modelId="{96E04D46-1619-4265-B79D-CE20EB7ED50A}" type="parTrans" cxnId="{B0C00B51-1BC4-468C-B0CE-9AA8F48DEA65}">
      <dgm:prSet/>
      <dgm:spPr/>
      <dgm:t>
        <a:bodyPr/>
        <a:lstStyle/>
        <a:p>
          <a:endParaRPr lang="en-US"/>
        </a:p>
      </dgm:t>
    </dgm:pt>
    <dgm:pt modelId="{E428F689-6E3F-4BBA-95D2-3C9E4E6F2164}" type="sibTrans" cxnId="{B0C00B51-1BC4-468C-B0CE-9AA8F48DEA65}">
      <dgm:prSet/>
      <dgm:spPr/>
      <dgm:t>
        <a:bodyPr/>
        <a:lstStyle/>
        <a:p>
          <a:endParaRPr lang="en-US"/>
        </a:p>
      </dgm:t>
    </dgm:pt>
    <dgm:pt modelId="{C5C229C5-C115-4729-A35C-71AD9D8F0C43}">
      <dgm:prSet/>
      <dgm:spPr/>
      <dgm:t>
        <a:bodyPr/>
        <a:lstStyle/>
        <a:p>
          <a:pPr marL="274320" indent="-1188720" algn="l">
            <a:lnSpc>
              <a:spcPct val="100000"/>
            </a:lnSpc>
            <a:buFontTx/>
            <a:buNone/>
          </a:pPr>
          <a:r>
            <a:rPr lang="en-US" dirty="0"/>
            <a:t>(7) Energy Availability </a:t>
          </a:r>
        </a:p>
      </dgm:t>
    </dgm:pt>
    <dgm:pt modelId="{904D2D88-AD51-43F0-8F2A-A8069B059138}" type="parTrans" cxnId="{5B78F2D2-0355-41F7-A446-3C29F5876A13}">
      <dgm:prSet/>
      <dgm:spPr/>
      <dgm:t>
        <a:bodyPr/>
        <a:lstStyle/>
        <a:p>
          <a:endParaRPr lang="en-US"/>
        </a:p>
      </dgm:t>
    </dgm:pt>
    <dgm:pt modelId="{A5AB064D-4866-4FE2-BF3B-7C09C955DE2D}" type="sibTrans" cxnId="{5B78F2D2-0355-41F7-A446-3C29F5876A13}">
      <dgm:prSet/>
      <dgm:spPr/>
      <dgm:t>
        <a:bodyPr/>
        <a:lstStyle/>
        <a:p>
          <a:endParaRPr lang="en-US"/>
        </a:p>
      </dgm:t>
    </dgm:pt>
    <dgm:pt modelId="{04CF4186-1760-487F-8B7C-3967A269F7D1}">
      <dgm:prSet/>
      <dgm:spPr/>
      <dgm:t>
        <a:bodyPr/>
        <a:lstStyle/>
        <a:p>
          <a:pPr marL="274320" indent="-1188720" algn="l">
            <a:lnSpc>
              <a:spcPct val="100000"/>
            </a:lnSpc>
            <a:buFontTx/>
            <a:buNone/>
          </a:pPr>
          <a:r>
            <a:rPr lang="en-US" dirty="0"/>
            <a:t>(8) Energy Generation Location </a:t>
          </a:r>
        </a:p>
      </dgm:t>
    </dgm:pt>
    <dgm:pt modelId="{3B5E3846-5D73-475F-8755-4987BADE82EA}" type="parTrans" cxnId="{841104E4-0969-479E-899C-97658C9AA47C}">
      <dgm:prSet/>
      <dgm:spPr/>
      <dgm:t>
        <a:bodyPr/>
        <a:lstStyle/>
        <a:p>
          <a:endParaRPr lang="en-US"/>
        </a:p>
      </dgm:t>
    </dgm:pt>
    <dgm:pt modelId="{6DA67C88-55F3-49A9-80ED-24A5C41C75EF}" type="sibTrans" cxnId="{841104E4-0969-479E-899C-97658C9AA47C}">
      <dgm:prSet/>
      <dgm:spPr/>
      <dgm:t>
        <a:bodyPr/>
        <a:lstStyle/>
        <a:p>
          <a:endParaRPr lang="en-US"/>
        </a:p>
      </dgm:t>
    </dgm:pt>
    <dgm:pt modelId="{6DCC2BE5-8BE9-42E7-A3F9-D1470A13A93D}">
      <dgm:prSet/>
      <dgm:spPr/>
      <dgm:t>
        <a:bodyPr/>
        <a:lstStyle/>
        <a:p>
          <a:pPr marL="274320" indent="-1188720" algn="l">
            <a:lnSpc>
              <a:spcPct val="100000"/>
            </a:lnSpc>
            <a:buFontTx/>
            <a:buNone/>
          </a:pPr>
          <a:r>
            <a:rPr lang="en-US" dirty="0"/>
            <a:t>(9) Outdoor Air Quality </a:t>
          </a:r>
        </a:p>
      </dgm:t>
    </dgm:pt>
    <dgm:pt modelId="{0B7682DD-47A5-4FBF-A936-DEF1B4E59B60}" type="parTrans" cxnId="{8A428797-7B5C-49BF-8C8E-D68600F75CA2}">
      <dgm:prSet/>
      <dgm:spPr/>
      <dgm:t>
        <a:bodyPr/>
        <a:lstStyle/>
        <a:p>
          <a:endParaRPr lang="en-US"/>
        </a:p>
      </dgm:t>
    </dgm:pt>
    <dgm:pt modelId="{9CC2C72D-2247-4F2F-8834-C285D36EED04}" type="sibTrans" cxnId="{8A428797-7B5C-49BF-8C8E-D68600F75CA2}">
      <dgm:prSet/>
      <dgm:spPr/>
      <dgm:t>
        <a:bodyPr/>
        <a:lstStyle/>
        <a:p>
          <a:endParaRPr lang="en-US"/>
        </a:p>
      </dgm:t>
    </dgm:pt>
    <dgm:pt modelId="{1ACC6EF0-C44E-4BF6-9E87-34DA48C85816}">
      <dgm:prSet/>
      <dgm:spPr/>
      <dgm:t>
        <a:bodyPr/>
        <a:lstStyle/>
        <a:p>
          <a:pPr marL="274320" indent="-1188720" algn="l">
            <a:lnSpc>
              <a:spcPct val="100000"/>
            </a:lnSpc>
            <a:buFontTx/>
            <a:buNone/>
          </a:pPr>
          <a:r>
            <a:rPr lang="en-US" dirty="0"/>
            <a:t>(10) Greenhouse Gas Emissions </a:t>
          </a:r>
        </a:p>
      </dgm:t>
    </dgm:pt>
    <dgm:pt modelId="{B0104848-459C-4E20-A3F3-D1A7638EDB57}" type="parTrans" cxnId="{ED8CB260-1D1B-4C29-9821-F4909A08B2BD}">
      <dgm:prSet/>
      <dgm:spPr/>
      <dgm:t>
        <a:bodyPr/>
        <a:lstStyle/>
        <a:p>
          <a:endParaRPr lang="en-US"/>
        </a:p>
      </dgm:t>
    </dgm:pt>
    <dgm:pt modelId="{ABCAEC56-53AA-4F6C-81D3-794C185CAEF2}" type="sibTrans" cxnId="{ED8CB260-1D1B-4C29-9821-F4909A08B2BD}">
      <dgm:prSet/>
      <dgm:spPr/>
      <dgm:t>
        <a:bodyPr/>
        <a:lstStyle/>
        <a:p>
          <a:endParaRPr lang="en-US"/>
        </a:p>
      </dgm:t>
    </dgm:pt>
    <dgm:pt modelId="{09DF0DD3-0BC3-4266-B992-CDB3156B322C}">
      <dgm:prSet/>
      <dgm:spPr/>
      <dgm:t>
        <a:bodyPr/>
        <a:lstStyle/>
        <a:p>
          <a:pPr marL="274320" indent="-1188720" algn="l">
            <a:lnSpc>
              <a:spcPct val="100000"/>
            </a:lnSpc>
            <a:buFontTx/>
            <a:buNone/>
          </a:pPr>
          <a:r>
            <a:rPr lang="en-US" dirty="0"/>
            <a:t>(11) Employee Diversity </a:t>
          </a:r>
        </a:p>
      </dgm:t>
    </dgm:pt>
    <dgm:pt modelId="{47AD7B4E-2161-494E-8CCA-DCD7F909AB87}" type="parTrans" cxnId="{1E09750D-1493-459C-AC97-D93D1000C1ED}">
      <dgm:prSet/>
      <dgm:spPr/>
      <dgm:t>
        <a:bodyPr/>
        <a:lstStyle/>
        <a:p>
          <a:endParaRPr lang="en-US"/>
        </a:p>
      </dgm:t>
    </dgm:pt>
    <dgm:pt modelId="{7583CBCA-93C2-4EED-A99B-FAD7426F869D}" type="sibTrans" cxnId="{1E09750D-1493-459C-AC97-D93D1000C1ED}">
      <dgm:prSet/>
      <dgm:spPr/>
      <dgm:t>
        <a:bodyPr/>
        <a:lstStyle/>
        <a:p>
          <a:endParaRPr lang="en-US"/>
        </a:p>
      </dgm:t>
    </dgm:pt>
    <dgm:pt modelId="{A7042788-32B6-4F30-AE45-A39F1BC37531}">
      <dgm:prSet/>
      <dgm:spPr/>
      <dgm:t>
        <a:bodyPr/>
        <a:lstStyle/>
        <a:p>
          <a:pPr marL="274320" indent="-1188720" algn="l">
            <a:lnSpc>
              <a:spcPct val="100000"/>
            </a:lnSpc>
            <a:buFontTx/>
            <a:buNone/>
          </a:pPr>
          <a:r>
            <a:rPr lang="en-US" dirty="0"/>
            <a:t>(12) Supplier Diversity </a:t>
          </a:r>
        </a:p>
      </dgm:t>
    </dgm:pt>
    <dgm:pt modelId="{A1E00A5C-A8AA-41EA-AB6E-FAA36E947269}" type="parTrans" cxnId="{C97366A7-DCAF-4BBA-AB38-A70769BC7904}">
      <dgm:prSet/>
      <dgm:spPr/>
      <dgm:t>
        <a:bodyPr/>
        <a:lstStyle/>
        <a:p>
          <a:endParaRPr lang="en-US"/>
        </a:p>
      </dgm:t>
    </dgm:pt>
    <dgm:pt modelId="{30D27179-63F9-42AF-8655-EB6921476C94}" type="sibTrans" cxnId="{C97366A7-DCAF-4BBA-AB38-A70769BC7904}">
      <dgm:prSet/>
      <dgm:spPr/>
      <dgm:t>
        <a:bodyPr/>
        <a:lstStyle/>
        <a:p>
          <a:endParaRPr lang="en-US"/>
        </a:p>
      </dgm:t>
    </dgm:pt>
    <dgm:pt modelId="{FC64BE94-F151-479F-A757-7F8A51F36906}">
      <dgm:prSet/>
      <dgm:spPr/>
      <dgm:t>
        <a:bodyPr/>
        <a:lstStyle/>
        <a:p>
          <a:pPr marL="274320" indent="-1188720" algn="l">
            <a:lnSpc>
              <a:spcPct val="100000"/>
            </a:lnSpc>
            <a:buFontTx/>
            <a:buNone/>
          </a:pPr>
          <a:r>
            <a:rPr lang="en-US" dirty="0"/>
            <a:t>(13) Indoor Air Quality</a:t>
          </a:r>
        </a:p>
      </dgm:t>
    </dgm:pt>
    <dgm:pt modelId="{66D01562-E5A5-4326-B007-8EE97C189DB8}" type="parTrans" cxnId="{CD604E9C-6EAD-4EA1-9B9B-551DD8AE2F63}">
      <dgm:prSet/>
      <dgm:spPr/>
      <dgm:t>
        <a:bodyPr/>
        <a:lstStyle/>
        <a:p>
          <a:endParaRPr lang="en-US"/>
        </a:p>
      </dgm:t>
    </dgm:pt>
    <dgm:pt modelId="{E17D6C73-1C89-4E43-B886-FB3DA1BC0D5D}" type="sibTrans" cxnId="{CD604E9C-6EAD-4EA1-9B9B-551DD8AE2F63}">
      <dgm:prSet/>
      <dgm:spPr/>
      <dgm:t>
        <a:bodyPr/>
        <a:lstStyle/>
        <a:p>
          <a:endParaRPr lang="en-US"/>
        </a:p>
      </dgm:t>
    </dgm:pt>
    <dgm:pt modelId="{A6EE7A90-2561-462D-8739-3C9A0C8265DC}">
      <dgm:prSet phldrT="[Text]"/>
      <dgm:spPr/>
      <dgm:t>
        <a:bodyPr/>
        <a:lstStyle/>
        <a:p>
          <a:pPr>
            <a:spcAft>
              <a:spcPts val="1200"/>
            </a:spcAft>
            <a:buFont typeface="Wingdings" panose="05000000000000000000" pitchFamily="2" charset="2"/>
            <a:buChar char="§"/>
          </a:pPr>
          <a:r>
            <a:rPr lang="en-US"/>
            <a:t>Access to Clean Energy</a:t>
          </a:r>
          <a:endParaRPr lang="en-US" dirty="0"/>
        </a:p>
      </dgm:t>
    </dgm:pt>
    <dgm:pt modelId="{EB35438C-EB0B-4646-AC42-16C31DA7AB67}" type="parTrans" cxnId="{8A9E53A3-8B56-448A-971A-65A943E11568}">
      <dgm:prSet/>
      <dgm:spPr/>
      <dgm:t>
        <a:bodyPr/>
        <a:lstStyle/>
        <a:p>
          <a:endParaRPr lang="en-US"/>
        </a:p>
      </dgm:t>
    </dgm:pt>
    <dgm:pt modelId="{125569F4-EDCE-47BE-9485-1B6E3549B7D2}" type="sibTrans" cxnId="{8A9E53A3-8B56-448A-971A-65A943E11568}">
      <dgm:prSet/>
      <dgm:spPr/>
      <dgm:t>
        <a:bodyPr/>
        <a:lstStyle/>
        <a:p>
          <a:endParaRPr lang="en-US"/>
        </a:p>
      </dgm:t>
    </dgm:pt>
    <dgm:pt modelId="{C63D80CA-D701-486C-94BD-50B05D51DCAF}">
      <dgm:prSet phldrT="[Text]"/>
      <dgm:spPr/>
      <dgm:t>
        <a:bodyPr/>
        <a:lstStyle/>
        <a:p>
          <a:pPr>
            <a:spcAft>
              <a:spcPts val="1200"/>
            </a:spcAft>
            <a:buFont typeface="Wingdings" panose="05000000000000000000" pitchFamily="2" charset="2"/>
            <a:buChar char="§"/>
          </a:pPr>
          <a:r>
            <a:rPr lang="en-US"/>
            <a:t>Community Development</a:t>
          </a:r>
          <a:endParaRPr lang="en-US" dirty="0"/>
        </a:p>
      </dgm:t>
    </dgm:pt>
    <dgm:pt modelId="{A010E52A-C763-4619-B84B-C2937400F22A}" type="parTrans" cxnId="{5A3A9123-23B7-4790-A04F-FB3F9E86FFFE}">
      <dgm:prSet/>
      <dgm:spPr/>
      <dgm:t>
        <a:bodyPr/>
        <a:lstStyle/>
        <a:p>
          <a:endParaRPr lang="en-US"/>
        </a:p>
      </dgm:t>
    </dgm:pt>
    <dgm:pt modelId="{585542A1-BBFC-4473-80CE-9590CA984CDC}" type="sibTrans" cxnId="{5A3A9123-23B7-4790-A04F-FB3F9E86FFFE}">
      <dgm:prSet/>
      <dgm:spPr/>
      <dgm:t>
        <a:bodyPr/>
        <a:lstStyle/>
        <a:p>
          <a:endParaRPr lang="en-US"/>
        </a:p>
      </dgm:t>
    </dgm:pt>
    <dgm:pt modelId="{7AF54B3D-FDD3-48D8-9F90-A579E9668C28}">
      <dgm:prSet phldrT="[Text]"/>
      <dgm:spPr/>
      <dgm:t>
        <a:bodyPr/>
        <a:lstStyle/>
        <a:p>
          <a:pPr>
            <a:spcAft>
              <a:spcPts val="1200"/>
            </a:spcAft>
            <a:buFont typeface="Wingdings" panose="05000000000000000000" pitchFamily="2" charset="2"/>
            <a:buChar char="§"/>
          </a:pPr>
          <a:r>
            <a:rPr lang="en-US"/>
            <a:t>Energy Security</a:t>
          </a:r>
          <a:endParaRPr lang="en-US" dirty="0"/>
        </a:p>
      </dgm:t>
    </dgm:pt>
    <dgm:pt modelId="{74E7521A-A701-4E2E-93F7-ECB1ED6A4E91}" type="parTrans" cxnId="{67444AE1-E8D1-4CDF-9956-53C064EF185D}">
      <dgm:prSet/>
      <dgm:spPr/>
      <dgm:t>
        <a:bodyPr/>
        <a:lstStyle/>
        <a:p>
          <a:endParaRPr lang="en-US"/>
        </a:p>
      </dgm:t>
    </dgm:pt>
    <dgm:pt modelId="{322AEFF8-F27B-42C8-A530-775E92F01EE1}" type="sibTrans" cxnId="{67444AE1-E8D1-4CDF-9956-53C064EF185D}">
      <dgm:prSet/>
      <dgm:spPr/>
      <dgm:t>
        <a:bodyPr/>
        <a:lstStyle/>
        <a:p>
          <a:endParaRPr lang="en-US"/>
        </a:p>
      </dgm:t>
    </dgm:pt>
    <dgm:pt modelId="{52380696-563A-4605-AABE-B120E74A10D4}">
      <dgm:prSet phldrT="[Text]"/>
      <dgm:spPr/>
      <dgm:t>
        <a:bodyPr/>
        <a:lstStyle/>
        <a:p>
          <a:pPr>
            <a:spcAft>
              <a:spcPts val="1200"/>
            </a:spcAft>
            <a:buFont typeface="Wingdings" panose="05000000000000000000" pitchFamily="2" charset="2"/>
            <a:buChar char="§"/>
          </a:pPr>
          <a:r>
            <a:rPr lang="en-US"/>
            <a:t>Environmental</a:t>
          </a:r>
          <a:endParaRPr lang="en-US" dirty="0"/>
        </a:p>
      </dgm:t>
    </dgm:pt>
    <dgm:pt modelId="{E74FF04B-86E7-4605-9F5A-3C08799C5317}" type="parTrans" cxnId="{A78035F7-0390-4861-99D7-1E5A55D7E84D}">
      <dgm:prSet/>
      <dgm:spPr/>
      <dgm:t>
        <a:bodyPr/>
        <a:lstStyle/>
        <a:p>
          <a:endParaRPr lang="en-US"/>
        </a:p>
      </dgm:t>
    </dgm:pt>
    <dgm:pt modelId="{12D52D1C-2FEC-463F-A0EA-699B047CC70F}" type="sibTrans" cxnId="{A78035F7-0390-4861-99D7-1E5A55D7E84D}">
      <dgm:prSet/>
      <dgm:spPr/>
      <dgm:t>
        <a:bodyPr/>
        <a:lstStyle/>
        <a:p>
          <a:endParaRPr lang="en-US"/>
        </a:p>
      </dgm:t>
    </dgm:pt>
    <dgm:pt modelId="{02859614-CDB2-46D0-98E1-8FE86DE994FA}">
      <dgm:prSet phldrT="[Text]"/>
      <dgm:spPr/>
      <dgm:t>
        <a:bodyPr/>
        <a:lstStyle/>
        <a:p>
          <a:pPr>
            <a:spcAft>
              <a:spcPts val="1200"/>
            </a:spcAft>
            <a:buFont typeface="Wingdings" panose="05000000000000000000" pitchFamily="2" charset="2"/>
            <a:buChar char="§"/>
          </a:pPr>
          <a:r>
            <a:rPr lang="en-US" dirty="0"/>
            <a:t>Public Health  </a:t>
          </a:r>
        </a:p>
      </dgm:t>
    </dgm:pt>
    <dgm:pt modelId="{F7B3AD5A-A561-4FEA-A1D1-02531C8C3B1B}" type="parTrans" cxnId="{B9684140-CC4E-4F0F-8A53-C24A8CF36019}">
      <dgm:prSet/>
      <dgm:spPr/>
      <dgm:t>
        <a:bodyPr/>
        <a:lstStyle/>
        <a:p>
          <a:endParaRPr lang="en-US"/>
        </a:p>
      </dgm:t>
    </dgm:pt>
    <dgm:pt modelId="{2FBBC877-91C3-444B-82B8-FA3752F4D576}" type="sibTrans" cxnId="{B9684140-CC4E-4F0F-8A53-C24A8CF36019}">
      <dgm:prSet/>
      <dgm:spPr/>
      <dgm:t>
        <a:bodyPr/>
        <a:lstStyle/>
        <a:p>
          <a:endParaRPr lang="en-US"/>
        </a:p>
      </dgm:t>
    </dgm:pt>
    <dgm:pt modelId="{21FE8B1B-395C-4FD6-93DB-AA9F44BBAEDA}">
      <dgm:prSet phldrT="[Text]"/>
      <dgm:spPr/>
      <dgm:t>
        <a:bodyPr/>
        <a:lstStyle/>
        <a:p>
          <a:pPr>
            <a:spcAft>
              <a:spcPts val="1200"/>
            </a:spcAft>
            <a:buFont typeface="Wingdings" panose="05000000000000000000" pitchFamily="2" charset="2"/>
            <a:buChar char="§"/>
          </a:pPr>
          <a:r>
            <a:rPr lang="en-US" dirty="0"/>
            <a:t>Multifamily Building Split Incentive</a:t>
          </a:r>
        </a:p>
      </dgm:t>
    </dgm:pt>
    <dgm:pt modelId="{66E19AFB-0CAC-40C6-99AA-61BE8E5CB6E5}" type="parTrans" cxnId="{C3D52DC8-FF74-4A30-877D-256F40C0A6E0}">
      <dgm:prSet/>
      <dgm:spPr/>
      <dgm:t>
        <a:bodyPr/>
        <a:lstStyle/>
        <a:p>
          <a:endParaRPr lang="en-US"/>
        </a:p>
      </dgm:t>
    </dgm:pt>
    <dgm:pt modelId="{9F76DCB6-EC6C-486E-99CA-62B9F3B1FC15}" type="sibTrans" cxnId="{C3D52DC8-FF74-4A30-877D-256F40C0A6E0}">
      <dgm:prSet/>
      <dgm:spPr/>
      <dgm:t>
        <a:bodyPr/>
        <a:lstStyle/>
        <a:p>
          <a:endParaRPr lang="en-US"/>
        </a:p>
      </dgm:t>
    </dgm:pt>
    <dgm:pt modelId="{711E697E-33BA-4584-8F0E-2EC8F3672393}">
      <dgm:prSet phldrT="[Text]"/>
      <dgm:spPr/>
      <dgm:t>
        <a:bodyPr/>
        <a:lstStyle/>
        <a:p>
          <a:pPr>
            <a:spcAft>
              <a:spcPts val="1200"/>
            </a:spcAft>
            <a:buFont typeface="Wingdings" panose="05000000000000000000" pitchFamily="2" charset="2"/>
            <a:buChar char="§"/>
          </a:pPr>
          <a:r>
            <a:rPr lang="en-US" dirty="0"/>
            <a:t>Health &amp; Safety for manufactured and mobile home</a:t>
          </a:r>
        </a:p>
      </dgm:t>
    </dgm:pt>
    <dgm:pt modelId="{0570585C-2685-4A58-ABD9-66F73A9F6A7C}" type="parTrans" cxnId="{5E9D6065-730A-4CBA-AE29-1B43F7A3247E}">
      <dgm:prSet/>
      <dgm:spPr/>
      <dgm:t>
        <a:bodyPr/>
        <a:lstStyle/>
        <a:p>
          <a:endParaRPr lang="en-US"/>
        </a:p>
      </dgm:t>
    </dgm:pt>
    <dgm:pt modelId="{61E7CBFF-E7A2-406C-B1A5-E7A1BA9E7053}" type="sibTrans" cxnId="{5E9D6065-730A-4CBA-AE29-1B43F7A3247E}">
      <dgm:prSet/>
      <dgm:spPr/>
      <dgm:t>
        <a:bodyPr/>
        <a:lstStyle/>
        <a:p>
          <a:endParaRPr lang="en-US"/>
        </a:p>
      </dgm:t>
    </dgm:pt>
    <dgm:pt modelId="{D251E9EC-AA87-4592-8FD4-5DEEEBC8A09B}">
      <dgm:prSet phldrT="[Text]"/>
      <dgm:spPr/>
      <dgm:t>
        <a:bodyPr/>
        <a:lstStyle/>
        <a:p>
          <a:pPr>
            <a:spcAft>
              <a:spcPts val="1200"/>
            </a:spcAft>
            <a:buFont typeface="Wingdings" panose="05000000000000000000" pitchFamily="2" charset="2"/>
            <a:buChar char="§"/>
          </a:pPr>
          <a:r>
            <a:rPr lang="en-US" dirty="0"/>
            <a:t>Single Family Weatherization</a:t>
          </a:r>
        </a:p>
      </dgm:t>
    </dgm:pt>
    <dgm:pt modelId="{52DF6720-13A3-4414-B30F-8926C3CD95E0}" type="parTrans" cxnId="{B75D96C5-4B37-498C-ADFF-27A4279184A1}">
      <dgm:prSet/>
      <dgm:spPr/>
      <dgm:t>
        <a:bodyPr/>
        <a:lstStyle/>
        <a:p>
          <a:endParaRPr lang="en-US"/>
        </a:p>
      </dgm:t>
    </dgm:pt>
    <dgm:pt modelId="{E9AA040D-F534-4A79-85A4-86C6FEA99CBE}" type="sibTrans" cxnId="{B75D96C5-4B37-498C-ADFF-27A4279184A1}">
      <dgm:prSet/>
      <dgm:spPr/>
      <dgm:t>
        <a:bodyPr/>
        <a:lstStyle/>
        <a:p>
          <a:endParaRPr lang="en-US"/>
        </a:p>
      </dgm:t>
    </dgm:pt>
    <dgm:pt modelId="{706099D1-E0A0-4577-8ABD-4563C3E0E49E}">
      <dgm:prSet phldrT="[Text]"/>
      <dgm:spPr/>
      <dgm:t>
        <a:bodyPr/>
        <a:lstStyle/>
        <a:p>
          <a:pPr>
            <a:spcAft>
              <a:spcPts val="1200"/>
            </a:spcAft>
            <a:buFont typeface="Wingdings" panose="05000000000000000000" pitchFamily="2" charset="2"/>
            <a:buChar char="§"/>
          </a:pPr>
          <a:r>
            <a:rPr lang="en-US" dirty="0"/>
            <a:t>Community Energy Assistance</a:t>
          </a:r>
        </a:p>
      </dgm:t>
    </dgm:pt>
    <dgm:pt modelId="{E1196497-9A37-4395-BD28-ED1F40C414CF}" type="parTrans" cxnId="{1CC1D5E9-8170-473D-95AC-8E84B7BEC54D}">
      <dgm:prSet/>
      <dgm:spPr/>
      <dgm:t>
        <a:bodyPr/>
        <a:lstStyle/>
        <a:p>
          <a:endParaRPr lang="en-US"/>
        </a:p>
      </dgm:t>
    </dgm:pt>
    <dgm:pt modelId="{D37AF8DB-B70F-455B-9BFB-E7166F10C8A6}" type="sibTrans" cxnId="{1CC1D5E9-8170-473D-95AC-8E84B7BEC54D}">
      <dgm:prSet/>
      <dgm:spPr/>
      <dgm:t>
        <a:bodyPr/>
        <a:lstStyle/>
        <a:p>
          <a:endParaRPr lang="en-US"/>
        </a:p>
      </dgm:t>
    </dgm:pt>
    <dgm:pt modelId="{2BF69BDA-CFA2-42A6-B643-C41841950583}">
      <dgm:prSet phldrT="[Text]"/>
      <dgm:spPr/>
      <dgm:t>
        <a:bodyPr/>
        <a:lstStyle/>
        <a:p>
          <a:pPr>
            <a:spcAft>
              <a:spcPts val="1200"/>
            </a:spcAft>
            <a:buFont typeface="Wingdings" panose="05000000000000000000" pitchFamily="2" charset="2"/>
            <a:buChar char="§"/>
          </a:pPr>
          <a:r>
            <a:rPr lang="en-US" dirty="0"/>
            <a:t>Small Business Energy Assistance </a:t>
          </a:r>
        </a:p>
      </dgm:t>
    </dgm:pt>
    <dgm:pt modelId="{4168BF31-126A-4BEC-A615-02D9698BBB52}" type="parTrans" cxnId="{01EC2FD1-2B09-4B6D-987C-8228C3613A4F}">
      <dgm:prSet/>
      <dgm:spPr/>
      <dgm:t>
        <a:bodyPr/>
        <a:lstStyle/>
        <a:p>
          <a:endParaRPr lang="en-US"/>
        </a:p>
      </dgm:t>
    </dgm:pt>
    <dgm:pt modelId="{5953CF4D-6373-446F-AD3E-49EBE457B509}" type="sibTrans" cxnId="{01EC2FD1-2B09-4B6D-987C-8228C3613A4F}">
      <dgm:prSet/>
      <dgm:spPr/>
      <dgm:t>
        <a:bodyPr/>
        <a:lstStyle/>
        <a:p>
          <a:endParaRPr lang="en-US"/>
        </a:p>
      </dgm:t>
    </dgm:pt>
    <dgm:pt modelId="{934E3177-DBC1-4004-A078-F4D22DFEBE43}" type="pres">
      <dgm:prSet presAssocID="{6C716164-4B87-456A-B550-869C489C1285}" presName="Name0" presStyleCnt="0">
        <dgm:presLayoutVars>
          <dgm:dir/>
          <dgm:animLvl val="lvl"/>
          <dgm:resizeHandles val="exact"/>
        </dgm:presLayoutVars>
      </dgm:prSet>
      <dgm:spPr/>
    </dgm:pt>
    <dgm:pt modelId="{C09C8716-EEDC-46F2-8F91-58D2E617A1BC}" type="pres">
      <dgm:prSet presAssocID="{5B8C2972-15FD-424C-B0D4-EDC842E65B44}" presName="composite" presStyleCnt="0"/>
      <dgm:spPr/>
    </dgm:pt>
    <dgm:pt modelId="{69525B8B-FDCB-48C4-9E13-0DD975BE7721}" type="pres">
      <dgm:prSet presAssocID="{5B8C2972-15FD-424C-B0D4-EDC842E65B44}" presName="parTx" presStyleLbl="alignNode1" presStyleIdx="0" presStyleCnt="4" custLinFactNeighborY="-12127">
        <dgm:presLayoutVars>
          <dgm:chMax val="0"/>
          <dgm:chPref val="0"/>
          <dgm:bulletEnabled val="1"/>
        </dgm:presLayoutVars>
      </dgm:prSet>
      <dgm:spPr/>
    </dgm:pt>
    <dgm:pt modelId="{86C21890-7F5F-4120-BA62-D96B07BE533E}" type="pres">
      <dgm:prSet presAssocID="{5B8C2972-15FD-424C-B0D4-EDC842E65B44}" presName="desTx" presStyleLbl="alignAccFollowNode1" presStyleIdx="0" presStyleCnt="4" custLinFactNeighborY="-1589">
        <dgm:presLayoutVars>
          <dgm:bulletEnabled val="1"/>
        </dgm:presLayoutVars>
      </dgm:prSet>
      <dgm:spPr/>
    </dgm:pt>
    <dgm:pt modelId="{17FF4225-F3DD-4EA2-8E83-3245470E5CE6}" type="pres">
      <dgm:prSet presAssocID="{CD9D7730-4122-45BA-9B52-9DAD595E22E6}" presName="space" presStyleCnt="0"/>
      <dgm:spPr/>
    </dgm:pt>
    <dgm:pt modelId="{DA03C47E-44AB-439B-B55A-AC4EB42B8A3C}" type="pres">
      <dgm:prSet presAssocID="{38BA64D8-A110-45F6-8B08-48AB8D7BD0BB}" presName="composite" presStyleCnt="0"/>
      <dgm:spPr/>
    </dgm:pt>
    <dgm:pt modelId="{3B94A5F8-3E1A-47F7-B173-610FD42EDA98}" type="pres">
      <dgm:prSet presAssocID="{38BA64D8-A110-45F6-8B08-48AB8D7BD0BB}" presName="parTx" presStyleLbl="alignNode1" presStyleIdx="1" presStyleCnt="4" custLinFactX="13331" custLinFactNeighborX="100000" custLinFactNeighborY="-12127">
        <dgm:presLayoutVars>
          <dgm:chMax val="0"/>
          <dgm:chPref val="0"/>
          <dgm:bulletEnabled val="1"/>
        </dgm:presLayoutVars>
      </dgm:prSet>
      <dgm:spPr/>
    </dgm:pt>
    <dgm:pt modelId="{CDCBC963-D1AC-45FE-BF5D-58A9709CB43C}" type="pres">
      <dgm:prSet presAssocID="{38BA64D8-A110-45F6-8B08-48AB8D7BD0BB}" presName="desTx" presStyleLbl="alignAccFollowNode1" presStyleIdx="1" presStyleCnt="4" custLinFactX="13331" custLinFactNeighborX="100000" custLinFactNeighborY="-1589">
        <dgm:presLayoutVars>
          <dgm:bulletEnabled val="1"/>
        </dgm:presLayoutVars>
      </dgm:prSet>
      <dgm:spPr/>
    </dgm:pt>
    <dgm:pt modelId="{E213F28E-CE8B-4827-8DBD-16C6FD213193}" type="pres">
      <dgm:prSet presAssocID="{2D9B719C-E1F9-498A-B3CA-384B6505ECD2}" presName="space" presStyleCnt="0"/>
      <dgm:spPr/>
    </dgm:pt>
    <dgm:pt modelId="{770A6A94-5ED4-47F8-B3DF-EB9B2304D183}" type="pres">
      <dgm:prSet presAssocID="{AD6F66B1-85B7-4A4F-8565-D4AA4933E90B}" presName="composite" presStyleCnt="0"/>
      <dgm:spPr/>
    </dgm:pt>
    <dgm:pt modelId="{76059576-B4A5-4C04-9401-6CABD08CADA5}" type="pres">
      <dgm:prSet presAssocID="{AD6F66B1-85B7-4A4F-8565-D4AA4933E90B}" presName="parTx" presStyleLbl="alignNode1" presStyleIdx="2" presStyleCnt="4" custLinFactX="-13958" custLinFactNeighborX="-100000" custLinFactNeighborY="-12127">
        <dgm:presLayoutVars>
          <dgm:chMax val="0"/>
          <dgm:chPref val="0"/>
          <dgm:bulletEnabled val="1"/>
        </dgm:presLayoutVars>
      </dgm:prSet>
      <dgm:spPr/>
    </dgm:pt>
    <dgm:pt modelId="{62EF5D8E-C388-4CD6-A307-70275465C97E}" type="pres">
      <dgm:prSet presAssocID="{AD6F66B1-85B7-4A4F-8565-D4AA4933E90B}" presName="desTx" presStyleLbl="alignAccFollowNode1" presStyleIdx="2" presStyleCnt="4" custLinFactX="-13958" custLinFactNeighborX="-100000" custLinFactNeighborY="-1589">
        <dgm:presLayoutVars>
          <dgm:bulletEnabled val="1"/>
        </dgm:presLayoutVars>
      </dgm:prSet>
      <dgm:spPr/>
    </dgm:pt>
    <dgm:pt modelId="{28F1FBAE-E0EE-48E1-A101-69FFD210C14B}" type="pres">
      <dgm:prSet presAssocID="{A76BAB5A-BCF5-4B37-B934-912227734F56}" presName="space" presStyleCnt="0"/>
      <dgm:spPr/>
    </dgm:pt>
    <dgm:pt modelId="{16022B58-88C6-4668-AC41-784BF7FEC3CF}" type="pres">
      <dgm:prSet presAssocID="{149BC93E-6345-415E-A85A-5E7E0E8D5FC9}" presName="composite" presStyleCnt="0"/>
      <dgm:spPr/>
    </dgm:pt>
    <dgm:pt modelId="{E5AE247E-7C8B-4129-BFFC-019DD16E8B44}" type="pres">
      <dgm:prSet presAssocID="{149BC93E-6345-415E-A85A-5E7E0E8D5FC9}" presName="parTx" presStyleLbl="alignNode1" presStyleIdx="3" presStyleCnt="4" custLinFactNeighborY="-12127">
        <dgm:presLayoutVars>
          <dgm:chMax val="0"/>
          <dgm:chPref val="0"/>
          <dgm:bulletEnabled val="1"/>
        </dgm:presLayoutVars>
      </dgm:prSet>
      <dgm:spPr/>
    </dgm:pt>
    <dgm:pt modelId="{00C7761B-09D1-4D89-B24D-6886944EA9A9}" type="pres">
      <dgm:prSet presAssocID="{149BC93E-6345-415E-A85A-5E7E0E8D5FC9}" presName="desTx" presStyleLbl="alignAccFollowNode1" presStyleIdx="3" presStyleCnt="4" custLinFactNeighborY="-1589">
        <dgm:presLayoutVars>
          <dgm:bulletEnabled val="1"/>
        </dgm:presLayoutVars>
      </dgm:prSet>
      <dgm:spPr/>
    </dgm:pt>
  </dgm:ptLst>
  <dgm:cxnLst>
    <dgm:cxn modelId="{80447903-A7DC-45F0-B192-CBF75D209718}" srcId="{38BA64D8-A110-45F6-8B08-48AB8D7BD0BB}" destId="{7F1073B9-A164-46FD-859B-558D92A59733}" srcOrd="0" destOrd="0" parTransId="{085EDE09-A8A1-43F2-BE7D-FE7FD31CF9E2}" sibTransId="{D7EC5489-B64D-46F5-837A-2B497B2A56EB}"/>
    <dgm:cxn modelId="{1E09750D-1493-459C-AC97-D93D1000C1ED}" srcId="{AD6F66B1-85B7-4A4F-8565-D4AA4933E90B}" destId="{09DF0DD3-0BC3-4266-B992-CDB3156B322C}" srcOrd="10" destOrd="0" parTransId="{47AD7B4E-2161-494E-8CCA-DCD7F909AB87}" sibTransId="{7583CBCA-93C2-4EED-A99B-FAD7426F869D}"/>
    <dgm:cxn modelId="{7DE3810F-717A-4A0D-96AE-ADC7F18B7EA1}" type="presOf" srcId="{A6EE7A90-2561-462D-8739-3C9A0C8265DC}" destId="{86C21890-7F5F-4120-BA62-D96B07BE533E}" srcOrd="0" destOrd="1" presId="urn:microsoft.com/office/officeart/2005/8/layout/hList1"/>
    <dgm:cxn modelId="{CEA26E13-5D2B-4464-8636-242FCD4C0F66}" type="presOf" srcId="{7F1073B9-A164-46FD-859B-558D92A59733}" destId="{CDCBC963-D1AC-45FE-BF5D-58A9709CB43C}" srcOrd="0" destOrd="0" presId="urn:microsoft.com/office/officeart/2005/8/layout/hList1"/>
    <dgm:cxn modelId="{40DEC414-A0E7-4A1A-A8EE-948330AF1F60}" type="presOf" srcId="{6DCC2BE5-8BE9-42E7-A3F9-D1470A13A93D}" destId="{62EF5D8E-C388-4CD6-A307-70275465C97E}" srcOrd="0" destOrd="8" presId="urn:microsoft.com/office/officeart/2005/8/layout/hList1"/>
    <dgm:cxn modelId="{8CDB7B21-E3B6-421F-89C7-760A75B04C19}" type="presOf" srcId="{52380696-563A-4605-AABE-B120E74A10D4}" destId="{86C21890-7F5F-4120-BA62-D96B07BE533E}" srcOrd="0" destOrd="4" presId="urn:microsoft.com/office/officeart/2005/8/layout/hList1"/>
    <dgm:cxn modelId="{68180822-2624-4699-8841-27F642421AA1}" type="presOf" srcId="{706099D1-E0A0-4577-8ABD-4563C3E0E49E}" destId="{CDCBC963-D1AC-45FE-BF5D-58A9709CB43C}" srcOrd="0" destOrd="4" presId="urn:microsoft.com/office/officeart/2005/8/layout/hList1"/>
    <dgm:cxn modelId="{5A3A9123-23B7-4790-A04F-FB3F9E86FFFE}" srcId="{5B8C2972-15FD-424C-B0D4-EDC842E65B44}" destId="{C63D80CA-D701-486C-94BD-50B05D51DCAF}" srcOrd="2" destOrd="0" parTransId="{A010E52A-C763-4619-B84B-C2937400F22A}" sibTransId="{585542A1-BBFC-4473-80CE-9590CA984CDC}"/>
    <dgm:cxn modelId="{A19BF624-77EF-4467-BD5C-7B57C5A2CBB9}" type="presOf" srcId="{FC64BE94-F151-479F-A757-7F8A51F36906}" destId="{62EF5D8E-C388-4CD6-A307-70275465C97E}" srcOrd="0" destOrd="12" presId="urn:microsoft.com/office/officeart/2005/8/layout/hList1"/>
    <dgm:cxn modelId="{37E2F12A-E197-4A1D-AE7A-4A194B58824F}" type="presOf" srcId="{02859614-CDB2-46D0-98E1-8FE86DE994FA}" destId="{86C21890-7F5F-4120-BA62-D96B07BE533E}" srcOrd="0" destOrd="5" presId="urn:microsoft.com/office/officeart/2005/8/layout/hList1"/>
    <dgm:cxn modelId="{366D9433-A547-4BF7-8F2E-FC1E6962C279}" type="presOf" srcId="{BB25FF1A-AE96-4A70-B9EC-F0071D46296C}" destId="{62EF5D8E-C388-4CD6-A307-70275465C97E}" srcOrd="0" destOrd="0" presId="urn:microsoft.com/office/officeart/2005/8/layout/hList1"/>
    <dgm:cxn modelId="{06211B35-80C5-427B-9263-C93C2A307329}" type="presOf" srcId="{6C716164-4B87-456A-B550-869C489C1285}" destId="{934E3177-DBC1-4004-A078-F4D22DFEBE43}" srcOrd="0" destOrd="0" presId="urn:microsoft.com/office/officeart/2005/8/layout/hList1"/>
    <dgm:cxn modelId="{AA1DCF39-8789-4F00-9AD4-7E205AB4010A}" type="presOf" srcId="{90C88FBC-237C-42E0-B2A0-00FC2E62235A}" destId="{62EF5D8E-C388-4CD6-A307-70275465C97E}" srcOrd="0" destOrd="5" presId="urn:microsoft.com/office/officeart/2005/8/layout/hList1"/>
    <dgm:cxn modelId="{B9684140-CC4E-4F0F-8A53-C24A8CF36019}" srcId="{5B8C2972-15FD-424C-B0D4-EDC842E65B44}" destId="{02859614-CDB2-46D0-98E1-8FE86DE994FA}" srcOrd="5" destOrd="0" parTransId="{F7B3AD5A-A561-4FEA-A1D1-02531C8C3B1B}" sibTransId="{2FBBC877-91C3-444B-82B8-FA3752F4D576}"/>
    <dgm:cxn modelId="{B0C00B51-1BC4-468C-B0CE-9AA8F48DEA65}" srcId="{AD6F66B1-85B7-4A4F-8565-D4AA4933E90B}" destId="{90C88FBC-237C-42E0-B2A0-00FC2E62235A}" srcOrd="5" destOrd="0" parTransId="{96E04D46-1619-4265-B79D-CE20EB7ED50A}" sibTransId="{E428F689-6E3F-4BBA-95D2-3C9E4E6F2164}"/>
    <dgm:cxn modelId="{DCD04B51-4C9A-451B-BAF6-BA0F58588CA1}" srcId="{6C716164-4B87-456A-B550-869C489C1285}" destId="{5B8C2972-15FD-424C-B0D4-EDC842E65B44}" srcOrd="0" destOrd="0" parTransId="{BC54FCBA-682F-4E8E-8119-A08D9017534D}" sibTransId="{CD9D7730-4122-45BA-9B52-9DAD595E22E6}"/>
    <dgm:cxn modelId="{E9C47A59-019D-40C2-BF76-7598C24A0E7E}" type="presOf" srcId="{C5C229C5-C115-4729-A35C-71AD9D8F0C43}" destId="{62EF5D8E-C388-4CD6-A307-70275465C97E}" srcOrd="0" destOrd="6" presId="urn:microsoft.com/office/officeart/2005/8/layout/hList1"/>
    <dgm:cxn modelId="{3DEDD45C-55CC-452C-8EDC-5C0EBBB2DA34}" type="presOf" srcId="{3EB808E2-516B-4BCA-A666-3250C64EE002}" destId="{62EF5D8E-C388-4CD6-A307-70275465C97E}" srcOrd="0" destOrd="3" presId="urn:microsoft.com/office/officeart/2005/8/layout/hList1"/>
    <dgm:cxn modelId="{ED8CB260-1D1B-4C29-9821-F4909A08B2BD}" srcId="{AD6F66B1-85B7-4A4F-8565-D4AA4933E90B}" destId="{1ACC6EF0-C44E-4BF6-9E87-34DA48C85816}" srcOrd="9" destOrd="0" parTransId="{B0104848-459C-4E20-A3F3-D1A7638EDB57}" sibTransId="{ABCAEC56-53AA-4F6C-81D3-794C185CAEF2}"/>
    <dgm:cxn modelId="{1D868E62-1CCA-46BA-BCB9-A5792C780ECD}" type="presOf" srcId="{AD6F66B1-85B7-4A4F-8565-D4AA4933E90B}" destId="{76059576-B4A5-4C04-9401-6CABD08CADA5}" srcOrd="0" destOrd="0" presId="urn:microsoft.com/office/officeart/2005/8/layout/hList1"/>
    <dgm:cxn modelId="{2408CA64-FB41-48C3-8BAF-E239ECDAE0AD}" srcId="{6C716164-4B87-456A-B550-869C489C1285}" destId="{38BA64D8-A110-45F6-8B08-48AB8D7BD0BB}" srcOrd="1" destOrd="0" parTransId="{8D966B54-1227-4042-967D-C5606ED66CFC}" sibTransId="{2D9B719C-E1F9-498A-B3CA-384B6505ECD2}"/>
    <dgm:cxn modelId="{5E9D6065-730A-4CBA-AE29-1B43F7A3247E}" srcId="{38BA64D8-A110-45F6-8B08-48AB8D7BD0BB}" destId="{711E697E-33BA-4584-8F0E-2EC8F3672393}" srcOrd="2" destOrd="0" parTransId="{0570585C-2685-4A58-ABD9-66F73A9F6A7C}" sibTransId="{61E7CBFF-E7A2-406C-B1A5-E7A1BA9E7053}"/>
    <dgm:cxn modelId="{A23D0F70-A870-4B1F-A7F0-7EED1E5C3CB7}" type="presOf" srcId="{49852D0E-C591-47CB-9729-8E14401E642F}" destId="{62EF5D8E-C388-4CD6-A307-70275465C97E}" srcOrd="0" destOrd="2" presId="urn:microsoft.com/office/officeart/2005/8/layout/hList1"/>
    <dgm:cxn modelId="{01835B72-DBFA-4BDD-90CE-3BB8D018DB87}" srcId="{5B8C2972-15FD-424C-B0D4-EDC842E65B44}" destId="{706E3CAA-7B76-4722-9594-FE4AEE964FEF}" srcOrd="0" destOrd="0" parTransId="{A8D46EAA-B2CD-4D64-9C70-59CF0F963A98}" sibTransId="{0823F4A4-D816-4FE6-81B4-232067C89BE2}"/>
    <dgm:cxn modelId="{6DBB3478-1244-4D7F-8117-617696771B24}" type="presOf" srcId="{56995F6E-DC37-4016-A7D2-CDA920A922B0}" destId="{62EF5D8E-C388-4CD6-A307-70275465C97E}" srcOrd="0" destOrd="1" presId="urn:microsoft.com/office/officeart/2005/8/layout/hList1"/>
    <dgm:cxn modelId="{E34FA278-0DD7-44AC-B75E-14051543CA39}" type="presOf" srcId="{711E697E-33BA-4584-8F0E-2EC8F3672393}" destId="{CDCBC963-D1AC-45FE-BF5D-58A9709CB43C}" srcOrd="0" destOrd="2" presId="urn:microsoft.com/office/officeart/2005/8/layout/hList1"/>
    <dgm:cxn modelId="{4159C678-9D5F-4477-86DE-7B591BA11B25}" srcId="{6C716164-4B87-456A-B550-869C489C1285}" destId="{149BC93E-6345-415E-A85A-5E7E0E8D5FC9}" srcOrd="3" destOrd="0" parTransId="{DF7BF70D-3325-4F07-9411-E18A52DC3B3A}" sibTransId="{D3D95A71-B5BE-4EFF-BAC5-7D53C076E5F3}"/>
    <dgm:cxn modelId="{1015727D-6DDF-4538-A15A-1B2EEC636025}" type="presOf" srcId="{D251E9EC-AA87-4592-8FD4-5DEEEBC8A09B}" destId="{CDCBC963-D1AC-45FE-BF5D-58A9709CB43C}" srcOrd="0" destOrd="3" presId="urn:microsoft.com/office/officeart/2005/8/layout/hList1"/>
    <dgm:cxn modelId="{112D5C87-E5EC-4E10-B37A-774C35867007}" srcId="{AD6F66B1-85B7-4A4F-8565-D4AA4933E90B}" destId="{3EB808E2-516B-4BCA-A666-3250C64EE002}" srcOrd="3" destOrd="0" parTransId="{3B6FE94F-696E-4957-9F0A-1881296FE7D3}" sibTransId="{4FC16FFE-1589-43B8-B88C-C26D401F6080}"/>
    <dgm:cxn modelId="{2FBDF493-6A25-4E9B-BF9D-7C08CA446F57}" type="presOf" srcId="{1ACC6EF0-C44E-4BF6-9E87-34DA48C85816}" destId="{62EF5D8E-C388-4CD6-A307-70275465C97E}" srcOrd="0" destOrd="9" presId="urn:microsoft.com/office/officeart/2005/8/layout/hList1"/>
    <dgm:cxn modelId="{AF7FA995-C409-4A75-BC29-46F56F904B76}" type="presOf" srcId="{04CF4186-1760-487F-8B7C-3967A269F7D1}" destId="{62EF5D8E-C388-4CD6-A307-70275465C97E}" srcOrd="0" destOrd="7" presId="urn:microsoft.com/office/officeart/2005/8/layout/hList1"/>
    <dgm:cxn modelId="{8A428797-7B5C-49BF-8C8E-D68600F75CA2}" srcId="{AD6F66B1-85B7-4A4F-8565-D4AA4933E90B}" destId="{6DCC2BE5-8BE9-42E7-A3F9-D1470A13A93D}" srcOrd="8" destOrd="0" parTransId="{0B7682DD-47A5-4FBF-A936-DEF1B4E59B60}" sibTransId="{9CC2C72D-2247-4F2F-8834-C285D36EED04}"/>
    <dgm:cxn modelId="{CD604E9C-6EAD-4EA1-9B9B-551DD8AE2F63}" srcId="{AD6F66B1-85B7-4A4F-8565-D4AA4933E90B}" destId="{FC64BE94-F151-479F-A757-7F8A51F36906}" srcOrd="12" destOrd="0" parTransId="{66D01562-E5A5-4326-B007-8EE97C189DB8}" sibTransId="{E17D6C73-1C89-4E43-B886-FB3DA1BC0D5D}"/>
    <dgm:cxn modelId="{A8D91DA0-1DD2-437C-8862-B68D411D3F18}" srcId="{149BC93E-6345-415E-A85A-5E7E0E8D5FC9}" destId="{C682B962-628B-4096-9A4D-7702A5971EE5}" srcOrd="0" destOrd="0" parTransId="{434B2FFE-BEFF-4C25-9F42-6941B4983F8D}" sibTransId="{8221781A-07E1-4B69-9631-212BD5DEC73A}"/>
    <dgm:cxn modelId="{8A9E53A3-8B56-448A-971A-65A943E11568}" srcId="{5B8C2972-15FD-424C-B0D4-EDC842E65B44}" destId="{A6EE7A90-2561-462D-8739-3C9A0C8265DC}" srcOrd="1" destOrd="0" parTransId="{EB35438C-EB0B-4646-AC42-16C31DA7AB67}" sibTransId="{125569F4-EDCE-47BE-9485-1B6E3549B7D2}"/>
    <dgm:cxn modelId="{C72916A4-2338-4139-90D8-28525C3CD6BB}" type="presOf" srcId="{2BF69BDA-CFA2-42A6-B643-C41841950583}" destId="{CDCBC963-D1AC-45FE-BF5D-58A9709CB43C}" srcOrd="0" destOrd="5" presId="urn:microsoft.com/office/officeart/2005/8/layout/hList1"/>
    <dgm:cxn modelId="{C97366A7-DCAF-4BBA-AB38-A70769BC7904}" srcId="{AD6F66B1-85B7-4A4F-8565-D4AA4933E90B}" destId="{A7042788-32B6-4F30-AE45-A39F1BC37531}" srcOrd="11" destOrd="0" parTransId="{A1E00A5C-A8AA-41EA-AB6E-FAA36E947269}" sibTransId="{30D27179-63F9-42AF-8655-EB6921476C94}"/>
    <dgm:cxn modelId="{501993A7-B780-45D6-AF33-6204B4C34255}" type="presOf" srcId="{21FE8B1B-395C-4FD6-93DB-AA9F44BBAEDA}" destId="{CDCBC963-D1AC-45FE-BF5D-58A9709CB43C}" srcOrd="0" destOrd="1" presId="urn:microsoft.com/office/officeart/2005/8/layout/hList1"/>
    <dgm:cxn modelId="{DB21D8A7-6544-4B9E-9508-0C95DA4891B2}" type="presOf" srcId="{C63D80CA-D701-486C-94BD-50B05D51DCAF}" destId="{86C21890-7F5F-4120-BA62-D96B07BE533E}" srcOrd="0" destOrd="2" presId="urn:microsoft.com/office/officeart/2005/8/layout/hList1"/>
    <dgm:cxn modelId="{4DA78CA8-5A7F-42E6-AD01-AB91347A7566}" type="presOf" srcId="{09DF0DD3-0BC3-4266-B992-CDB3156B322C}" destId="{62EF5D8E-C388-4CD6-A307-70275465C97E}" srcOrd="0" destOrd="10" presId="urn:microsoft.com/office/officeart/2005/8/layout/hList1"/>
    <dgm:cxn modelId="{B75D96C5-4B37-498C-ADFF-27A4279184A1}" srcId="{38BA64D8-A110-45F6-8B08-48AB8D7BD0BB}" destId="{D251E9EC-AA87-4592-8FD4-5DEEEBC8A09B}" srcOrd="3" destOrd="0" parTransId="{52DF6720-13A3-4414-B30F-8926C3CD95E0}" sibTransId="{E9AA040D-F534-4A79-85A4-86C6FEA99CBE}"/>
    <dgm:cxn modelId="{C3D52DC8-FF74-4A30-877D-256F40C0A6E0}" srcId="{38BA64D8-A110-45F6-8B08-48AB8D7BD0BB}" destId="{21FE8B1B-395C-4FD6-93DB-AA9F44BBAEDA}" srcOrd="1" destOrd="0" parTransId="{66E19AFB-0CAC-40C6-99AA-61BE8E5CB6E5}" sibTransId="{9F76DCB6-EC6C-486E-99CA-62B9F3B1FC15}"/>
    <dgm:cxn modelId="{34124DCC-D355-49A2-81F1-AAF632E2E617}" type="presOf" srcId="{A7042788-32B6-4F30-AE45-A39F1BC37531}" destId="{62EF5D8E-C388-4CD6-A307-70275465C97E}" srcOrd="0" destOrd="11" presId="urn:microsoft.com/office/officeart/2005/8/layout/hList1"/>
    <dgm:cxn modelId="{01EC2FD1-2B09-4B6D-987C-8228C3613A4F}" srcId="{38BA64D8-A110-45F6-8B08-48AB8D7BD0BB}" destId="{2BF69BDA-CFA2-42A6-B643-C41841950583}" srcOrd="5" destOrd="0" parTransId="{4168BF31-126A-4BEC-A615-02D9698BBB52}" sibTransId="{5953CF4D-6373-446F-AD3E-49EBE457B509}"/>
    <dgm:cxn modelId="{1FAB08D2-3103-410C-AA1B-62F6085A660B}" srcId="{AD6F66B1-85B7-4A4F-8565-D4AA4933E90B}" destId="{56995F6E-DC37-4016-A7D2-CDA920A922B0}" srcOrd="1" destOrd="0" parTransId="{D7851233-637F-4526-8F32-124E615CD82D}" sibTransId="{11621648-F21B-47F3-AD16-D177819B73C1}"/>
    <dgm:cxn modelId="{3D7A73D2-DBDB-4651-B200-3B4F09C59A36}" type="presOf" srcId="{C682B962-628B-4096-9A4D-7702A5971EE5}" destId="{00C7761B-09D1-4D89-B24D-6886944EA9A9}" srcOrd="0" destOrd="0" presId="urn:microsoft.com/office/officeart/2005/8/layout/hList1"/>
    <dgm:cxn modelId="{5B78F2D2-0355-41F7-A446-3C29F5876A13}" srcId="{AD6F66B1-85B7-4A4F-8565-D4AA4933E90B}" destId="{C5C229C5-C115-4729-A35C-71AD9D8F0C43}" srcOrd="6" destOrd="0" parTransId="{904D2D88-AD51-43F0-8F2A-A8069B059138}" sibTransId="{A5AB064D-4866-4FE2-BF3B-7C09C955DE2D}"/>
    <dgm:cxn modelId="{B044C2D4-0C40-48B1-AA48-E512E1313CC7}" type="presOf" srcId="{7AF54B3D-FDD3-48D8-9F90-A579E9668C28}" destId="{86C21890-7F5F-4120-BA62-D96B07BE533E}" srcOrd="0" destOrd="3" presId="urn:microsoft.com/office/officeart/2005/8/layout/hList1"/>
    <dgm:cxn modelId="{E69A03D5-24E7-416A-A04D-42A1581283D4}" srcId="{AD6F66B1-85B7-4A4F-8565-D4AA4933E90B}" destId="{49852D0E-C591-47CB-9729-8E14401E642F}" srcOrd="2" destOrd="0" parTransId="{05BE9266-C8BA-4A2E-A610-7B23C2286F09}" sibTransId="{8A2119D8-A4BB-46DA-8E5E-41D0E04504C5}"/>
    <dgm:cxn modelId="{0B542CD9-7B43-431C-BB09-CAF74CBADA7A}" type="presOf" srcId="{5B8C2972-15FD-424C-B0D4-EDC842E65B44}" destId="{69525B8B-FDCB-48C4-9E13-0DD975BE7721}" srcOrd="0" destOrd="0" presId="urn:microsoft.com/office/officeart/2005/8/layout/hList1"/>
    <dgm:cxn modelId="{A6AC2FDB-BC7D-46A1-B7A4-4B250BC12777}" type="presOf" srcId="{012A09FF-4945-4299-A1BE-C92F6B794AEE}" destId="{62EF5D8E-C388-4CD6-A307-70275465C97E}" srcOrd="0" destOrd="4" presId="urn:microsoft.com/office/officeart/2005/8/layout/hList1"/>
    <dgm:cxn modelId="{2738E8DD-AD3C-48BC-98B5-DB1191D9BC86}" type="presOf" srcId="{149BC93E-6345-415E-A85A-5E7E0E8D5FC9}" destId="{E5AE247E-7C8B-4129-BFFC-019DD16E8B44}" srcOrd="0" destOrd="0" presId="urn:microsoft.com/office/officeart/2005/8/layout/hList1"/>
    <dgm:cxn modelId="{67444AE1-E8D1-4CDF-9956-53C064EF185D}" srcId="{5B8C2972-15FD-424C-B0D4-EDC842E65B44}" destId="{7AF54B3D-FDD3-48D8-9F90-A579E9668C28}" srcOrd="3" destOrd="0" parTransId="{74E7521A-A701-4E2E-93F7-ECB1ED6A4E91}" sibTransId="{322AEFF8-F27B-42C8-A530-775E92F01EE1}"/>
    <dgm:cxn modelId="{E496D7E1-B900-4490-BF03-F6DB48F10A62}" type="presOf" srcId="{706E3CAA-7B76-4722-9594-FE4AEE964FEF}" destId="{86C21890-7F5F-4120-BA62-D96B07BE533E}" srcOrd="0" destOrd="0" presId="urn:microsoft.com/office/officeart/2005/8/layout/hList1"/>
    <dgm:cxn modelId="{BBB9DAE3-8E72-41B6-B6E6-4DBC5D5CE05B}" srcId="{6C716164-4B87-456A-B550-869C489C1285}" destId="{AD6F66B1-85B7-4A4F-8565-D4AA4933E90B}" srcOrd="2" destOrd="0" parTransId="{5BDFDB42-4209-486E-89C3-9A3C108E4A9D}" sibTransId="{A76BAB5A-BCF5-4B37-B934-912227734F56}"/>
    <dgm:cxn modelId="{841104E4-0969-479E-899C-97658C9AA47C}" srcId="{AD6F66B1-85B7-4A4F-8565-D4AA4933E90B}" destId="{04CF4186-1760-487F-8B7C-3967A269F7D1}" srcOrd="7" destOrd="0" parTransId="{3B5E3846-5D73-475F-8755-4987BADE82EA}" sibTransId="{6DA67C88-55F3-49A9-80ED-24A5C41C75EF}"/>
    <dgm:cxn modelId="{402F37E8-F3CA-4C7D-B969-6DD10B13F22D}" type="presOf" srcId="{38BA64D8-A110-45F6-8B08-48AB8D7BD0BB}" destId="{3B94A5F8-3E1A-47F7-B173-610FD42EDA98}" srcOrd="0" destOrd="0" presId="urn:microsoft.com/office/officeart/2005/8/layout/hList1"/>
    <dgm:cxn modelId="{1CC1D5E9-8170-473D-95AC-8E84B7BEC54D}" srcId="{38BA64D8-A110-45F6-8B08-48AB8D7BD0BB}" destId="{706099D1-E0A0-4577-8ABD-4563C3E0E49E}" srcOrd="4" destOrd="0" parTransId="{E1196497-9A37-4395-BD28-ED1F40C414CF}" sibTransId="{D37AF8DB-B70F-455B-9BFB-E7166F10C8A6}"/>
    <dgm:cxn modelId="{3D0911ED-A3C0-464B-B3F7-5B3FCA991706}" srcId="{AD6F66B1-85B7-4A4F-8565-D4AA4933E90B}" destId="{012A09FF-4945-4299-A1BE-C92F6B794AEE}" srcOrd="4" destOrd="0" parTransId="{ABE7C02F-BC0C-48BD-BFFB-403694626C0F}" sibTransId="{3635E167-E616-4565-A7C1-504F3D177105}"/>
    <dgm:cxn modelId="{B879A5F0-6014-416C-B05B-9009E01AE5E7}" srcId="{AD6F66B1-85B7-4A4F-8565-D4AA4933E90B}" destId="{BB25FF1A-AE96-4A70-B9EC-F0071D46296C}" srcOrd="0" destOrd="0" parTransId="{6146386A-31CD-47C0-96F7-CA79FF6E6F83}" sibTransId="{AAC1A9A7-8095-4176-8D15-4842A74631A4}"/>
    <dgm:cxn modelId="{A78035F7-0390-4861-99D7-1E5A55D7E84D}" srcId="{5B8C2972-15FD-424C-B0D4-EDC842E65B44}" destId="{52380696-563A-4605-AABE-B120E74A10D4}" srcOrd="4" destOrd="0" parTransId="{E74FF04B-86E7-4605-9F5A-3C08799C5317}" sibTransId="{12D52D1C-2FEC-463F-A0EA-699B047CC70F}"/>
    <dgm:cxn modelId="{245F2F3E-E233-4E18-9BB9-867D296BAB07}" type="presParOf" srcId="{934E3177-DBC1-4004-A078-F4D22DFEBE43}" destId="{C09C8716-EEDC-46F2-8F91-58D2E617A1BC}" srcOrd="0" destOrd="0" presId="urn:microsoft.com/office/officeart/2005/8/layout/hList1"/>
    <dgm:cxn modelId="{FA2B8D1F-4A51-4850-A1AF-123367F30AB6}" type="presParOf" srcId="{C09C8716-EEDC-46F2-8F91-58D2E617A1BC}" destId="{69525B8B-FDCB-48C4-9E13-0DD975BE7721}" srcOrd="0" destOrd="0" presId="urn:microsoft.com/office/officeart/2005/8/layout/hList1"/>
    <dgm:cxn modelId="{5F7DA6E1-96EA-403E-BC07-0E13691EFD4E}" type="presParOf" srcId="{C09C8716-EEDC-46F2-8F91-58D2E617A1BC}" destId="{86C21890-7F5F-4120-BA62-D96B07BE533E}" srcOrd="1" destOrd="0" presId="urn:microsoft.com/office/officeart/2005/8/layout/hList1"/>
    <dgm:cxn modelId="{9CF5F8C4-DDDD-451A-BD10-B0BA99A860B7}" type="presParOf" srcId="{934E3177-DBC1-4004-A078-F4D22DFEBE43}" destId="{17FF4225-F3DD-4EA2-8E83-3245470E5CE6}" srcOrd="1" destOrd="0" presId="urn:microsoft.com/office/officeart/2005/8/layout/hList1"/>
    <dgm:cxn modelId="{19EC0715-8542-4BB9-A072-3A8D6786FFD1}" type="presParOf" srcId="{934E3177-DBC1-4004-A078-F4D22DFEBE43}" destId="{DA03C47E-44AB-439B-B55A-AC4EB42B8A3C}" srcOrd="2" destOrd="0" presId="urn:microsoft.com/office/officeart/2005/8/layout/hList1"/>
    <dgm:cxn modelId="{671A430D-0A9F-42DD-8ABF-39C94589304D}" type="presParOf" srcId="{DA03C47E-44AB-439B-B55A-AC4EB42B8A3C}" destId="{3B94A5F8-3E1A-47F7-B173-610FD42EDA98}" srcOrd="0" destOrd="0" presId="urn:microsoft.com/office/officeart/2005/8/layout/hList1"/>
    <dgm:cxn modelId="{ED41F30B-D264-427A-82CE-44371187C8A1}" type="presParOf" srcId="{DA03C47E-44AB-439B-B55A-AC4EB42B8A3C}" destId="{CDCBC963-D1AC-45FE-BF5D-58A9709CB43C}" srcOrd="1" destOrd="0" presId="urn:microsoft.com/office/officeart/2005/8/layout/hList1"/>
    <dgm:cxn modelId="{20256782-1BAD-40DD-A197-98D54B5110EE}" type="presParOf" srcId="{934E3177-DBC1-4004-A078-F4D22DFEBE43}" destId="{E213F28E-CE8B-4827-8DBD-16C6FD213193}" srcOrd="3" destOrd="0" presId="urn:microsoft.com/office/officeart/2005/8/layout/hList1"/>
    <dgm:cxn modelId="{B9439190-B810-498C-AE64-ABD45BC90C3A}" type="presParOf" srcId="{934E3177-DBC1-4004-A078-F4D22DFEBE43}" destId="{770A6A94-5ED4-47F8-B3DF-EB9B2304D183}" srcOrd="4" destOrd="0" presId="urn:microsoft.com/office/officeart/2005/8/layout/hList1"/>
    <dgm:cxn modelId="{4BEB9781-4E3B-4CBA-B1D5-947B6BE316D9}" type="presParOf" srcId="{770A6A94-5ED4-47F8-B3DF-EB9B2304D183}" destId="{76059576-B4A5-4C04-9401-6CABD08CADA5}" srcOrd="0" destOrd="0" presId="urn:microsoft.com/office/officeart/2005/8/layout/hList1"/>
    <dgm:cxn modelId="{AF809EC2-4787-4D1B-8576-F703913DCF46}" type="presParOf" srcId="{770A6A94-5ED4-47F8-B3DF-EB9B2304D183}" destId="{62EF5D8E-C388-4CD6-A307-70275465C97E}" srcOrd="1" destOrd="0" presId="urn:microsoft.com/office/officeart/2005/8/layout/hList1"/>
    <dgm:cxn modelId="{A06BEA4C-0894-48B2-BC5F-24E4D0C01EEB}" type="presParOf" srcId="{934E3177-DBC1-4004-A078-F4D22DFEBE43}" destId="{28F1FBAE-E0EE-48E1-A101-69FFD210C14B}" srcOrd="5" destOrd="0" presId="urn:microsoft.com/office/officeart/2005/8/layout/hList1"/>
    <dgm:cxn modelId="{EC46B5F7-E3E6-43E7-B9DB-35AF4BFBEFD2}" type="presParOf" srcId="{934E3177-DBC1-4004-A078-F4D22DFEBE43}" destId="{16022B58-88C6-4668-AC41-784BF7FEC3CF}" srcOrd="6" destOrd="0" presId="urn:microsoft.com/office/officeart/2005/8/layout/hList1"/>
    <dgm:cxn modelId="{959748B9-E425-4EB2-AB21-ED6AD45AF27D}" type="presParOf" srcId="{16022B58-88C6-4668-AC41-784BF7FEC3CF}" destId="{E5AE247E-7C8B-4129-BFFC-019DD16E8B44}" srcOrd="0" destOrd="0" presId="urn:microsoft.com/office/officeart/2005/8/layout/hList1"/>
    <dgm:cxn modelId="{9CDB89D2-EF4B-4982-8705-3A3FBD8714D5}" type="presParOf" srcId="{16022B58-88C6-4668-AC41-784BF7FEC3CF}" destId="{00C7761B-09D1-4D89-B24D-6886944EA9A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65AAB-D85C-4F75-81D7-E4F87CDA52DE}">
      <dsp:nvSpPr>
        <dsp:cNvPr id="0" name=""/>
        <dsp:cNvSpPr/>
      </dsp:nvSpPr>
      <dsp:spPr>
        <a:xfrm>
          <a:off x="9532" y="219627"/>
          <a:ext cx="2849085" cy="17094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Arial Bold"/>
            </a:rPr>
            <a:t>Bill assistance</a:t>
          </a:r>
          <a:r>
            <a:rPr lang="en-US" sz="2100" kern="1200" dirty="0"/>
            <a:t> aims to reduce the </a:t>
          </a:r>
          <a:r>
            <a:rPr lang="en-US" sz="2100" b="1" kern="1200" dirty="0"/>
            <a:t>energy burden </a:t>
          </a:r>
          <a:r>
            <a:rPr lang="en-US" sz="2100" kern="1200" dirty="0"/>
            <a:t>of limited-income households</a:t>
          </a:r>
        </a:p>
      </dsp:txBody>
      <dsp:txXfrm>
        <a:off x="59600" y="269695"/>
        <a:ext cx="2748949" cy="1609315"/>
      </dsp:txXfrm>
    </dsp:sp>
    <dsp:sp modelId="{9B241760-FCE8-4D64-9B5A-9BED2CCDE1EB}">
      <dsp:nvSpPr>
        <dsp:cNvPr id="0" name=""/>
        <dsp:cNvSpPr/>
      </dsp:nvSpPr>
      <dsp:spPr>
        <a:xfrm>
          <a:off x="3109336" y="721066"/>
          <a:ext cx="604006" cy="70657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109336" y="862381"/>
        <a:ext cx="422804" cy="423943"/>
      </dsp:txXfrm>
    </dsp:sp>
    <dsp:sp modelId="{465EB0B4-9779-4BFF-8141-D2E4DBCD8D94}">
      <dsp:nvSpPr>
        <dsp:cNvPr id="0" name=""/>
        <dsp:cNvSpPr/>
      </dsp:nvSpPr>
      <dsp:spPr>
        <a:xfrm>
          <a:off x="3998251" y="219627"/>
          <a:ext cx="2849085" cy="170945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Energy Burden </a:t>
          </a:r>
          <a:r>
            <a:rPr lang="en-US" sz="2100" kern="1200" dirty="0"/>
            <a:t>is the percentage of household income that goes towards energy costs</a:t>
          </a:r>
        </a:p>
      </dsp:txBody>
      <dsp:txXfrm>
        <a:off x="4048319" y="269695"/>
        <a:ext cx="2748949" cy="1609315"/>
      </dsp:txXfrm>
    </dsp:sp>
    <dsp:sp modelId="{882FF781-3082-4CCE-846A-604A7C6742D8}">
      <dsp:nvSpPr>
        <dsp:cNvPr id="0" name=""/>
        <dsp:cNvSpPr/>
      </dsp:nvSpPr>
      <dsp:spPr>
        <a:xfrm>
          <a:off x="7098056" y="721066"/>
          <a:ext cx="604006" cy="70657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098056" y="862381"/>
        <a:ext cx="422804" cy="423943"/>
      </dsp:txXfrm>
    </dsp:sp>
    <dsp:sp modelId="{8CC62F16-DAFB-4683-AD44-095C4E7AE16F}">
      <dsp:nvSpPr>
        <dsp:cNvPr id="0" name=""/>
        <dsp:cNvSpPr/>
      </dsp:nvSpPr>
      <dsp:spPr>
        <a:xfrm>
          <a:off x="7986970" y="219627"/>
          <a:ext cx="2849085" cy="17094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High energy burden= &gt;6%</a:t>
          </a:r>
        </a:p>
        <a:p>
          <a:pPr marL="0" lvl="0" indent="0" algn="ctr" defTabSz="933450">
            <a:lnSpc>
              <a:spcPct val="90000"/>
            </a:lnSpc>
            <a:spcBef>
              <a:spcPct val="0"/>
            </a:spcBef>
            <a:spcAft>
              <a:spcPct val="35000"/>
            </a:spcAft>
            <a:buNone/>
          </a:pPr>
          <a:r>
            <a:rPr lang="en-US" sz="2100" kern="1200" dirty="0"/>
            <a:t>Severe energy burden= &gt;10%</a:t>
          </a:r>
        </a:p>
      </dsp:txBody>
      <dsp:txXfrm>
        <a:off x="8037038" y="269695"/>
        <a:ext cx="2748949" cy="1609315"/>
      </dsp:txXfrm>
    </dsp:sp>
    <dsp:sp modelId="{6D07CDB6-FB17-45E1-9C7C-A1E6A6B82596}">
      <dsp:nvSpPr>
        <dsp:cNvPr id="0" name=""/>
        <dsp:cNvSpPr/>
      </dsp:nvSpPr>
      <dsp:spPr>
        <a:xfrm rot="5400000">
          <a:off x="9109510" y="2128514"/>
          <a:ext cx="604006" cy="70657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9199542" y="2179797"/>
        <a:ext cx="423943" cy="422804"/>
      </dsp:txXfrm>
    </dsp:sp>
    <dsp:sp modelId="{7EE28B93-BE33-459F-82FB-FDC8DACE018C}">
      <dsp:nvSpPr>
        <dsp:cNvPr id="0" name=""/>
        <dsp:cNvSpPr/>
      </dsp:nvSpPr>
      <dsp:spPr>
        <a:xfrm>
          <a:off x="7986970" y="3068712"/>
          <a:ext cx="2849085" cy="17094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Most forms of </a:t>
          </a:r>
          <a:r>
            <a:rPr lang="en-US" sz="2100" kern="1200" dirty="0">
              <a:latin typeface="Arial Bold"/>
            </a:rPr>
            <a:t>bill assistance</a:t>
          </a:r>
          <a:r>
            <a:rPr lang="en-US" sz="2100" kern="1200" dirty="0"/>
            <a:t> are aimed at reducing energy burden to ≤6%</a:t>
          </a:r>
        </a:p>
      </dsp:txBody>
      <dsp:txXfrm>
        <a:off x="8037038" y="3118780"/>
        <a:ext cx="2748949" cy="1609315"/>
      </dsp:txXfrm>
    </dsp:sp>
    <dsp:sp modelId="{C322C10B-977C-467E-B263-CE039486EEDF}">
      <dsp:nvSpPr>
        <dsp:cNvPr id="0" name=""/>
        <dsp:cNvSpPr/>
      </dsp:nvSpPr>
      <dsp:spPr>
        <a:xfrm rot="10800000">
          <a:off x="7132245" y="3570151"/>
          <a:ext cx="604006" cy="70657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7313447" y="3711466"/>
        <a:ext cx="422804" cy="423943"/>
      </dsp:txXfrm>
    </dsp:sp>
    <dsp:sp modelId="{1186901D-C54E-4D74-94B8-FC8E7C6AE729}">
      <dsp:nvSpPr>
        <dsp:cNvPr id="0" name=""/>
        <dsp:cNvSpPr/>
      </dsp:nvSpPr>
      <dsp:spPr>
        <a:xfrm>
          <a:off x="3998251" y="3068712"/>
          <a:ext cx="2849085" cy="17094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Arial Bold"/>
            </a:rPr>
            <a:t>Result: Improved Affordability!</a:t>
          </a:r>
        </a:p>
      </dsp:txBody>
      <dsp:txXfrm>
        <a:off x="4048319" y="3118780"/>
        <a:ext cx="2748949" cy="1609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9FD50-6EE9-4067-B6F6-7202C5D20DF6}">
      <dsp:nvSpPr>
        <dsp:cNvPr id="0" name=""/>
        <dsp:cNvSpPr/>
      </dsp:nvSpPr>
      <dsp:spPr>
        <a:xfrm>
          <a:off x="-4843988" y="-742361"/>
          <a:ext cx="5769385" cy="5769385"/>
        </a:xfrm>
        <a:prstGeom prst="blockArc">
          <a:avLst>
            <a:gd name="adj1" fmla="val 18900000"/>
            <a:gd name="adj2" fmla="val 2700000"/>
            <a:gd name="adj3" fmla="val 374"/>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8876B-A096-4583-A859-CB7991F33777}">
      <dsp:nvSpPr>
        <dsp:cNvPr id="0" name=""/>
        <dsp:cNvSpPr/>
      </dsp:nvSpPr>
      <dsp:spPr>
        <a:xfrm>
          <a:off x="484623" y="329404"/>
          <a:ext cx="10258056" cy="6591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23202" tIns="91440" rIns="91440" bIns="91440" numCol="1" spcCol="1270" anchor="ctr" anchorCtr="0">
          <a:noAutofit/>
        </a:bodyPr>
        <a:lstStyle/>
        <a:p>
          <a:pPr marL="0" lvl="0" indent="0" algn="l" defTabSz="1600200" rtl="0">
            <a:lnSpc>
              <a:spcPct val="90000"/>
            </a:lnSpc>
            <a:spcBef>
              <a:spcPct val="0"/>
            </a:spcBef>
            <a:spcAft>
              <a:spcPct val="35000"/>
            </a:spcAft>
            <a:buNone/>
          </a:pPr>
          <a:r>
            <a:rPr lang="en-US" sz="3600" kern="1200" dirty="0">
              <a:latin typeface="Arial"/>
              <a:cs typeface="Arial"/>
            </a:rPr>
            <a:t>Improve Affordability</a:t>
          </a:r>
        </a:p>
      </dsp:txBody>
      <dsp:txXfrm>
        <a:off x="484623" y="329404"/>
        <a:ext cx="10258056" cy="659152"/>
      </dsp:txXfrm>
    </dsp:sp>
    <dsp:sp modelId="{72BB5F44-39CC-4FEC-AF57-710F04B0A60D}">
      <dsp:nvSpPr>
        <dsp:cNvPr id="0" name=""/>
        <dsp:cNvSpPr/>
      </dsp:nvSpPr>
      <dsp:spPr>
        <a:xfrm>
          <a:off x="72653" y="247010"/>
          <a:ext cx="823940" cy="82394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F20D75-2036-4AD9-94B2-42310DA18846}">
      <dsp:nvSpPr>
        <dsp:cNvPr id="0" name=""/>
        <dsp:cNvSpPr/>
      </dsp:nvSpPr>
      <dsp:spPr>
        <a:xfrm>
          <a:off x="862530" y="1318304"/>
          <a:ext cx="9880149" cy="6591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23202"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0" kern="1200" dirty="0">
              <a:latin typeface="Arial"/>
              <a:cs typeface="Arial"/>
            </a:rPr>
            <a:t>Address Past-Due Balances</a:t>
          </a:r>
          <a:endParaRPr lang="en-US" sz="3600" kern="1200" dirty="0">
            <a:latin typeface="Arial"/>
            <a:cs typeface="Arial"/>
          </a:endParaRPr>
        </a:p>
      </dsp:txBody>
      <dsp:txXfrm>
        <a:off x="862530" y="1318304"/>
        <a:ext cx="9880149" cy="659152"/>
      </dsp:txXfrm>
    </dsp:sp>
    <dsp:sp modelId="{BFF48E47-E720-4823-8D23-74E9E4BAC2E0}">
      <dsp:nvSpPr>
        <dsp:cNvPr id="0" name=""/>
        <dsp:cNvSpPr/>
      </dsp:nvSpPr>
      <dsp:spPr>
        <a:xfrm>
          <a:off x="450560" y="1235910"/>
          <a:ext cx="823940" cy="82394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5F8A79-4F7B-465E-B6F4-0D995FBAAF92}">
      <dsp:nvSpPr>
        <dsp:cNvPr id="0" name=""/>
        <dsp:cNvSpPr/>
      </dsp:nvSpPr>
      <dsp:spPr>
        <a:xfrm>
          <a:off x="862530" y="2307204"/>
          <a:ext cx="9880149" cy="6591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23202"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Arial"/>
              <a:cs typeface="Arial"/>
            </a:rPr>
            <a:t>Provide Support During Hardships</a:t>
          </a:r>
        </a:p>
      </dsp:txBody>
      <dsp:txXfrm>
        <a:off x="862530" y="2307204"/>
        <a:ext cx="9880149" cy="659152"/>
      </dsp:txXfrm>
    </dsp:sp>
    <dsp:sp modelId="{C8F68E87-FA16-4FC6-AB30-71200F99B579}">
      <dsp:nvSpPr>
        <dsp:cNvPr id="0" name=""/>
        <dsp:cNvSpPr/>
      </dsp:nvSpPr>
      <dsp:spPr>
        <a:xfrm>
          <a:off x="450560" y="2224810"/>
          <a:ext cx="823940" cy="82394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323A3F-3DF1-48D1-BD26-4778C0DE4951}">
      <dsp:nvSpPr>
        <dsp:cNvPr id="0" name=""/>
        <dsp:cNvSpPr/>
      </dsp:nvSpPr>
      <dsp:spPr>
        <a:xfrm>
          <a:off x="484623" y="3296104"/>
          <a:ext cx="10258056" cy="6591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23202"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Arial"/>
              <a:cs typeface="Arial"/>
            </a:rPr>
            <a:t>Educate on Energy Conservation</a:t>
          </a:r>
        </a:p>
      </dsp:txBody>
      <dsp:txXfrm>
        <a:off x="484623" y="3296104"/>
        <a:ext cx="10258056" cy="659152"/>
      </dsp:txXfrm>
    </dsp:sp>
    <dsp:sp modelId="{C560C8B7-D348-45C7-B98A-AAFB53AB5ED7}">
      <dsp:nvSpPr>
        <dsp:cNvPr id="0" name=""/>
        <dsp:cNvSpPr/>
      </dsp:nvSpPr>
      <dsp:spPr>
        <a:xfrm>
          <a:off x="72653" y="3213710"/>
          <a:ext cx="823940" cy="82394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210F7-73DC-4661-9FB5-CC9D45D51A75}">
      <dsp:nvSpPr>
        <dsp:cNvPr id="0" name=""/>
        <dsp:cNvSpPr/>
      </dsp:nvSpPr>
      <dsp:spPr>
        <a:xfrm>
          <a:off x="135016" y="3156"/>
          <a:ext cx="3291036" cy="19746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0" i="0" kern="1200">
            <a:latin typeface="Arial"/>
            <a:cs typeface="Arial"/>
          </a:endParaRPr>
        </a:p>
        <a:p>
          <a:pPr marL="0" lvl="0" indent="0" algn="ctr" defTabSz="800100">
            <a:lnSpc>
              <a:spcPct val="90000"/>
            </a:lnSpc>
            <a:spcBef>
              <a:spcPct val="0"/>
            </a:spcBef>
            <a:spcAft>
              <a:spcPct val="35000"/>
            </a:spcAft>
            <a:buNone/>
          </a:pPr>
          <a:endParaRPr lang="en-US" sz="1800" b="0" i="0" kern="1200">
            <a:latin typeface="Arial"/>
            <a:cs typeface="Arial"/>
          </a:endParaRPr>
        </a:p>
        <a:p>
          <a:pPr marL="0" lvl="0" indent="0" algn="ctr" defTabSz="800100">
            <a:lnSpc>
              <a:spcPct val="90000"/>
            </a:lnSpc>
            <a:spcBef>
              <a:spcPct val="0"/>
            </a:spcBef>
            <a:spcAft>
              <a:spcPct val="35000"/>
            </a:spcAft>
            <a:buNone/>
          </a:pPr>
          <a:r>
            <a:rPr lang="en-US" sz="1800" b="0" i="0" kern="1200">
              <a:latin typeface="Arial"/>
              <a:cs typeface="Arial"/>
            </a:rPr>
            <a:t>Discounts are based on self-declared monthly or annual income</a:t>
          </a:r>
          <a:endParaRPr lang="en-US" sz="1800" kern="1200">
            <a:latin typeface="Arial"/>
            <a:cs typeface="Arial"/>
          </a:endParaRPr>
        </a:p>
      </dsp:txBody>
      <dsp:txXfrm>
        <a:off x="135016" y="3156"/>
        <a:ext cx="3291036" cy="1974622"/>
      </dsp:txXfrm>
    </dsp:sp>
    <dsp:sp modelId="{E81673AB-E08C-4608-B1AA-B3BCA43AA76A}">
      <dsp:nvSpPr>
        <dsp:cNvPr id="0" name=""/>
        <dsp:cNvSpPr/>
      </dsp:nvSpPr>
      <dsp:spPr>
        <a:xfrm>
          <a:off x="3755157" y="12398"/>
          <a:ext cx="3291036" cy="19746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0" i="0" kern="1200">
            <a:latin typeface="Arial"/>
            <a:cs typeface="Arial"/>
          </a:endParaRPr>
        </a:p>
        <a:p>
          <a:pPr marL="0" lvl="0" indent="0" algn="ctr" defTabSz="800100">
            <a:lnSpc>
              <a:spcPct val="90000"/>
            </a:lnSpc>
            <a:spcBef>
              <a:spcPct val="0"/>
            </a:spcBef>
            <a:spcAft>
              <a:spcPct val="35000"/>
            </a:spcAft>
            <a:buNone/>
          </a:pPr>
          <a:endParaRPr lang="en-US" sz="1800" b="0" i="0" kern="1200">
            <a:latin typeface="Arial"/>
            <a:cs typeface="Arial"/>
          </a:endParaRPr>
        </a:p>
        <a:p>
          <a:pPr marL="0" lvl="0" indent="0" algn="ctr" defTabSz="800100" rtl="0">
            <a:lnSpc>
              <a:spcPct val="90000"/>
            </a:lnSpc>
            <a:spcBef>
              <a:spcPct val="0"/>
            </a:spcBef>
            <a:spcAft>
              <a:spcPct val="35000"/>
            </a:spcAft>
            <a:buNone/>
          </a:pPr>
          <a:r>
            <a:rPr lang="en-US" sz="1800" b="0" i="0" kern="1200">
              <a:latin typeface="Arial"/>
              <a:cs typeface="Arial"/>
            </a:rPr>
            <a:t>Jointly administered between Avista and agencies</a:t>
          </a:r>
          <a:r>
            <a:rPr lang="en-US" sz="1800" kern="1200">
              <a:latin typeface="Arial"/>
              <a:cs typeface="Arial"/>
            </a:rPr>
            <a:t> – and no paperwork required!</a:t>
          </a:r>
        </a:p>
      </dsp:txBody>
      <dsp:txXfrm>
        <a:off x="3755157" y="12398"/>
        <a:ext cx="3291036" cy="1974622"/>
      </dsp:txXfrm>
    </dsp:sp>
    <dsp:sp modelId="{9C38051F-F60F-4102-8DBC-E161E6201DED}">
      <dsp:nvSpPr>
        <dsp:cNvPr id="0" name=""/>
        <dsp:cNvSpPr/>
      </dsp:nvSpPr>
      <dsp:spPr>
        <a:xfrm>
          <a:off x="7375298" y="3156"/>
          <a:ext cx="3291036" cy="19746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a:cs typeface="Arial"/>
          </a:endParaRPr>
        </a:p>
        <a:p>
          <a:pPr marL="0" lvl="0" indent="0" algn="ctr" defTabSz="800100">
            <a:lnSpc>
              <a:spcPct val="90000"/>
            </a:lnSpc>
            <a:spcBef>
              <a:spcPct val="0"/>
            </a:spcBef>
            <a:spcAft>
              <a:spcPct val="35000"/>
            </a:spcAft>
            <a:buNone/>
          </a:pPr>
          <a:endParaRPr lang="en-US" sz="1800" kern="1200">
            <a:latin typeface="Arial"/>
            <a:cs typeface="Arial"/>
          </a:endParaRPr>
        </a:p>
        <a:p>
          <a:pPr marL="0" lvl="0" indent="0" algn="ctr" defTabSz="800100" rtl="0">
            <a:lnSpc>
              <a:spcPct val="90000"/>
            </a:lnSpc>
            <a:spcBef>
              <a:spcPct val="0"/>
            </a:spcBef>
            <a:spcAft>
              <a:spcPct val="35000"/>
            </a:spcAft>
            <a:buNone/>
          </a:pPr>
          <a:r>
            <a:rPr lang="en-US" sz="1800" kern="1200">
              <a:latin typeface="Arial"/>
              <a:cs typeface="Arial"/>
            </a:rPr>
            <a:t>Customers who have received income-qualifying assistance are auto-enrolled</a:t>
          </a:r>
          <a:endParaRPr lang="en-US" sz="1800" kern="1200" baseline="30000">
            <a:latin typeface="Arial"/>
            <a:cs typeface="Arial"/>
          </a:endParaRPr>
        </a:p>
      </dsp:txBody>
      <dsp:txXfrm>
        <a:off x="7375298" y="3156"/>
        <a:ext cx="3291036" cy="1974622"/>
      </dsp:txXfrm>
    </dsp:sp>
    <dsp:sp modelId="{D58C536A-4D76-41A5-83DA-B9064707E0F5}">
      <dsp:nvSpPr>
        <dsp:cNvPr id="0" name=""/>
        <dsp:cNvSpPr/>
      </dsp:nvSpPr>
      <dsp:spPr>
        <a:xfrm>
          <a:off x="135016" y="2306882"/>
          <a:ext cx="3291036" cy="19746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0" i="0" kern="1200">
            <a:latin typeface="Arial"/>
            <a:cs typeface="Arial"/>
          </a:endParaRPr>
        </a:p>
        <a:p>
          <a:pPr marL="0" lvl="0" indent="0" algn="ctr" defTabSz="800100">
            <a:lnSpc>
              <a:spcPct val="90000"/>
            </a:lnSpc>
            <a:spcBef>
              <a:spcPct val="0"/>
            </a:spcBef>
            <a:spcAft>
              <a:spcPct val="35000"/>
            </a:spcAft>
            <a:buNone/>
          </a:pPr>
          <a:endParaRPr lang="en-US" sz="1800" kern="1200">
            <a:latin typeface="Arial"/>
            <a:cs typeface="Arial"/>
          </a:endParaRPr>
        </a:p>
        <a:p>
          <a:pPr marL="0" lvl="0" indent="0" algn="ctr" defTabSz="800100" rtl="0">
            <a:lnSpc>
              <a:spcPct val="90000"/>
            </a:lnSpc>
            <a:spcBef>
              <a:spcPct val="0"/>
            </a:spcBef>
            <a:spcAft>
              <a:spcPct val="35000"/>
            </a:spcAft>
            <a:buNone/>
          </a:pPr>
          <a:r>
            <a:rPr lang="en-US" sz="1800" kern="1200">
              <a:latin typeface="Arial"/>
              <a:cs typeface="Arial"/>
            </a:rPr>
            <a:t>Available to Oregon &amp; Washington customers</a:t>
          </a:r>
        </a:p>
      </dsp:txBody>
      <dsp:txXfrm>
        <a:off x="135016" y="2306882"/>
        <a:ext cx="3291036" cy="1974622"/>
      </dsp:txXfrm>
    </dsp:sp>
    <dsp:sp modelId="{921059A8-E20F-4406-BBC3-55ADC38D368E}">
      <dsp:nvSpPr>
        <dsp:cNvPr id="0" name=""/>
        <dsp:cNvSpPr/>
      </dsp:nvSpPr>
      <dsp:spPr>
        <a:xfrm>
          <a:off x="3755157" y="2306882"/>
          <a:ext cx="3291036" cy="19746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0" i="0" kern="1200">
            <a:latin typeface="Arial"/>
            <a:cs typeface="Arial"/>
          </a:endParaRPr>
        </a:p>
        <a:p>
          <a:pPr marL="0" lvl="0" indent="0" algn="ctr" defTabSz="800100">
            <a:lnSpc>
              <a:spcPct val="90000"/>
            </a:lnSpc>
            <a:spcBef>
              <a:spcPct val="0"/>
            </a:spcBef>
            <a:spcAft>
              <a:spcPct val="35000"/>
            </a:spcAft>
            <a:buNone/>
          </a:pPr>
          <a:endParaRPr lang="en-US" sz="1800" b="0" i="0" kern="1200">
            <a:latin typeface="Arial"/>
            <a:cs typeface="Arial"/>
          </a:endParaRPr>
        </a:p>
        <a:p>
          <a:pPr marL="0" lvl="0" indent="0" algn="ctr" defTabSz="800100">
            <a:lnSpc>
              <a:spcPct val="90000"/>
            </a:lnSpc>
            <a:spcBef>
              <a:spcPct val="0"/>
            </a:spcBef>
            <a:spcAft>
              <a:spcPct val="35000"/>
            </a:spcAft>
            <a:buNone/>
          </a:pPr>
          <a:r>
            <a:rPr lang="en-US" sz="1800" b="0" i="0" kern="1200">
              <a:latin typeface="Arial"/>
              <a:cs typeface="Arial"/>
            </a:rPr>
            <a:t>Participants remain eligible for other helpful programs through their local agencies, as well as other energy assistance</a:t>
          </a:r>
          <a:endParaRPr lang="en-US" sz="1800" kern="1200">
            <a:latin typeface="Arial"/>
            <a:cs typeface="Arial"/>
          </a:endParaRPr>
        </a:p>
      </dsp:txBody>
      <dsp:txXfrm>
        <a:off x="3755157" y="2306882"/>
        <a:ext cx="3291036" cy="1974622"/>
      </dsp:txXfrm>
    </dsp:sp>
    <dsp:sp modelId="{471A2CBB-865F-4054-8CCC-B7A67F0C25CD}">
      <dsp:nvSpPr>
        <dsp:cNvPr id="0" name=""/>
        <dsp:cNvSpPr/>
      </dsp:nvSpPr>
      <dsp:spPr>
        <a:xfrm>
          <a:off x="7375298" y="2306882"/>
          <a:ext cx="3291036" cy="19746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endParaRPr lang="en-US" sz="1800" b="0" i="0" kern="1200">
            <a:latin typeface="Arial"/>
            <a:cs typeface="Calibri"/>
          </a:endParaRPr>
        </a:p>
        <a:p>
          <a:pPr marL="0" lvl="0" indent="0" algn="ctr" defTabSz="800100" rtl="0">
            <a:lnSpc>
              <a:spcPct val="90000"/>
            </a:lnSpc>
            <a:spcBef>
              <a:spcPct val="0"/>
            </a:spcBef>
            <a:spcAft>
              <a:spcPct val="35000"/>
            </a:spcAft>
            <a:buNone/>
          </a:pPr>
          <a:endParaRPr lang="en-US" sz="1800" b="0" i="0" kern="1200">
            <a:latin typeface="Arial"/>
            <a:cs typeface="Calibri"/>
          </a:endParaRPr>
        </a:p>
        <a:p>
          <a:pPr marL="0" lvl="0" indent="0" algn="ctr" defTabSz="800100" rtl="0">
            <a:lnSpc>
              <a:spcPct val="90000"/>
            </a:lnSpc>
            <a:spcBef>
              <a:spcPct val="0"/>
            </a:spcBef>
            <a:spcAft>
              <a:spcPct val="35000"/>
            </a:spcAft>
            <a:buNone/>
          </a:pPr>
          <a:r>
            <a:rPr lang="en-US" sz="1800" b="0" i="0" kern="1200">
              <a:latin typeface="Arial"/>
              <a:cs typeface="Calibri"/>
            </a:rPr>
            <a:t>6% of enrolled customers will be randomly selected to verify their income through their CAA</a:t>
          </a:r>
          <a:endParaRPr lang="en-US" sz="1800" b="1" i="0" kern="1200">
            <a:latin typeface="Arial"/>
            <a:cs typeface="Arial"/>
          </a:endParaRPr>
        </a:p>
      </dsp:txBody>
      <dsp:txXfrm>
        <a:off x="7375298" y="2306882"/>
        <a:ext cx="3291036" cy="19746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3524A-8C1D-42B6-B2DD-7A0F4E9BFE10}">
      <dsp:nvSpPr>
        <dsp:cNvPr id="0" name=""/>
        <dsp:cNvSpPr/>
      </dsp:nvSpPr>
      <dsp:spPr>
        <a:xfrm>
          <a:off x="0" y="0"/>
          <a:ext cx="9772176" cy="153162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Pursuing all cost-effective, reliable, and feasible conservation, efficiency and demand response resources;</a:t>
          </a:r>
          <a:endParaRPr lang="en-US" sz="1800" kern="1200" dirty="0"/>
        </a:p>
      </dsp:txBody>
      <dsp:txXfrm>
        <a:off x="44860" y="44860"/>
        <a:ext cx="8119437" cy="1441900"/>
      </dsp:txXfrm>
    </dsp:sp>
    <dsp:sp modelId="{DE6C5013-327B-442D-BAED-AAB66A82E34B}">
      <dsp:nvSpPr>
        <dsp:cNvPr id="0" name=""/>
        <dsp:cNvSpPr/>
      </dsp:nvSpPr>
      <dsp:spPr>
        <a:xfrm>
          <a:off x="862250" y="1786890"/>
          <a:ext cx="9772176" cy="15316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Maintaining and protecting the safety and reliability of the electric system; and</a:t>
          </a:r>
          <a:endParaRPr lang="en-US" sz="1800" kern="1200" dirty="0"/>
        </a:p>
      </dsp:txBody>
      <dsp:txXfrm>
        <a:off x="907110" y="1831750"/>
        <a:ext cx="7824652" cy="1441900"/>
      </dsp:txXfrm>
    </dsp:sp>
    <dsp:sp modelId="{1F4B113F-D9E9-431A-9765-BC9AF3B283B7}">
      <dsp:nvSpPr>
        <dsp:cNvPr id="0" name=""/>
        <dsp:cNvSpPr/>
      </dsp:nvSpPr>
      <dsp:spPr>
        <a:xfrm>
          <a:off x="1724501" y="3573780"/>
          <a:ext cx="9772176" cy="153162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Ensuring that all customers are benefiting from the transition to clean energy through: </a:t>
          </a:r>
        </a:p>
        <a:p>
          <a:pPr marL="0" lvl="0" indent="0" algn="l" defTabSz="622300">
            <a:lnSpc>
              <a:spcPct val="90000"/>
            </a:lnSpc>
            <a:spcBef>
              <a:spcPct val="0"/>
            </a:spcBef>
            <a:spcAft>
              <a:spcPct val="35000"/>
            </a:spcAft>
            <a:buNone/>
          </a:pPr>
          <a:r>
            <a:rPr lang="en-US" sz="1400" b="0" i="0" kern="1200" dirty="0"/>
            <a:t>(i) the equitable distribution of energy and nonenergy benefits and reduction of burdens to Vulnerable Populations and Highly Impacted Communities (Named Communities); </a:t>
          </a:r>
        </a:p>
        <a:p>
          <a:pPr marL="0" lvl="0" indent="0" algn="l" defTabSz="622300">
            <a:lnSpc>
              <a:spcPct val="90000"/>
            </a:lnSpc>
            <a:spcBef>
              <a:spcPct val="0"/>
            </a:spcBef>
            <a:spcAft>
              <a:spcPct val="35000"/>
            </a:spcAft>
            <a:buNone/>
          </a:pPr>
          <a:r>
            <a:rPr lang="en-US" sz="1400" b="0" i="0" kern="1200" dirty="0"/>
            <a:t>(ii) long-term and short-term public health and environmental benefits and reduction of costs and risks; and </a:t>
          </a:r>
        </a:p>
        <a:p>
          <a:pPr marL="0" lvl="0" indent="0" algn="l" defTabSz="622300">
            <a:lnSpc>
              <a:spcPct val="90000"/>
            </a:lnSpc>
            <a:spcBef>
              <a:spcPct val="0"/>
            </a:spcBef>
            <a:spcAft>
              <a:spcPct val="35000"/>
            </a:spcAft>
            <a:buNone/>
          </a:pPr>
          <a:r>
            <a:rPr lang="en-US" sz="1400" b="0" i="0" kern="1200" dirty="0"/>
            <a:t>(iii) energy security and resiliency.</a:t>
          </a:r>
          <a:endParaRPr lang="en-US" sz="1400" kern="1200" dirty="0"/>
        </a:p>
      </dsp:txBody>
      <dsp:txXfrm>
        <a:off x="1769361" y="3618640"/>
        <a:ext cx="7824652" cy="1441900"/>
      </dsp:txXfrm>
    </dsp:sp>
    <dsp:sp modelId="{314D76AE-9321-40C3-A2F6-1854FA98B918}">
      <dsp:nvSpPr>
        <dsp:cNvPr id="0" name=""/>
        <dsp:cNvSpPr/>
      </dsp:nvSpPr>
      <dsp:spPr>
        <a:xfrm>
          <a:off x="8776623" y="1161478"/>
          <a:ext cx="995553" cy="99555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00622" y="1161478"/>
        <a:ext cx="547555" cy="749154"/>
      </dsp:txXfrm>
    </dsp:sp>
    <dsp:sp modelId="{EE97D7D7-5AFA-4A6A-8468-FF46ED3CDD48}">
      <dsp:nvSpPr>
        <dsp:cNvPr id="0" name=""/>
        <dsp:cNvSpPr/>
      </dsp:nvSpPr>
      <dsp:spPr>
        <a:xfrm>
          <a:off x="9638873" y="2938158"/>
          <a:ext cx="995553" cy="99555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862872" y="2938158"/>
        <a:ext cx="547555" cy="7491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2369E-FE01-421E-BFBC-43BBB8E9D15C}">
      <dsp:nvSpPr>
        <dsp:cNvPr id="0" name=""/>
        <dsp:cNvSpPr/>
      </dsp:nvSpPr>
      <dsp:spPr>
        <a:xfrm>
          <a:off x="684817" y="1013"/>
          <a:ext cx="2446911" cy="146814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$2M </a:t>
          </a:r>
        </a:p>
        <a:p>
          <a:pPr marL="0" lvl="0" indent="0" algn="ctr" defTabSz="711200">
            <a:lnSpc>
              <a:spcPct val="90000"/>
            </a:lnSpc>
            <a:spcBef>
              <a:spcPct val="0"/>
            </a:spcBef>
            <a:spcAft>
              <a:spcPct val="35000"/>
            </a:spcAft>
            <a:buNone/>
          </a:pPr>
          <a:r>
            <a:rPr lang="en-US" sz="1600" b="1" kern="1200" dirty="0"/>
            <a:t>Supplement Energy Efficiency</a:t>
          </a:r>
        </a:p>
      </dsp:txBody>
      <dsp:txXfrm>
        <a:off x="684817" y="1013"/>
        <a:ext cx="2446911" cy="1468146"/>
      </dsp:txXfrm>
    </dsp:sp>
    <dsp:sp modelId="{BF86293A-985A-4802-923C-00888649B8A5}">
      <dsp:nvSpPr>
        <dsp:cNvPr id="0" name=""/>
        <dsp:cNvSpPr/>
      </dsp:nvSpPr>
      <dsp:spPr>
        <a:xfrm>
          <a:off x="3376419" y="1013"/>
          <a:ext cx="2446911" cy="146814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$1M</a:t>
          </a:r>
        </a:p>
        <a:p>
          <a:pPr marL="0" lvl="0" indent="0" algn="ctr" defTabSz="711200">
            <a:lnSpc>
              <a:spcPct val="90000"/>
            </a:lnSpc>
            <a:spcBef>
              <a:spcPct val="0"/>
            </a:spcBef>
            <a:spcAft>
              <a:spcPct val="35000"/>
            </a:spcAft>
            <a:buNone/>
          </a:pPr>
          <a:r>
            <a:rPr lang="en-US" sz="1600" b="1" kern="1200" dirty="0"/>
            <a:t>Investments in Distribution Resiliency</a:t>
          </a:r>
        </a:p>
      </dsp:txBody>
      <dsp:txXfrm>
        <a:off x="3376419" y="1013"/>
        <a:ext cx="2446911" cy="1468146"/>
      </dsp:txXfrm>
    </dsp:sp>
    <dsp:sp modelId="{C9992052-4EDF-454C-8FAF-51FA56B1F342}">
      <dsp:nvSpPr>
        <dsp:cNvPr id="0" name=""/>
        <dsp:cNvSpPr/>
      </dsp:nvSpPr>
      <dsp:spPr>
        <a:xfrm>
          <a:off x="684817" y="1713851"/>
          <a:ext cx="2446911" cy="146814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$1M </a:t>
          </a:r>
        </a:p>
        <a:p>
          <a:pPr marL="0" lvl="0" indent="0" algn="ctr" defTabSz="711200">
            <a:lnSpc>
              <a:spcPct val="100000"/>
            </a:lnSpc>
            <a:spcBef>
              <a:spcPct val="0"/>
            </a:spcBef>
            <a:spcAft>
              <a:spcPts val="0"/>
            </a:spcAft>
            <a:buNone/>
          </a:pPr>
          <a:r>
            <a:rPr lang="en-US" sz="1600" b="1" kern="1200" dirty="0"/>
            <a:t>Incentives &amp; Grants </a:t>
          </a:r>
        </a:p>
        <a:p>
          <a:pPr marL="0" lvl="0" indent="0" algn="ctr" defTabSz="711200">
            <a:lnSpc>
              <a:spcPct val="100000"/>
            </a:lnSpc>
            <a:spcBef>
              <a:spcPct val="0"/>
            </a:spcBef>
            <a:spcAft>
              <a:spcPts val="0"/>
            </a:spcAft>
            <a:buNone/>
          </a:pPr>
          <a:r>
            <a:rPr lang="en-US" sz="1600" b="1" kern="1200" dirty="0"/>
            <a:t>for customers or third parties</a:t>
          </a:r>
        </a:p>
      </dsp:txBody>
      <dsp:txXfrm>
        <a:off x="684817" y="1713851"/>
        <a:ext cx="2446911" cy="1468146"/>
      </dsp:txXfrm>
    </dsp:sp>
    <dsp:sp modelId="{C6646460-B170-497D-8C8A-A4F31A5FBC86}">
      <dsp:nvSpPr>
        <dsp:cNvPr id="0" name=""/>
        <dsp:cNvSpPr/>
      </dsp:nvSpPr>
      <dsp:spPr>
        <a:xfrm>
          <a:off x="3376419" y="1713851"/>
          <a:ext cx="2446911" cy="146814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$500,000</a:t>
          </a:r>
        </a:p>
        <a:p>
          <a:pPr marL="0" lvl="0" indent="0" algn="ctr" defTabSz="711200">
            <a:lnSpc>
              <a:spcPct val="90000"/>
            </a:lnSpc>
            <a:spcBef>
              <a:spcPct val="0"/>
            </a:spcBef>
            <a:spcAft>
              <a:spcPct val="35000"/>
            </a:spcAft>
            <a:buNone/>
          </a:pPr>
          <a:r>
            <a:rPr lang="en-US" sz="1600" b="1" kern="1200" dirty="0"/>
            <a:t>Outreach &amp; Engagement</a:t>
          </a:r>
        </a:p>
      </dsp:txBody>
      <dsp:txXfrm>
        <a:off x="3376419" y="1713851"/>
        <a:ext cx="2446911" cy="1468146"/>
      </dsp:txXfrm>
    </dsp:sp>
    <dsp:sp modelId="{87ADAE58-E9EE-485B-A0D0-6C39C1910294}">
      <dsp:nvSpPr>
        <dsp:cNvPr id="0" name=""/>
        <dsp:cNvSpPr/>
      </dsp:nvSpPr>
      <dsp:spPr>
        <a:xfrm>
          <a:off x="2030618" y="3426689"/>
          <a:ext cx="2446911" cy="146814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$500,000</a:t>
          </a:r>
        </a:p>
        <a:p>
          <a:pPr marL="0" lvl="0" indent="0" algn="ctr" defTabSz="711200">
            <a:lnSpc>
              <a:spcPct val="90000"/>
            </a:lnSpc>
            <a:spcBef>
              <a:spcPct val="0"/>
            </a:spcBef>
            <a:spcAft>
              <a:spcPct val="35000"/>
            </a:spcAft>
            <a:buNone/>
          </a:pPr>
          <a:r>
            <a:rPr lang="en-US" sz="1600" b="1" kern="1200" dirty="0"/>
            <a:t>Other Projects, Programs or Initiatives</a:t>
          </a:r>
        </a:p>
      </dsp:txBody>
      <dsp:txXfrm>
        <a:off x="2030618" y="3426689"/>
        <a:ext cx="2446911" cy="14681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25B8B-FDCB-48C4-9E13-0DD975BE7721}">
      <dsp:nvSpPr>
        <dsp:cNvPr id="0" name=""/>
        <dsp:cNvSpPr/>
      </dsp:nvSpPr>
      <dsp:spPr>
        <a:xfrm>
          <a:off x="4403" y="300645"/>
          <a:ext cx="2647911" cy="54559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Black" panose="020B0A04020102020204" pitchFamily="34" charset="0"/>
            </a:rPr>
            <a:t>Equity</a:t>
          </a:r>
        </a:p>
      </dsp:txBody>
      <dsp:txXfrm>
        <a:off x="4403" y="300645"/>
        <a:ext cx="2647911" cy="545591"/>
      </dsp:txXfrm>
    </dsp:sp>
    <dsp:sp modelId="{86C21890-7F5F-4120-BA62-D96B07BE533E}">
      <dsp:nvSpPr>
        <dsp:cNvPr id="0" name=""/>
        <dsp:cNvSpPr/>
      </dsp:nvSpPr>
      <dsp:spPr>
        <a:xfrm>
          <a:off x="4403" y="846219"/>
          <a:ext cx="2647911" cy="416493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1200"/>
            </a:spcAft>
            <a:buFont typeface="Wingdings" panose="05000000000000000000" pitchFamily="2" charset="2"/>
            <a:buChar char="§"/>
          </a:pPr>
          <a:r>
            <a:rPr lang="en-US" sz="1300" kern="1200"/>
            <a:t>Affordability</a:t>
          </a:r>
          <a:endParaRPr lang="en-US" sz="1300" kern="1200" dirty="0"/>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a:t>Access to Clean Energy</a:t>
          </a:r>
          <a:endParaRPr lang="en-US" sz="1300" kern="1200" dirty="0"/>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a:t>Community Development</a:t>
          </a:r>
          <a:endParaRPr lang="en-US" sz="1300" kern="1200" dirty="0"/>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a:t>Energy Security</a:t>
          </a:r>
          <a:endParaRPr lang="en-US" sz="1300" kern="1200" dirty="0"/>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a:t>Environmental</a:t>
          </a:r>
          <a:endParaRPr lang="en-US" sz="1300" kern="1200" dirty="0"/>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dirty="0"/>
            <a:t>Public Health  </a:t>
          </a:r>
        </a:p>
      </dsp:txBody>
      <dsp:txXfrm>
        <a:off x="4403" y="846219"/>
        <a:ext cx="2647911" cy="4164934"/>
      </dsp:txXfrm>
    </dsp:sp>
    <dsp:sp modelId="{3B94A5F8-3E1A-47F7-B173-610FD42EDA98}">
      <dsp:nvSpPr>
        <dsp:cNvPr id="0" name=""/>
        <dsp:cNvSpPr/>
      </dsp:nvSpPr>
      <dsp:spPr>
        <a:xfrm>
          <a:off x="6023926" y="300645"/>
          <a:ext cx="2647911" cy="545591"/>
        </a:xfrm>
        <a:prstGeom prst="rect">
          <a:avLst/>
        </a:prstGeom>
        <a:solidFill>
          <a:schemeClr val="accent2">
            <a:hueOff val="-1233437"/>
            <a:satOff val="-13155"/>
            <a:lumOff val="-1046"/>
            <a:alphaOff val="0"/>
          </a:schemeClr>
        </a:solidFill>
        <a:ln w="12700" cap="flat" cmpd="sng" algn="ctr">
          <a:solidFill>
            <a:schemeClr val="accent2">
              <a:hueOff val="-1233437"/>
              <a:satOff val="-13155"/>
              <a:lumOff val="-10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Black" panose="020B0A04020102020204" pitchFamily="34" charset="0"/>
            </a:rPr>
            <a:t>Implementation Plan Specific Actions</a:t>
          </a:r>
        </a:p>
      </dsp:txBody>
      <dsp:txXfrm>
        <a:off x="6023926" y="300645"/>
        <a:ext cx="2647911" cy="545591"/>
      </dsp:txXfrm>
    </dsp:sp>
    <dsp:sp modelId="{CDCBC963-D1AC-45FE-BF5D-58A9709CB43C}">
      <dsp:nvSpPr>
        <dsp:cNvPr id="0" name=""/>
        <dsp:cNvSpPr/>
      </dsp:nvSpPr>
      <dsp:spPr>
        <a:xfrm>
          <a:off x="6023926" y="846219"/>
          <a:ext cx="2647911" cy="4164934"/>
        </a:xfrm>
        <a:prstGeom prst="rect">
          <a:avLst/>
        </a:prstGeom>
        <a:solidFill>
          <a:schemeClr val="accent2">
            <a:tint val="40000"/>
            <a:alpha val="90000"/>
            <a:hueOff val="-1593874"/>
            <a:satOff val="-15835"/>
            <a:lumOff val="-1220"/>
            <a:alphaOff val="0"/>
          </a:schemeClr>
        </a:solidFill>
        <a:ln w="12700" cap="flat" cmpd="sng" algn="ctr">
          <a:solidFill>
            <a:schemeClr val="accent2">
              <a:tint val="40000"/>
              <a:alpha val="90000"/>
              <a:hueOff val="-1593874"/>
              <a:satOff val="-15835"/>
              <a:lumOff val="-1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1200"/>
            </a:spcAft>
            <a:buFont typeface="Wingdings" panose="05000000000000000000" pitchFamily="2" charset="2"/>
            <a:buChar char="§"/>
          </a:pPr>
          <a:r>
            <a:rPr lang="en-US" sz="1300" kern="1200" dirty="0"/>
            <a:t>Community Identified Project</a:t>
          </a:r>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dirty="0"/>
            <a:t>Multifamily Building Split Incentive</a:t>
          </a:r>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dirty="0"/>
            <a:t>Health &amp; Safety for manufactured and mobile home</a:t>
          </a:r>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dirty="0"/>
            <a:t>Single Family Weatherization</a:t>
          </a:r>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dirty="0"/>
            <a:t>Community Energy Assistance</a:t>
          </a:r>
        </a:p>
        <a:p>
          <a:pPr marL="114300" lvl="1" indent="-114300" algn="l" defTabSz="577850">
            <a:lnSpc>
              <a:spcPct val="90000"/>
            </a:lnSpc>
            <a:spcBef>
              <a:spcPct val="0"/>
            </a:spcBef>
            <a:spcAft>
              <a:spcPts val="1200"/>
            </a:spcAft>
            <a:buFont typeface="Wingdings" panose="05000000000000000000" pitchFamily="2" charset="2"/>
            <a:buChar char="§"/>
          </a:pPr>
          <a:r>
            <a:rPr lang="en-US" sz="1300" kern="1200" dirty="0"/>
            <a:t>Small Business Energy Assistance </a:t>
          </a:r>
        </a:p>
      </dsp:txBody>
      <dsp:txXfrm>
        <a:off x="6023926" y="846219"/>
        <a:ext cx="2647911" cy="4164934"/>
      </dsp:txXfrm>
    </dsp:sp>
    <dsp:sp modelId="{76059576-B4A5-4C04-9401-6CABD08CADA5}">
      <dsp:nvSpPr>
        <dsp:cNvPr id="0" name=""/>
        <dsp:cNvSpPr/>
      </dsp:nvSpPr>
      <dsp:spPr>
        <a:xfrm>
          <a:off x="3024134" y="300645"/>
          <a:ext cx="2647911" cy="545591"/>
        </a:xfrm>
        <a:prstGeom prst="rect">
          <a:avLst/>
        </a:prstGeom>
        <a:solidFill>
          <a:schemeClr val="accent2">
            <a:hueOff val="-2466874"/>
            <a:satOff val="-26309"/>
            <a:lumOff val="-2091"/>
            <a:alphaOff val="0"/>
          </a:schemeClr>
        </a:solidFill>
        <a:ln w="12700" cap="flat" cmpd="sng" algn="ctr">
          <a:solidFill>
            <a:schemeClr val="accent2">
              <a:hueOff val="-2466874"/>
              <a:satOff val="-26309"/>
              <a:lumOff val="-20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Black" panose="020B0A04020102020204" pitchFamily="34" charset="0"/>
            </a:rPr>
            <a:t>Customer Benefit Indicators</a:t>
          </a:r>
        </a:p>
      </dsp:txBody>
      <dsp:txXfrm>
        <a:off x="3024134" y="300645"/>
        <a:ext cx="2647911" cy="545591"/>
      </dsp:txXfrm>
    </dsp:sp>
    <dsp:sp modelId="{62EF5D8E-C388-4CD6-A307-70275465C97E}">
      <dsp:nvSpPr>
        <dsp:cNvPr id="0" name=""/>
        <dsp:cNvSpPr/>
      </dsp:nvSpPr>
      <dsp:spPr>
        <a:xfrm>
          <a:off x="3024134" y="846219"/>
          <a:ext cx="2647911" cy="4164934"/>
        </a:xfrm>
        <a:prstGeom prst="rect">
          <a:avLst/>
        </a:prstGeom>
        <a:solidFill>
          <a:schemeClr val="accent2">
            <a:tint val="40000"/>
            <a:alpha val="90000"/>
            <a:hueOff val="-3187749"/>
            <a:satOff val="-31671"/>
            <a:lumOff val="-2440"/>
            <a:alphaOff val="0"/>
          </a:schemeClr>
        </a:solidFill>
        <a:ln w="12700" cap="flat" cmpd="sng" algn="ctr">
          <a:solidFill>
            <a:schemeClr val="accent2">
              <a:tint val="40000"/>
              <a:alpha val="90000"/>
              <a:hueOff val="-3187749"/>
              <a:satOff val="-31671"/>
              <a:lumOff val="-24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274320" lvl="1" indent="-1188720" algn="l" defTabSz="577850">
            <a:lnSpc>
              <a:spcPct val="100000"/>
            </a:lnSpc>
            <a:spcBef>
              <a:spcPct val="0"/>
            </a:spcBef>
            <a:spcAft>
              <a:spcPct val="15000"/>
            </a:spcAft>
            <a:buFontTx/>
            <a:buNone/>
          </a:pPr>
          <a:r>
            <a:rPr lang="en-US" sz="1300" kern="1200" dirty="0"/>
            <a:t>(1) Participation in Company Programs </a:t>
          </a:r>
        </a:p>
        <a:p>
          <a:pPr marL="274320" lvl="1" indent="-1188720" algn="l" defTabSz="577850">
            <a:lnSpc>
              <a:spcPct val="100000"/>
            </a:lnSpc>
            <a:spcBef>
              <a:spcPct val="0"/>
            </a:spcBef>
            <a:spcAft>
              <a:spcPct val="15000"/>
            </a:spcAft>
            <a:buFontTx/>
            <a:buNone/>
          </a:pPr>
          <a:r>
            <a:rPr lang="en-US" sz="1300" kern="1200" dirty="0"/>
            <a:t>(2) Number of households with a High Energy Burden (&gt;6%) </a:t>
          </a:r>
        </a:p>
        <a:p>
          <a:pPr marL="274320" lvl="1" indent="-1188720" algn="l" defTabSz="577850">
            <a:lnSpc>
              <a:spcPct val="100000"/>
            </a:lnSpc>
            <a:spcBef>
              <a:spcPct val="0"/>
            </a:spcBef>
            <a:spcAft>
              <a:spcPct val="15000"/>
            </a:spcAft>
            <a:buFontTx/>
            <a:buNone/>
          </a:pPr>
          <a:r>
            <a:rPr lang="en-US" sz="1300" kern="1200" dirty="0"/>
            <a:t>(3) Availability of Methods/Modes of Outreach and Communication </a:t>
          </a:r>
        </a:p>
        <a:p>
          <a:pPr marL="274320" lvl="1" indent="-1188720" algn="l" defTabSz="577850">
            <a:lnSpc>
              <a:spcPct val="100000"/>
            </a:lnSpc>
            <a:spcBef>
              <a:spcPct val="0"/>
            </a:spcBef>
            <a:spcAft>
              <a:spcPct val="15000"/>
            </a:spcAft>
            <a:buFontTx/>
            <a:buNone/>
          </a:pPr>
          <a:r>
            <a:rPr lang="en-US" sz="1300" kern="1200" dirty="0"/>
            <a:t>(4) Transportation Electrification </a:t>
          </a:r>
        </a:p>
        <a:p>
          <a:pPr marL="274320" lvl="1" indent="-1188720" algn="l" defTabSz="577850">
            <a:lnSpc>
              <a:spcPct val="100000"/>
            </a:lnSpc>
            <a:spcBef>
              <a:spcPct val="0"/>
            </a:spcBef>
            <a:spcAft>
              <a:spcPct val="15000"/>
            </a:spcAft>
            <a:buFontTx/>
            <a:buNone/>
          </a:pPr>
          <a:r>
            <a:rPr lang="en-US" sz="1300" kern="1200" dirty="0"/>
            <a:t>(5) Named Community Clean Energy </a:t>
          </a:r>
        </a:p>
        <a:p>
          <a:pPr marL="274320" lvl="1" indent="-1188720" algn="l" defTabSz="577850">
            <a:lnSpc>
              <a:spcPct val="100000"/>
            </a:lnSpc>
            <a:spcBef>
              <a:spcPct val="0"/>
            </a:spcBef>
            <a:spcAft>
              <a:spcPct val="15000"/>
            </a:spcAft>
            <a:buFontTx/>
            <a:buNone/>
          </a:pPr>
          <a:r>
            <a:rPr lang="en-US" sz="1300" kern="1200" dirty="0"/>
            <a:t>(6) Investments in Named Communities </a:t>
          </a:r>
        </a:p>
        <a:p>
          <a:pPr marL="274320" lvl="1" indent="-1188720" algn="l" defTabSz="577850">
            <a:lnSpc>
              <a:spcPct val="100000"/>
            </a:lnSpc>
            <a:spcBef>
              <a:spcPct val="0"/>
            </a:spcBef>
            <a:spcAft>
              <a:spcPct val="15000"/>
            </a:spcAft>
            <a:buFontTx/>
            <a:buNone/>
          </a:pPr>
          <a:r>
            <a:rPr lang="en-US" sz="1300" kern="1200" dirty="0"/>
            <a:t>(7) Energy Availability </a:t>
          </a:r>
        </a:p>
        <a:p>
          <a:pPr marL="274320" lvl="1" indent="-1188720" algn="l" defTabSz="577850">
            <a:lnSpc>
              <a:spcPct val="100000"/>
            </a:lnSpc>
            <a:spcBef>
              <a:spcPct val="0"/>
            </a:spcBef>
            <a:spcAft>
              <a:spcPct val="15000"/>
            </a:spcAft>
            <a:buFontTx/>
            <a:buNone/>
          </a:pPr>
          <a:r>
            <a:rPr lang="en-US" sz="1300" kern="1200" dirty="0"/>
            <a:t>(8) Energy Generation Location </a:t>
          </a:r>
        </a:p>
        <a:p>
          <a:pPr marL="274320" lvl="1" indent="-1188720" algn="l" defTabSz="577850">
            <a:lnSpc>
              <a:spcPct val="100000"/>
            </a:lnSpc>
            <a:spcBef>
              <a:spcPct val="0"/>
            </a:spcBef>
            <a:spcAft>
              <a:spcPct val="15000"/>
            </a:spcAft>
            <a:buFontTx/>
            <a:buNone/>
          </a:pPr>
          <a:r>
            <a:rPr lang="en-US" sz="1300" kern="1200" dirty="0"/>
            <a:t>(9) Outdoor Air Quality </a:t>
          </a:r>
        </a:p>
        <a:p>
          <a:pPr marL="274320" lvl="1" indent="-1188720" algn="l" defTabSz="577850">
            <a:lnSpc>
              <a:spcPct val="100000"/>
            </a:lnSpc>
            <a:spcBef>
              <a:spcPct val="0"/>
            </a:spcBef>
            <a:spcAft>
              <a:spcPct val="15000"/>
            </a:spcAft>
            <a:buFontTx/>
            <a:buNone/>
          </a:pPr>
          <a:r>
            <a:rPr lang="en-US" sz="1300" kern="1200" dirty="0"/>
            <a:t>(10) Greenhouse Gas Emissions </a:t>
          </a:r>
        </a:p>
        <a:p>
          <a:pPr marL="274320" lvl="1" indent="-1188720" algn="l" defTabSz="577850">
            <a:lnSpc>
              <a:spcPct val="100000"/>
            </a:lnSpc>
            <a:spcBef>
              <a:spcPct val="0"/>
            </a:spcBef>
            <a:spcAft>
              <a:spcPct val="15000"/>
            </a:spcAft>
            <a:buFontTx/>
            <a:buNone/>
          </a:pPr>
          <a:r>
            <a:rPr lang="en-US" sz="1300" kern="1200" dirty="0"/>
            <a:t>(11) Employee Diversity </a:t>
          </a:r>
        </a:p>
        <a:p>
          <a:pPr marL="274320" lvl="1" indent="-1188720" algn="l" defTabSz="577850">
            <a:lnSpc>
              <a:spcPct val="100000"/>
            </a:lnSpc>
            <a:spcBef>
              <a:spcPct val="0"/>
            </a:spcBef>
            <a:spcAft>
              <a:spcPct val="15000"/>
            </a:spcAft>
            <a:buFontTx/>
            <a:buNone/>
          </a:pPr>
          <a:r>
            <a:rPr lang="en-US" sz="1300" kern="1200" dirty="0"/>
            <a:t>(12) Supplier Diversity </a:t>
          </a:r>
        </a:p>
        <a:p>
          <a:pPr marL="274320" lvl="1" indent="-1188720" algn="l" defTabSz="577850">
            <a:lnSpc>
              <a:spcPct val="100000"/>
            </a:lnSpc>
            <a:spcBef>
              <a:spcPct val="0"/>
            </a:spcBef>
            <a:spcAft>
              <a:spcPct val="15000"/>
            </a:spcAft>
            <a:buFontTx/>
            <a:buNone/>
          </a:pPr>
          <a:r>
            <a:rPr lang="en-US" sz="1300" kern="1200" dirty="0"/>
            <a:t>(13) Indoor Air Quality</a:t>
          </a:r>
        </a:p>
      </dsp:txBody>
      <dsp:txXfrm>
        <a:off x="3024134" y="846219"/>
        <a:ext cx="2647911" cy="4164934"/>
      </dsp:txXfrm>
    </dsp:sp>
    <dsp:sp modelId="{E5AE247E-7C8B-4129-BFFC-019DD16E8B44}">
      <dsp:nvSpPr>
        <dsp:cNvPr id="0" name=""/>
        <dsp:cNvSpPr/>
      </dsp:nvSpPr>
      <dsp:spPr>
        <a:xfrm>
          <a:off x="9060260" y="300645"/>
          <a:ext cx="2647911" cy="545591"/>
        </a:xfrm>
        <a:prstGeom prst="rect">
          <a:avLst/>
        </a:prstGeom>
        <a:solidFill>
          <a:schemeClr val="accent2">
            <a:hueOff val="-3700311"/>
            <a:satOff val="-39464"/>
            <a:lumOff val="-3137"/>
            <a:alphaOff val="0"/>
          </a:schemeClr>
        </a:solidFill>
        <a:ln w="12700" cap="flat" cmpd="sng" algn="ctr">
          <a:solidFill>
            <a:schemeClr val="accent2">
              <a:hueOff val="-3700311"/>
              <a:satOff val="-39464"/>
              <a:lumOff val="-31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Equity Advisory Group Initiatives </a:t>
          </a:r>
        </a:p>
      </dsp:txBody>
      <dsp:txXfrm>
        <a:off x="9060260" y="300645"/>
        <a:ext cx="2647911" cy="545591"/>
      </dsp:txXfrm>
    </dsp:sp>
    <dsp:sp modelId="{00C7761B-09D1-4D89-B24D-6886944EA9A9}">
      <dsp:nvSpPr>
        <dsp:cNvPr id="0" name=""/>
        <dsp:cNvSpPr/>
      </dsp:nvSpPr>
      <dsp:spPr>
        <a:xfrm>
          <a:off x="9060260" y="846219"/>
          <a:ext cx="2647911" cy="4164934"/>
        </a:xfrm>
        <a:prstGeom prst="rect">
          <a:avLst/>
        </a:prstGeom>
        <a:solidFill>
          <a:schemeClr val="accent2">
            <a:tint val="40000"/>
            <a:alpha val="90000"/>
            <a:hueOff val="-4781623"/>
            <a:satOff val="-47506"/>
            <a:lumOff val="-3660"/>
            <a:alphaOff val="0"/>
          </a:schemeClr>
        </a:solidFill>
        <a:ln w="12700" cap="flat" cmpd="sng" algn="ctr">
          <a:solidFill>
            <a:schemeClr val="accent2">
              <a:tint val="40000"/>
              <a:alpha val="90000"/>
              <a:hueOff val="-4781623"/>
              <a:satOff val="-47506"/>
              <a:lumOff val="-36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274320" lvl="1" indent="-822960" algn="l" defTabSz="577850">
            <a:lnSpc>
              <a:spcPct val="90000"/>
            </a:lnSpc>
            <a:spcBef>
              <a:spcPct val="0"/>
            </a:spcBef>
            <a:spcAft>
              <a:spcPct val="15000"/>
            </a:spcAft>
            <a:buFontTx/>
            <a:buNone/>
          </a:pPr>
          <a:r>
            <a:rPr lang="en-US" sz="1300" kern="1200" dirty="0"/>
            <a:t>Energy Efficiency in Named Communities</a:t>
          </a:r>
        </a:p>
        <a:p>
          <a:pPr marL="0" lvl="1" indent="-822960" algn="l" defTabSz="577850">
            <a:lnSpc>
              <a:spcPct val="90000"/>
            </a:lnSpc>
            <a:spcBef>
              <a:spcPct val="0"/>
            </a:spcBef>
            <a:spcAft>
              <a:spcPts val="600"/>
            </a:spcAft>
          </a:pPr>
          <a:r>
            <a:rPr lang="en-US" sz="1300" kern="1200" dirty="0"/>
            <a:t>(1) Improved awareness and energy efficiency for Spokane Tribe, multi-family and manufactured homes</a:t>
          </a:r>
        </a:p>
        <a:p>
          <a:pPr marL="0" lvl="1" indent="-822960" algn="l" defTabSz="577850">
            <a:lnSpc>
              <a:spcPct val="90000"/>
            </a:lnSpc>
            <a:spcBef>
              <a:spcPct val="0"/>
            </a:spcBef>
            <a:spcAft>
              <a:spcPts val="600"/>
            </a:spcAft>
          </a:pPr>
          <a:r>
            <a:rPr lang="en-US" sz="1300" kern="1200" dirty="0"/>
            <a:t>(2) Increased Tree Canopy</a:t>
          </a:r>
        </a:p>
        <a:p>
          <a:pPr marL="0" lvl="1" indent="-822960" algn="l" defTabSz="577850">
            <a:lnSpc>
              <a:spcPct val="90000"/>
            </a:lnSpc>
            <a:spcBef>
              <a:spcPct val="0"/>
            </a:spcBef>
            <a:spcAft>
              <a:spcPts val="600"/>
            </a:spcAft>
          </a:pPr>
          <a:r>
            <a:rPr lang="en-US" sz="1300" kern="1200" dirty="0"/>
            <a:t>(3)Increased access to products and appliances</a:t>
          </a:r>
        </a:p>
        <a:p>
          <a:pPr marL="0" lvl="1" indent="-822960" algn="l" defTabSz="577850">
            <a:lnSpc>
              <a:spcPct val="90000"/>
            </a:lnSpc>
            <a:spcBef>
              <a:spcPct val="0"/>
            </a:spcBef>
            <a:spcAft>
              <a:spcPts val="600"/>
            </a:spcAft>
          </a:pPr>
          <a:r>
            <a:rPr lang="en-US" sz="1300" kern="1200" dirty="0"/>
            <a:t>(4) Increased awareness and engagement in EE programs</a:t>
          </a:r>
        </a:p>
        <a:p>
          <a:pPr marL="0" lvl="1" indent="-822960" algn="l" defTabSz="577850">
            <a:lnSpc>
              <a:spcPct val="90000"/>
            </a:lnSpc>
            <a:spcBef>
              <a:spcPct val="0"/>
            </a:spcBef>
            <a:spcAft>
              <a:spcPts val="600"/>
            </a:spcAft>
          </a:pPr>
          <a:r>
            <a:rPr lang="en-US" sz="1300" kern="1200" dirty="0"/>
            <a:t>(5) Matching funds for EE grant applications</a:t>
          </a:r>
        </a:p>
        <a:p>
          <a:pPr marL="0" lvl="1" indent="-822960" algn="l" defTabSz="577850">
            <a:lnSpc>
              <a:spcPct val="90000"/>
            </a:lnSpc>
            <a:spcBef>
              <a:spcPct val="0"/>
            </a:spcBef>
            <a:spcAft>
              <a:spcPts val="600"/>
            </a:spcAft>
          </a:pPr>
          <a:r>
            <a:rPr lang="en-US" sz="1300" kern="1200" dirty="0"/>
            <a:t>(6) Improved EE for those without stable housing   </a:t>
          </a:r>
        </a:p>
      </dsp:txBody>
      <dsp:txXfrm>
        <a:off x="9060260" y="846219"/>
        <a:ext cx="2647911" cy="41649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0.33854</cdr:x>
      <cdr:y>0.50625</cdr:y>
    </cdr:from>
    <cdr:to>
      <cdr:x>0.66146</cdr:x>
      <cdr:y>0.70417</cdr:y>
    </cdr:to>
    <cdr:sp macro="" textlink="">
      <cdr:nvSpPr>
        <cdr:cNvPr id="2" name="TextBox 1">
          <a:extLst xmlns:a="http://schemas.openxmlformats.org/drawingml/2006/main">
            <a:ext uri="{FF2B5EF4-FFF2-40B4-BE49-F238E27FC236}">
              <a16:creationId xmlns:a16="http://schemas.microsoft.com/office/drawing/2014/main" id="{50479958-AFD0-5A1D-87D8-667356B991B3}"/>
            </a:ext>
          </a:extLst>
        </cdr:cNvPr>
        <cdr:cNvSpPr txBox="1"/>
      </cdr:nvSpPr>
      <cdr:spPr>
        <a:xfrm xmlns:a="http://schemas.openxmlformats.org/drawingml/2006/main">
          <a:off x="1167303" y="1316421"/>
          <a:ext cx="1113444" cy="5146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66E052F0-53C1-4F5F-AB6E-F84E73B713E6}" type="TxLink">
            <a:rPr lang="en-US" sz="1800" b="1" i="0" u="none" strike="noStrike">
              <a:solidFill>
                <a:schemeClr val="accent1"/>
              </a:solidFill>
              <a:latin typeface="Tahoma"/>
              <a:ea typeface="Tahoma"/>
              <a:cs typeface="Tahoma"/>
            </a:rPr>
            <a:pPr algn="ctr"/>
            <a:t>63%</a:t>
          </a:fld>
          <a:endParaRPr lang="en-US" sz="1800" b="1" dirty="0">
            <a:solidFill>
              <a:schemeClr val="accent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0.37073</cdr:x>
      <cdr:y>0.5</cdr:y>
    </cdr:from>
    <cdr:to>
      <cdr:x>0.69365</cdr:x>
      <cdr:y>0.69791</cdr:y>
    </cdr:to>
    <cdr:sp macro="" textlink="">
      <cdr:nvSpPr>
        <cdr:cNvPr id="2" name="TextBox 1">
          <a:extLst xmlns:a="http://schemas.openxmlformats.org/drawingml/2006/main">
            <a:ext uri="{FF2B5EF4-FFF2-40B4-BE49-F238E27FC236}">
              <a16:creationId xmlns:a16="http://schemas.microsoft.com/office/drawing/2014/main" id="{C8D0958E-E9B8-9D38-B6AD-A4452E41BA2B}"/>
            </a:ext>
          </a:extLst>
        </cdr:cNvPr>
        <cdr:cNvSpPr txBox="1"/>
      </cdr:nvSpPr>
      <cdr:spPr>
        <a:xfrm xmlns:a="http://schemas.openxmlformats.org/drawingml/2006/main">
          <a:off x="1281815" y="1300162"/>
          <a:ext cx="1116520" cy="5146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1FC53E27-1F09-4BAF-A87B-B32C4D0883D9}" type="TxLink">
            <a:rPr lang="en-US" sz="1800" b="1" i="0" u="none" strike="noStrike">
              <a:solidFill>
                <a:schemeClr val="accent2"/>
              </a:solidFill>
              <a:latin typeface="Tahoma"/>
              <a:ea typeface="Tahoma"/>
              <a:cs typeface="Tahoma"/>
            </a:rPr>
            <a:pPr algn="ctr"/>
            <a:t>12%</a:t>
          </a:fld>
          <a:endParaRPr lang="en-US" sz="1800" b="1" dirty="0">
            <a:solidFill>
              <a:schemeClr val="accent2"/>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0.34061</cdr:x>
      <cdr:y>0.5</cdr:y>
    </cdr:from>
    <cdr:to>
      <cdr:x>0.66353</cdr:x>
      <cdr:y>0.69792</cdr:y>
    </cdr:to>
    <cdr:sp macro="" textlink="">
      <cdr:nvSpPr>
        <cdr:cNvPr id="2" name="TextBox 1">
          <a:extLst xmlns:a="http://schemas.openxmlformats.org/drawingml/2006/main">
            <a:ext uri="{FF2B5EF4-FFF2-40B4-BE49-F238E27FC236}">
              <a16:creationId xmlns:a16="http://schemas.microsoft.com/office/drawing/2014/main" id="{542DDAF7-52ED-623C-B03B-6195F0D31E01}"/>
            </a:ext>
          </a:extLst>
        </cdr:cNvPr>
        <cdr:cNvSpPr txBox="1"/>
      </cdr:nvSpPr>
      <cdr:spPr>
        <a:xfrm xmlns:a="http://schemas.openxmlformats.org/drawingml/2006/main">
          <a:off x="1177133" y="1300162"/>
          <a:ext cx="1116007" cy="5146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fld id="{8F30A2CF-5DF7-4183-A6AD-ECBCF65A4C10}" type="TxLink">
            <a:rPr lang="en-US" sz="1800" b="1" i="0" u="none" strike="noStrike">
              <a:solidFill>
                <a:schemeClr val="accent6"/>
              </a:solidFill>
              <a:latin typeface="Tahoma"/>
              <a:ea typeface="Tahoma"/>
              <a:cs typeface="Tahoma"/>
            </a:rPr>
            <a:pPr algn="ctr"/>
            <a:t>29%</a:t>
          </a:fld>
          <a:endParaRPr lang="en-US" sz="1800" b="1" dirty="0">
            <a:solidFill>
              <a:schemeClr val="accent6"/>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0A124F-D544-FF4A-85EE-65D684F08FE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DFBA903C-DBAB-2D49-A34B-4D818231B52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5EE46BC-531E-374F-8BF4-45F4E948DCA2}" type="datetimeFigureOut">
              <a:rPr lang="en-US" smtClean="0"/>
              <a:t>7/23/24</a:t>
            </a:fld>
            <a:endParaRPr lang="en-US"/>
          </a:p>
        </p:txBody>
      </p:sp>
      <p:sp>
        <p:nvSpPr>
          <p:cNvPr id="4" name="Footer Placeholder 3">
            <a:extLst>
              <a:ext uri="{FF2B5EF4-FFF2-40B4-BE49-F238E27FC236}">
                <a16:creationId xmlns:a16="http://schemas.microsoft.com/office/drawing/2014/main" id="{5F7B955C-2BC0-CB4A-8324-AE3711E3F56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918ABD-9C57-1D4D-8F86-EF0BD36BD5A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90EB521-3F81-7E47-8E97-71358C03FA2D}" type="slidenum">
              <a:rPr lang="en-US" smtClean="0"/>
              <a:t>‹#›</a:t>
            </a:fld>
            <a:endParaRPr lang="en-US"/>
          </a:p>
        </p:txBody>
      </p:sp>
    </p:spTree>
    <p:extLst>
      <p:ext uri="{BB962C8B-B14F-4D97-AF65-F5344CB8AC3E}">
        <p14:creationId xmlns:p14="http://schemas.microsoft.com/office/powerpoint/2010/main" val="3076403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4377502-2145-2441-95D4-28B6463AEC71}" type="datetimeFigureOut">
              <a:rPr lang="en-US" smtClean="0"/>
              <a:t>7/23/24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3F0112-7E17-5E4A-AE31-FEEDCE097A22}" type="slidenum">
              <a:rPr lang="en-US" smtClean="0"/>
              <a:t>‹#›</a:t>
            </a:fld>
            <a:endParaRPr lang="en-US"/>
          </a:p>
        </p:txBody>
      </p:sp>
    </p:spTree>
    <p:extLst>
      <p:ext uri="{BB962C8B-B14F-4D97-AF65-F5344CB8AC3E}">
        <p14:creationId xmlns:p14="http://schemas.microsoft.com/office/powerpoint/2010/main" val="132464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2</a:t>
            </a:fld>
            <a:endParaRPr lang="en-US"/>
          </a:p>
        </p:txBody>
      </p:sp>
    </p:spTree>
    <p:extLst>
      <p:ext uri="{BB962C8B-B14F-4D97-AF65-F5344CB8AC3E}">
        <p14:creationId xmlns:p14="http://schemas.microsoft.com/office/powerpoint/2010/main" val="301558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it comes to renewables like rooftop solar, a lot of people are interested and want to figure out if it makes sense for their home or business.  We’ve got a free solar estimator tool that helps customers get to the facts and make a good decision – something that they’re not always provided by solar developers and contractors that are trying to sell their products.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Increasingly in the future, we expect the performance and costs of batteries of various sizes to become better and better.  How might we start to travel down the path where we partner with customers to get onsite solar, wind or other renewable energy sources paired up with battery storage in such a way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n-US" sz="1800" dirty="0">
                <a:effectLst/>
                <a:latin typeface="Calibri" panose="020F0502020204030204" pitchFamily="34" charset="0"/>
                <a:ea typeface="Calibri" panose="020F0502020204030204" pitchFamily="34" charset="0"/>
                <a:cs typeface="Times New Roman" panose="02020603050405020304" pitchFamily="18" charset="0"/>
              </a:rPr>
              <a:t> grid is more resilient and effective or optimized – that enables more renewable energy over longer time periods – and that can provide new community and low-income benefits?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might we design programs to partner with customers and communities to achieve shared goals?  That’s what it comes down to, and we’re working hard to innovate and walk that path.</a:t>
            </a:r>
          </a:p>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11</a:t>
            </a:fld>
            <a:endParaRPr lang="en-US"/>
          </a:p>
        </p:txBody>
      </p:sp>
    </p:spTree>
    <p:extLst>
      <p:ext uri="{BB962C8B-B14F-4D97-AF65-F5344CB8AC3E}">
        <p14:creationId xmlns:p14="http://schemas.microsoft.com/office/powerpoint/2010/main" val="29079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future there are a number of other products and services we can develop in-step with new technologies and market opportunities – what our customers need and want – for example energy management systems that communicate intelligently with the grid and help optimize energy use, virtual power plants, and vehicle-grid integration.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all cases the basic principles of what we’re shooting for are consistent: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Help customers make good decisions for themselves with facts and intelligence, offer programs that achieve very high customer satisfaction, and leverage those programs so that all customers benefit – because we all share the common utility grid resources and can work together to use them most wisely and cost-effectively.  In many cases, the utility can’t do that alone and must find partnerships to make things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14C73A-03C4-48AA-95E7-07B4B1BAE159}" type="slidenum">
              <a:rPr lang="en-US" smtClean="0"/>
              <a:t>12</a:t>
            </a:fld>
            <a:endParaRPr lang="en-US"/>
          </a:p>
        </p:txBody>
      </p:sp>
    </p:spTree>
    <p:extLst>
      <p:ext uri="{BB962C8B-B14F-4D97-AF65-F5344CB8AC3E}">
        <p14:creationId xmlns:p14="http://schemas.microsoft.com/office/powerpoint/2010/main" val="219454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that’s what I’d close with today, is an encouragement to everyone to get excited and think about how to make a better energy future, bit by bit, day by day we can do this – together.</a:t>
            </a:r>
          </a:p>
          <a:p>
            <a:endParaRPr lang="en-US" dirty="0"/>
          </a:p>
        </p:txBody>
      </p:sp>
      <p:sp>
        <p:nvSpPr>
          <p:cNvPr id="4" name="Slide Number Placeholder 3"/>
          <p:cNvSpPr>
            <a:spLocks noGrp="1"/>
          </p:cNvSpPr>
          <p:nvPr>
            <p:ph type="sldNum" sz="quarter" idx="5"/>
          </p:nvPr>
        </p:nvSpPr>
        <p:spPr/>
        <p:txBody>
          <a:bodyPr/>
          <a:lstStyle/>
          <a:p>
            <a:fld id="{0D14C73A-03C4-48AA-95E7-07B4B1BAE159}" type="slidenum">
              <a:rPr lang="en-US" smtClean="0"/>
              <a:t>13</a:t>
            </a:fld>
            <a:endParaRPr lang="en-US"/>
          </a:p>
        </p:txBody>
      </p:sp>
    </p:spTree>
    <p:extLst>
      <p:ext uri="{BB962C8B-B14F-4D97-AF65-F5344CB8AC3E}">
        <p14:creationId xmlns:p14="http://schemas.microsoft.com/office/powerpoint/2010/main" val="77268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transition to electric transportation is in the early stages of accelerating growth.  This is a major global phenomena that is going to change the way we live.  For the better – because it’s really about a better energy future, where you can reliably move people and goods at lower cost, with much lower pollution, and using local, clean energy sources. </a:t>
            </a:r>
          </a:p>
          <a:p>
            <a:endParaRPr lang="en-US" dirty="0"/>
          </a:p>
          <a:p>
            <a:pPr marL="232943" indent="-232943">
              <a:spcAft>
                <a:spcPts val="1079"/>
              </a:spcAft>
              <a:buFont typeface="+mj-lt"/>
              <a:buAutoNum type="arabicPeriod"/>
            </a:pPr>
            <a:r>
              <a:rPr lang="en-US" dirty="0"/>
              <a:t>Transportation is the largest source of greenhouse gas emissions – and </a:t>
            </a:r>
            <a:r>
              <a:rPr lang="en-US" u="sng" dirty="0"/>
              <a:t>will</a:t>
            </a:r>
            <a:r>
              <a:rPr lang="en-US" dirty="0"/>
              <a:t> be deeply decarbonized</a:t>
            </a:r>
          </a:p>
          <a:p>
            <a:pPr marL="232943" indent="-232943">
              <a:spcAft>
                <a:spcPts val="1079"/>
              </a:spcAft>
              <a:buFont typeface="+mj-lt"/>
              <a:buAutoNum type="arabicPeriod"/>
            </a:pPr>
            <a:endParaRPr lang="en-US" dirty="0"/>
          </a:p>
          <a:p>
            <a:pPr marL="232943" indent="-232943">
              <a:spcAft>
                <a:spcPts val="1079"/>
              </a:spcAft>
              <a:buFont typeface="+mj-lt"/>
              <a:buAutoNum type="arabicPeriod"/>
            </a:pPr>
            <a:r>
              <a:rPr lang="en-US" dirty="0"/>
              <a:t>A shift to electric transportation results in 80% carbon emissions reductions overall, 100% reduction local air pollution (zero tailpipe emissions)</a:t>
            </a:r>
          </a:p>
          <a:p>
            <a:pPr marL="232943" indent="-232943">
              <a:spcAft>
                <a:spcPts val="1079"/>
              </a:spcAft>
              <a:buFont typeface="+mj-lt"/>
              <a:buAutoNum type="arabicPeriod"/>
            </a:pPr>
            <a:endParaRPr lang="en-US" dirty="0"/>
          </a:p>
          <a:p>
            <a:pPr marL="232943" indent="-232943">
              <a:spcAft>
                <a:spcPts val="1079"/>
              </a:spcAft>
              <a:buFont typeface="+mj-lt"/>
              <a:buAutoNum type="arabicPeriod"/>
            </a:pPr>
            <a:r>
              <a:rPr lang="en-US" dirty="0"/>
              <a:t>$1 billion in annual fuel savings for our customers if light-duty vehicles electrified, even more with other forms of transport</a:t>
            </a:r>
          </a:p>
          <a:p>
            <a:pPr marL="232943" indent="-232943">
              <a:spcAft>
                <a:spcPts val="1079"/>
              </a:spcAft>
              <a:buFont typeface="+mj-lt"/>
              <a:buAutoNum type="arabicPeriod"/>
            </a:pPr>
            <a:endParaRPr lang="en-US" dirty="0"/>
          </a:p>
          <a:p>
            <a:pPr marL="232943" indent="-232943">
              <a:spcAft>
                <a:spcPts val="1079"/>
              </a:spcAft>
              <a:buFont typeface="+mj-lt"/>
              <a:buAutoNum type="arabicPeriod"/>
            </a:pPr>
            <a:r>
              <a:rPr lang="en-US" dirty="0"/>
              <a:t>Charging is a flexible load, providing beneficial revenue to help keep rates affordable</a:t>
            </a:r>
          </a:p>
          <a:p>
            <a:pPr marL="232943" indent="-232943">
              <a:spcAft>
                <a:spcPts val="1079"/>
              </a:spcAft>
              <a:buFont typeface="+mj-lt"/>
              <a:buAutoNum type="arabicPeriod"/>
            </a:pPr>
            <a:endParaRPr lang="en-US" dirty="0"/>
          </a:p>
          <a:p>
            <a:pPr marL="232943" marR="0" lvl="0" indent="-232943" algn="l" defTabSz="914400" rtl="0" eaLnBrk="1" fontAlgn="auto" latinLnBrk="0" hangingPunct="1">
              <a:lnSpc>
                <a:spcPct val="100000"/>
              </a:lnSpc>
              <a:spcBef>
                <a:spcPts val="0"/>
              </a:spcBef>
              <a:spcAft>
                <a:spcPts val="1079"/>
              </a:spcAft>
              <a:buClrTx/>
              <a:buSzTx/>
              <a:buFont typeface="+mj-lt"/>
              <a:buAutoNum type="arabicPeriod"/>
              <a:tabLst/>
              <a:defRPr/>
            </a:pPr>
            <a:r>
              <a:rPr lang="en-US" dirty="0"/>
              <a:t>The transition will pickup and accelerate due to another factor as well – electric equipment and vehicles are a better operator experience!</a:t>
            </a:r>
          </a:p>
          <a:p>
            <a:pPr marL="232943" indent="-232943">
              <a:spcAft>
                <a:spcPts val="1079"/>
              </a:spcAft>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0D14C73A-03C4-48AA-95E7-07B4B1BAE159}" type="slidenum">
              <a:rPr lang="en-US" smtClean="0"/>
              <a:t>14</a:t>
            </a:fld>
            <a:endParaRPr lang="en-US"/>
          </a:p>
        </p:txBody>
      </p:sp>
    </p:spTree>
    <p:extLst>
      <p:ext uri="{BB962C8B-B14F-4D97-AF65-F5344CB8AC3E}">
        <p14:creationId xmlns:p14="http://schemas.microsoft.com/office/powerpoint/2010/main" val="3695634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IRC, SNAP, and TEDD added to existing 7 CBOs from previous years, for a total of 10</a:t>
            </a:r>
          </a:p>
          <a:p>
            <a:endParaRPr lang="en-US"/>
          </a:p>
          <a:p>
            <a:r>
              <a:rPr lang="en-US"/>
              <a:t>Transitions</a:t>
            </a:r>
          </a:p>
          <a:p>
            <a:r>
              <a:rPr lang="en-US"/>
              <a:t>SRHD</a:t>
            </a:r>
          </a:p>
          <a:p>
            <a:r>
              <a:rPr lang="en-US"/>
              <a:t>Asotin Co. Health District</a:t>
            </a:r>
          </a:p>
          <a:p>
            <a:r>
              <a:rPr lang="en-US"/>
              <a:t>Rural Resources</a:t>
            </a:r>
          </a:p>
          <a:p>
            <a:r>
              <a:rPr lang="en-US"/>
              <a:t>Whitman Community Action Center (CAC)</a:t>
            </a:r>
          </a:p>
          <a:p>
            <a:r>
              <a:rPr lang="en-US"/>
              <a:t>Compassionate Addiction Treatment</a:t>
            </a:r>
          </a:p>
          <a:p>
            <a:r>
              <a:rPr lang="en-US"/>
              <a:t>COAST Public Transportation</a:t>
            </a:r>
          </a:p>
          <a:p>
            <a:endParaRPr lang="en-US"/>
          </a:p>
          <a:p>
            <a:r>
              <a:rPr lang="en-US"/>
              <a:t>Annual reports and feedback are provided by the CBO, including narratives such as the following example from Compassionate Addiction Treatment in Spokane: “The electric vehicle we received has improved our team's ability to transport individuals experiencing homelessness to a variety of appointments and needs. Team members that do not have adequate transportation are now able to provide transportation, which has significantly increased our impact due to increased access to appointments and outings . . . Having a car for our nonprofit has also had the added benefit of decreasing the amount of mileage that we have to pay to provide necessary services. We're very grateful for this opportunity to improve our impact within our community, while also decreasing our negative footprint on the environment.”</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D14C73A-03C4-48AA-95E7-07B4B1BAE159}" type="slidenum">
              <a:rPr lang="en-US" smtClean="0"/>
              <a:t>15</a:t>
            </a:fld>
            <a:endParaRPr lang="en-US"/>
          </a:p>
        </p:txBody>
      </p:sp>
    </p:spTree>
    <p:extLst>
      <p:ext uri="{BB962C8B-B14F-4D97-AF65-F5344CB8AC3E}">
        <p14:creationId xmlns:p14="http://schemas.microsoft.com/office/powerpoint/2010/main" val="329165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4C73A-03C4-48AA-95E7-07B4B1BAE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273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3F0112-7E17-5E4A-AE31-FEEDCE097A22}" type="slidenum">
              <a:rPr lang="en-US" smtClean="0"/>
              <a:t>17</a:t>
            </a:fld>
            <a:endParaRPr lang="en-US"/>
          </a:p>
        </p:txBody>
      </p:sp>
    </p:spTree>
    <p:extLst>
      <p:ext uri="{BB962C8B-B14F-4D97-AF65-F5344CB8AC3E}">
        <p14:creationId xmlns:p14="http://schemas.microsoft.com/office/powerpoint/2010/main" val="466770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Ride hailing, ride sharing and car sharing all have great potential to serve MUDs with a higher percentage of low-income tenants, where adequate and convenient transportation is often a problem.</a:t>
            </a:r>
          </a:p>
          <a:p>
            <a:endParaRPr lang="en-US" dirty="0"/>
          </a:p>
          <a:p>
            <a:r>
              <a:rPr lang="en-US" dirty="0"/>
              <a:t>The business model for ride and car sharing is not well established.  Many tenants in need do not have driver’s licenses, adequate insurance, or good driving records.  </a:t>
            </a:r>
          </a:p>
          <a:p>
            <a:endParaRPr lang="en-US" dirty="0"/>
          </a:p>
          <a:p>
            <a:r>
              <a:rPr lang="en-US" dirty="0"/>
              <a:t>More entities involved in affordable housing, like Habitat for Humanity will be engaged and solicited for proposals as part of our ongoing CBO partnership efforts.  </a:t>
            </a:r>
          </a:p>
          <a:p>
            <a:endParaRPr lang="en-US" dirty="0"/>
          </a:p>
          <a:p>
            <a:r>
              <a:rPr lang="en-US" dirty="0"/>
              <a:t>New platforms and business models such as Innova are worth exploring and demonstrating.</a:t>
            </a:r>
          </a:p>
          <a:p>
            <a:endParaRPr lang="en-US" dirty="0"/>
          </a:p>
          <a:p>
            <a:r>
              <a:rPr lang="en-US" dirty="0"/>
              <a:t>Helping a community member become an EV driver for Lyft, working on their own part-time in a flexible way, providing discounted rides to community members in need is another innovative idea worth pursuing.</a:t>
            </a:r>
          </a:p>
        </p:txBody>
      </p:sp>
      <p:sp>
        <p:nvSpPr>
          <p:cNvPr id="4" name="Slide Number Placeholder 3"/>
          <p:cNvSpPr>
            <a:spLocks noGrp="1"/>
          </p:cNvSpPr>
          <p:nvPr>
            <p:ph type="sldNum" sz="quarter" idx="10"/>
          </p:nvPr>
        </p:nvSpPr>
        <p:spPr/>
        <p:txBody>
          <a:bodyPr/>
          <a:lstStyle/>
          <a:p>
            <a:fld id="{0D14C73A-03C4-48AA-95E7-07B4B1BAE159}" type="slidenum">
              <a:rPr lang="en-US" smtClean="0"/>
              <a:t>18</a:t>
            </a:fld>
            <a:endParaRPr lang="en-US"/>
          </a:p>
        </p:txBody>
      </p:sp>
    </p:spTree>
    <p:extLst>
      <p:ext uri="{BB962C8B-B14F-4D97-AF65-F5344CB8AC3E}">
        <p14:creationId xmlns:p14="http://schemas.microsoft.com/office/powerpoint/2010/main" val="157228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 FOR COMMUNITY INVESTMENT</a:t>
            </a:r>
          </a:p>
        </p:txBody>
      </p:sp>
      <p:sp>
        <p:nvSpPr>
          <p:cNvPr id="4" name="Slide Number Placeholder 3"/>
          <p:cNvSpPr>
            <a:spLocks noGrp="1"/>
          </p:cNvSpPr>
          <p:nvPr>
            <p:ph type="sldNum" sz="quarter" idx="5"/>
          </p:nvPr>
        </p:nvSpPr>
        <p:spPr/>
        <p:txBody>
          <a:bodyPr/>
          <a:lstStyle/>
          <a:p>
            <a:fld id="{0C3F0112-7E17-5E4A-AE31-FEEDCE097A22}" type="slidenum">
              <a:rPr lang="en-US" smtClean="0"/>
              <a:t>19</a:t>
            </a:fld>
            <a:endParaRPr lang="en-US"/>
          </a:p>
        </p:txBody>
      </p:sp>
    </p:spTree>
    <p:extLst>
      <p:ext uri="{BB962C8B-B14F-4D97-AF65-F5344CB8AC3E}">
        <p14:creationId xmlns:p14="http://schemas.microsoft.com/office/powerpoint/2010/main" val="2544731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panose="020F0502020204030204"/>
                <a:cs typeface="Calibri"/>
              </a:rPr>
              <a:t>I think it's important to understand what bill assistance is, and perhaps more importantly, what it aims to achieve</a:t>
            </a:r>
          </a:p>
          <a:p>
            <a:pPr marL="171450" indent="-171450">
              <a:buFont typeface="Arial"/>
              <a:buChar char="•"/>
            </a:pP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B6C3C-9DC3-4DA5-8F18-E83307BF2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68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3</a:t>
            </a:fld>
            <a:endParaRPr lang="en-US"/>
          </a:p>
        </p:txBody>
      </p:sp>
    </p:spTree>
    <p:extLst>
      <p:ext uri="{BB962C8B-B14F-4D97-AF65-F5344CB8AC3E}">
        <p14:creationId xmlns:p14="http://schemas.microsoft.com/office/powerpoint/2010/main" val="381500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In addition to improved affordability, we also see bill assistance playing a few additional roles in reducing the energy burden</a:t>
            </a:r>
            <a:endParaRPr lang="en-US"/>
          </a:p>
          <a:p>
            <a:pPr marL="171450" indent="-171450">
              <a:buFont typeface="Arial"/>
              <a:buChar char="•"/>
            </a:pPr>
            <a:r>
              <a:rPr lang="en-US" dirty="0">
                <a:cs typeface="Calibri" panose="020F0502020204030204"/>
              </a:rPr>
              <a:t>Avista has several different programs that fall under these categories, and those programs vary by state</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B6C3C-9DC3-4DA5-8F18-E83307BF2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071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Here's a look at which states offer which programs</a:t>
            </a:r>
          </a:p>
          <a:p>
            <a:pPr marL="285750" indent="-285750">
              <a:buFont typeface="Arial"/>
              <a:buChar char="•"/>
            </a:pPr>
            <a:r>
              <a:rPr lang="en-US" dirty="0">
                <a:cs typeface="Calibri"/>
              </a:rPr>
              <a:t>My energy discount is our newest program, and it's actually </a:t>
            </a:r>
            <a:r>
              <a:rPr lang="en-US" dirty="0" err="1">
                <a:cs typeface="Calibri"/>
              </a:rPr>
              <a:t>relly</a:t>
            </a:r>
            <a:r>
              <a:rPr lang="en-US" dirty="0">
                <a:cs typeface="Calibri"/>
              </a:rPr>
              <a:t> revolutionized the bill assistance space. I'll share a bit more in the next few slides about that program.</a:t>
            </a:r>
          </a:p>
          <a:p>
            <a:pPr marL="285750" indent="-285750">
              <a:buFont typeface="Arial"/>
              <a:buChar char="•"/>
            </a:pPr>
            <a:r>
              <a:rPr lang="en-US" dirty="0">
                <a:cs typeface="Calibri"/>
              </a:rPr>
              <a:t>We have two programs that fall under the umbrella of "arrearage assistance" /past-due balances; each has its own eligibility criteria and parameters</a:t>
            </a:r>
          </a:p>
          <a:p>
            <a:pPr marL="285750" indent="-285750">
              <a:buFont typeface="Arial"/>
              <a:buChar char="•"/>
            </a:pPr>
            <a:r>
              <a:rPr lang="en-US" dirty="0">
                <a:cs typeface="Calibri"/>
              </a:rPr>
              <a:t>Project Share is a donation-based program that Avista employees and customers can contribute to. Avista really serves as a pass through for those funds - we pass 100% of them on to Community Action Agencies to distribute to folks in their communities.</a:t>
            </a:r>
          </a:p>
          <a:p>
            <a:pPr marL="285750" indent="-285750">
              <a:buFont typeface="Arial"/>
              <a:buChar char="•"/>
            </a:pPr>
            <a:r>
              <a:rPr lang="en-US" dirty="0">
                <a:cs typeface="Calibri"/>
              </a:rPr>
              <a:t>Conservation Education is that program mentioned earlier that provides tools and materials to households to help reduce their energy usage</a:t>
            </a:r>
          </a:p>
          <a:p>
            <a:pPr marL="285750" indent="-285750">
              <a:buFont typeface="Arial"/>
              <a:buChar char="•"/>
            </a:pPr>
            <a:r>
              <a:rPr lang="en-US" dirty="0">
                <a:cs typeface="Calibri"/>
              </a:rPr>
              <a:t>Low-Income Home Energy Assistance Program (LIHEAP) is a federally funded program that many of our limited-income customers are eligible for. Avista doesn't fund or administer this program, but we do apply the credits that customers receive to their accounts with us and LIHEAP does make up a significant amount of the bill assistance available broadly. </a:t>
            </a:r>
            <a:endParaRPr lang="en-US" dirty="0"/>
          </a:p>
        </p:txBody>
      </p:sp>
      <p:sp>
        <p:nvSpPr>
          <p:cNvPr id="4" name="Slide Number Placeholder 3"/>
          <p:cNvSpPr>
            <a:spLocks noGrp="1"/>
          </p:cNvSpPr>
          <p:nvPr>
            <p:ph type="sldNum" sz="quarter" idx="5"/>
          </p:nvPr>
        </p:nvSpPr>
        <p:spPr/>
        <p:txBody>
          <a:bodyPr/>
          <a:lstStyle/>
          <a:p>
            <a:fld id="{2D2BD097-7446-4682-9048-F436565E5BF2}" type="slidenum">
              <a:rPr lang="en-US" smtClean="0"/>
              <a:t>22</a:t>
            </a:fld>
            <a:endParaRPr lang="en-US"/>
          </a:p>
        </p:txBody>
      </p:sp>
    </p:spTree>
    <p:extLst>
      <p:ext uri="{BB962C8B-B14F-4D97-AF65-F5344CB8AC3E}">
        <p14:creationId xmlns:p14="http://schemas.microsoft.com/office/powerpoint/2010/main" val="2980005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program that I really want to highlight (look at your rack cards!)</a:t>
            </a:r>
          </a:p>
          <a:p>
            <a:pPr marL="171450" indent="-171450">
              <a:buFont typeface="Arial" panose="020B0604020202020204" pitchFamily="34" charset="0"/>
              <a:buChar char="•"/>
            </a:pPr>
            <a:r>
              <a:rPr lang="en-US" dirty="0"/>
              <a:t>It has had a significant impact on the number of eligible households we’ve been able to reach with bill assistance</a:t>
            </a:r>
          </a:p>
          <a:p>
            <a:pPr marL="171450" indent="-171450">
              <a:buFont typeface="Arial" panose="020B0604020202020204" pitchFamily="34" charset="0"/>
              <a:buChar char="•"/>
            </a:pPr>
            <a:r>
              <a:rPr lang="en-US" dirty="0"/>
              <a:t>This program launched in October 2023 here in WA, and back in October 2022 in Oregon</a:t>
            </a:r>
          </a:p>
          <a:p>
            <a:pPr marL="171450" indent="-171450">
              <a:buFont typeface="Arial" panose="020B0604020202020204" pitchFamily="34" charset="0"/>
              <a:buChar char="•"/>
            </a:pPr>
            <a:r>
              <a:rPr lang="en-US" dirty="0"/>
              <a:t>Go through features</a:t>
            </a:r>
          </a:p>
          <a:p>
            <a:pPr marL="171450" indent="-171450">
              <a:buFont typeface="Arial" panose="020B0604020202020204" pitchFamily="34" charset="0"/>
              <a:buChar char="•"/>
            </a:pPr>
            <a:r>
              <a:rPr lang="en-US" dirty="0"/>
              <a:t>Highlight again how critical it has been to increasing enrollments</a:t>
            </a:r>
          </a:p>
        </p:txBody>
      </p:sp>
      <p:sp>
        <p:nvSpPr>
          <p:cNvPr id="4" name="Slide Number Placeholder 3"/>
          <p:cNvSpPr>
            <a:spLocks noGrp="1"/>
          </p:cNvSpPr>
          <p:nvPr>
            <p:ph type="sldNum" sz="quarter" idx="5"/>
          </p:nvPr>
        </p:nvSpPr>
        <p:spPr/>
        <p:txBody>
          <a:bodyPr/>
          <a:lstStyle/>
          <a:p>
            <a:fld id="{F7DB6C3C-9DC3-4DA5-8F18-E83307BF2947}" type="slidenum">
              <a:rPr lang="en-US" smtClean="0"/>
              <a:t>23</a:t>
            </a:fld>
            <a:endParaRPr lang="en-US"/>
          </a:p>
        </p:txBody>
      </p:sp>
    </p:spTree>
    <p:extLst>
      <p:ext uri="{BB962C8B-B14F-4D97-AF65-F5344CB8AC3E}">
        <p14:creationId xmlns:p14="http://schemas.microsoft.com/office/powerpoint/2010/main" val="3761409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Saturation rate is  one of our key metrics for how our bill assistance programs are doing</a:t>
            </a:r>
          </a:p>
          <a:p>
            <a:pPr marL="171450" indent="-171450">
              <a:buFont typeface="Arial" panose="020B0604020202020204" pitchFamily="34" charset="0"/>
              <a:buChar char="•"/>
            </a:pPr>
            <a:r>
              <a:rPr lang="en-US" dirty="0"/>
              <a:t>It is the percentage of eligible households that are enrolled, and it has historically been around 19% </a:t>
            </a:r>
          </a:p>
          <a:p>
            <a:pPr marL="171450" indent="-171450">
              <a:buFont typeface="Arial" panose="020B0604020202020204" pitchFamily="34" charset="0"/>
              <a:buChar char="•"/>
            </a:pPr>
            <a:r>
              <a:rPr lang="en-US" dirty="0"/>
              <a:t>By reducing barriers to access, we have seen these numbers increase significantly in a very short period of time</a:t>
            </a:r>
          </a:p>
        </p:txBody>
      </p:sp>
      <p:sp>
        <p:nvSpPr>
          <p:cNvPr id="4" name="Slide Number Placeholder 3"/>
          <p:cNvSpPr>
            <a:spLocks noGrp="1"/>
          </p:cNvSpPr>
          <p:nvPr>
            <p:ph type="sldNum" sz="quarter" idx="5"/>
          </p:nvPr>
        </p:nvSpPr>
        <p:spPr/>
        <p:txBody>
          <a:bodyPr/>
          <a:lstStyle/>
          <a:p>
            <a:fld id="{2D2BD097-7446-4682-9048-F436565E5BF2}" type="slidenum">
              <a:rPr lang="en-US" smtClean="0"/>
              <a:t>24</a:t>
            </a:fld>
            <a:endParaRPr lang="en-US"/>
          </a:p>
        </p:txBody>
      </p:sp>
    </p:spTree>
    <p:extLst>
      <p:ext uri="{BB962C8B-B14F-4D97-AF65-F5344CB8AC3E}">
        <p14:creationId xmlns:p14="http://schemas.microsoft.com/office/powerpoint/2010/main" val="580276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the results of some of those efforts by state</a:t>
            </a:r>
          </a:p>
          <a:p>
            <a:pPr marL="171450" indent="-171450">
              <a:buFont typeface="Arial" panose="020B0604020202020204" pitchFamily="34" charset="0"/>
              <a:buChar char="•"/>
            </a:pPr>
            <a:r>
              <a:rPr lang="en-US" dirty="0"/>
              <a:t>This really highlights the investment that Avista is making in its community – reducing energy burden is a critical way to bring vulnerable and low-income communities along in the journey to Clean Energy. I think Avista is really committed to and engaging in this work. </a:t>
            </a:r>
          </a:p>
          <a:p>
            <a:pPr marL="171450" indent="-171450">
              <a:buFont typeface="Arial" panose="020B0604020202020204" pitchFamily="34" charset="0"/>
              <a:buChar char="•"/>
            </a:pPr>
            <a:r>
              <a:rPr lang="en-US" dirty="0"/>
              <a:t>Thanks for your time! </a:t>
            </a:r>
          </a:p>
        </p:txBody>
      </p:sp>
      <p:sp>
        <p:nvSpPr>
          <p:cNvPr id="4" name="Slide Number Placeholder 3"/>
          <p:cNvSpPr>
            <a:spLocks noGrp="1"/>
          </p:cNvSpPr>
          <p:nvPr>
            <p:ph type="sldNum" sz="quarter" idx="5"/>
          </p:nvPr>
        </p:nvSpPr>
        <p:spPr/>
        <p:txBody>
          <a:bodyPr/>
          <a:lstStyle/>
          <a:p>
            <a:fld id="{2D2BD097-7446-4682-9048-F436565E5BF2}" type="slidenum">
              <a:rPr lang="en-US" smtClean="0"/>
              <a:t>25</a:t>
            </a:fld>
            <a:endParaRPr lang="en-US"/>
          </a:p>
        </p:txBody>
      </p:sp>
    </p:spTree>
    <p:extLst>
      <p:ext uri="{BB962C8B-B14F-4D97-AF65-F5344CB8AC3E}">
        <p14:creationId xmlns:p14="http://schemas.microsoft.com/office/powerpoint/2010/main" val="1928753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B6C3C-9DC3-4DA5-8F18-E83307BF2947}" type="slidenum">
              <a:rPr lang="en-US" smtClean="0"/>
              <a:t>26</a:t>
            </a:fld>
            <a:endParaRPr lang="en-US"/>
          </a:p>
        </p:txBody>
      </p:sp>
    </p:spTree>
    <p:extLst>
      <p:ext uri="{BB962C8B-B14F-4D97-AF65-F5344CB8AC3E}">
        <p14:creationId xmlns:p14="http://schemas.microsoft.com/office/powerpoint/2010/main" val="202305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F0112-7E17-5E4A-AE31-FEEDCE097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9B2D69-F0DC-4B9E-8B6F-B3959555F76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902596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0C3F0112-7E17-5E4A-AE31-FEEDCE097A22}" type="slidenum">
              <a:rPr lang="en-US" smtClean="0"/>
              <a:t>29</a:t>
            </a:fld>
            <a:endParaRPr lang="en-US" dirty="0"/>
          </a:p>
        </p:txBody>
      </p:sp>
    </p:spTree>
    <p:extLst>
      <p:ext uri="{BB962C8B-B14F-4D97-AF65-F5344CB8AC3E}">
        <p14:creationId xmlns:p14="http://schemas.microsoft.com/office/powerpoint/2010/main" val="3238979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ＭＳ Ｐゴシック"/>
                <a:cs typeface="Calibri"/>
              </a:rPr>
              <a:t>RBM</a:t>
            </a:r>
          </a:p>
          <a:p>
            <a:r>
              <a:rPr lang="en-US" dirty="0">
                <a:ea typeface="ＭＳ Ｐゴシック"/>
                <a:cs typeface="Calibri"/>
              </a:rPr>
              <a:t>Thank you for this opportunity to present Avista's wildfire resiliency plan. We'll touch on the four basic elements of the plan and then get into what's new for 2024 – most notably Public Safety Power Shutoffs (also known as PSPS). We are looking forward to a great discussion today and to enhancing our partnerships with the communities we serve, especially during power outages and emergencies. </a:t>
            </a:r>
          </a:p>
          <a:p>
            <a:endParaRPr lang="en-US" dirty="0">
              <a:cs typeface="Calibri"/>
            </a:endParaRPr>
          </a:p>
        </p:txBody>
      </p:sp>
      <p:sp>
        <p:nvSpPr>
          <p:cNvPr id="4" name="Slide Number Placeholder 3"/>
          <p:cNvSpPr>
            <a:spLocks noGrp="1"/>
          </p:cNvSpPr>
          <p:nvPr>
            <p:ph type="sldNum" sz="quarter" idx="5"/>
          </p:nvPr>
        </p:nvSpPr>
        <p:spPr/>
        <p:txBody>
          <a:bodyPr/>
          <a:lstStyle/>
          <a:p>
            <a:fld id="{4744A7D8-F3D1-405D-94FA-FF63A22A09A5}" type="slidenum">
              <a:rPr lang="en-US"/>
              <a:pPr/>
              <a:t>37</a:t>
            </a:fld>
            <a:endParaRPr lang="en-US"/>
          </a:p>
        </p:txBody>
      </p:sp>
    </p:spTree>
    <p:extLst>
      <p:ext uri="{BB962C8B-B14F-4D97-AF65-F5344CB8AC3E}">
        <p14:creationId xmlns:p14="http://schemas.microsoft.com/office/powerpoint/2010/main" val="3394939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Bef>
                <a:spcPts val="0"/>
              </a:spcBef>
              <a:spcAft>
                <a:spcPts val="0"/>
              </a:spcAft>
            </a:pPr>
            <a:r>
              <a:rPr lang="en-US" sz="1800" b="1" dirty="0">
                <a:solidFill>
                  <a:srgbClr val="000000"/>
                </a:solidFill>
                <a:latin typeface="Arial"/>
                <a:ea typeface="Calibri"/>
                <a:cs typeface="Arial"/>
              </a:rPr>
              <a:t>RBM</a:t>
            </a:r>
            <a:r>
              <a:rPr lang="en-US" sz="1800" dirty="0">
                <a:solidFill>
                  <a:srgbClr val="000000"/>
                </a:solidFill>
                <a:latin typeface="Arial"/>
                <a:ea typeface="Calibri"/>
                <a:cs typeface="Arial"/>
              </a:rPr>
              <a:t> </a:t>
            </a:r>
            <a:endParaRPr lang="en-US" dirty="0"/>
          </a:p>
          <a:p>
            <a:pPr>
              <a:spcBef>
                <a:spcPts val="0"/>
              </a:spcBef>
              <a:spcAft>
                <a:spcPts val="0"/>
              </a:spcAft>
            </a:pPr>
            <a:r>
              <a:rPr lang="en-US" sz="1800" dirty="0">
                <a:solidFill>
                  <a:srgbClr val="000000"/>
                </a:solidFill>
                <a:latin typeface="Arial"/>
                <a:ea typeface="Calibri"/>
                <a:cs typeface="Arial"/>
              </a:rPr>
              <a:t>It's no secret that wildfires</a:t>
            </a:r>
            <a:r>
              <a:rPr lang="en-US" sz="1800" dirty="0">
                <a:solidFill>
                  <a:srgbClr val="000000"/>
                </a:solidFill>
                <a:effectLst/>
                <a:latin typeface="Arial"/>
                <a:ea typeface="Calibri"/>
                <a:cs typeface="Arial"/>
              </a:rPr>
              <a:t> pose a large and growing risk to millions of Americans</a:t>
            </a:r>
            <a:r>
              <a:rPr lang="en-US" sz="1800" dirty="0">
                <a:solidFill>
                  <a:srgbClr val="000000"/>
                </a:solidFill>
                <a:latin typeface="Arial"/>
                <a:ea typeface="Calibri"/>
                <a:cs typeface="Arial"/>
              </a:rPr>
              <a:t>, especially here in the Pacific Northwest.</a:t>
            </a:r>
            <a:r>
              <a:rPr lang="en-US" sz="1800" dirty="0">
                <a:solidFill>
                  <a:srgbClr val="000000"/>
                </a:solidFill>
                <a:effectLst/>
                <a:latin typeface="Arial"/>
                <a:ea typeface="Calibri"/>
                <a:cs typeface="Arial"/>
              </a:rPr>
              <a:t> </a:t>
            </a:r>
            <a:r>
              <a:rPr lang="en-US" sz="1800" dirty="0">
                <a:solidFill>
                  <a:srgbClr val="000000"/>
                </a:solidFill>
                <a:latin typeface="Arial"/>
                <a:ea typeface="Calibri"/>
                <a:cs typeface="Arial"/>
              </a:rPr>
              <a:t>Avista is committed to keeping people and property safe. We believe this is a wise investment in preparedness and we're planning to spend $437M over 10 years implementing our Wildfire Resiliency Plan. </a:t>
            </a:r>
            <a:endParaRPr lang="en-US" sz="1800" dirty="0">
              <a:solidFill>
                <a:srgbClr val="000000"/>
              </a:solidFill>
              <a:effectLst/>
              <a:highlight>
                <a:srgbClr val="FFFF00"/>
              </a:highlight>
              <a:latin typeface="Arial"/>
              <a:ea typeface="Calibri"/>
              <a:cs typeface="Arial"/>
            </a:endParaRPr>
          </a:p>
        </p:txBody>
      </p:sp>
      <p:sp>
        <p:nvSpPr>
          <p:cNvPr id="4" name="Slide Number Placeholder 3"/>
          <p:cNvSpPr>
            <a:spLocks noGrp="1"/>
          </p:cNvSpPr>
          <p:nvPr>
            <p:ph type="sldNum" sz="quarter" idx="5"/>
          </p:nvPr>
        </p:nvSpPr>
        <p:spPr/>
        <p:txBody>
          <a:bodyPr/>
          <a:lstStyle/>
          <a:p>
            <a:fld id="{4744A7D8-F3D1-405D-94FA-FF63A22A09A5}" type="slidenum">
              <a:rPr lang="en-US" smtClean="0"/>
              <a:pPr/>
              <a:t>38</a:t>
            </a:fld>
            <a:endParaRPr lang="en-US"/>
          </a:p>
        </p:txBody>
      </p:sp>
    </p:spTree>
    <p:extLst>
      <p:ext uri="{BB962C8B-B14F-4D97-AF65-F5344CB8AC3E}">
        <p14:creationId xmlns:p14="http://schemas.microsoft.com/office/powerpoint/2010/main" val="37575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4</a:t>
            </a:fld>
            <a:endParaRPr lang="en-US"/>
          </a:p>
        </p:txBody>
      </p:sp>
    </p:spTree>
    <p:extLst>
      <p:ext uri="{BB962C8B-B14F-4D97-AF65-F5344CB8AC3E}">
        <p14:creationId xmlns:p14="http://schemas.microsoft.com/office/powerpoint/2010/main" val="1906613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We have divided our Wildfire efforts into four primary areas: </a:t>
            </a:r>
          </a:p>
          <a:p>
            <a:pPr marL="174708" indent="-174708">
              <a:buFont typeface="Arial" panose="020B0604020202020204" pitchFamily="34" charset="0"/>
              <a:buChar char="•"/>
            </a:pPr>
            <a:r>
              <a:rPr lang="en-US" b="1" dirty="0"/>
              <a:t>Grid Hardening </a:t>
            </a:r>
          </a:p>
          <a:p>
            <a:pPr marL="640594" lvl="1" indent="-174708">
              <a:buFont typeface="Arial" panose="020B0604020202020204" pitchFamily="34" charset="0"/>
              <a:buChar char="•"/>
            </a:pPr>
            <a:r>
              <a:rPr lang="en-US" b="0" dirty="0"/>
              <a:t>Goal is to reduce spark potential and protect critical assets from the impacts of wildfire.</a:t>
            </a:r>
          </a:p>
          <a:p>
            <a:pPr marL="640594" lvl="1" indent="-174708">
              <a:buFont typeface="Arial" panose="020B0604020202020204" pitchFamily="34" charset="0"/>
              <a:buChar char="•"/>
            </a:pPr>
            <a:r>
              <a:rPr lang="en-US" b="0" dirty="0"/>
              <a:t>Includes infrastructure upgrades such as fiberglass crossarms, conversion to steel poles, installing fire resistant mesh on wood poles, replacing old equipment and conductor</a:t>
            </a:r>
          </a:p>
          <a:p>
            <a:pPr marL="174708" indent="-174708">
              <a:buFont typeface="Arial" panose="020B0604020202020204" pitchFamily="34" charset="0"/>
              <a:buChar char="•"/>
            </a:pPr>
            <a:r>
              <a:rPr lang="en-US" b="1" dirty="0"/>
              <a:t>Risk-Based Enhanced Vegetation Management </a:t>
            </a:r>
          </a:p>
          <a:p>
            <a:pPr marL="640594" lvl="1" indent="-174708">
              <a:buFont typeface="Arial" panose="020B0604020202020204" pitchFamily="34" charset="0"/>
              <a:buChar char="•"/>
            </a:pPr>
            <a:r>
              <a:rPr lang="en-US" dirty="0">
                <a:solidFill>
                  <a:srgbClr val="00B050"/>
                </a:solidFill>
              </a:rPr>
              <a:t>Identifies &amp; removes trees which may become hazards across the entire system each year - </a:t>
            </a:r>
            <a:r>
              <a:rPr lang="en-US" dirty="0"/>
              <a:t>Avista is committed to inspecting 100% of our non-urban areas every year to identify and remove risk trees. </a:t>
            </a:r>
          </a:p>
          <a:p>
            <a:pPr marL="640594" lvl="1" indent="-174708">
              <a:buFont typeface="Arial" panose="020B0604020202020204" pitchFamily="34" charset="0"/>
              <a:buChar char="•"/>
            </a:pPr>
            <a:r>
              <a:rPr lang="en-US" dirty="0"/>
              <a:t>Adding the use of LiDAR for transmission, satellite imaging for distribution feeder inspections – tools that allow us to see tree health, distance to powerlines, and other factors that allow our vegetation crews to more accurately pinpoint areas for work. </a:t>
            </a:r>
          </a:p>
          <a:p>
            <a:pPr marL="174708" indent="-174708">
              <a:buFont typeface="Arial" panose="020B0604020202020204" pitchFamily="34" charset="0"/>
              <a:buChar char="•"/>
            </a:pPr>
            <a:r>
              <a:rPr lang="en-US" b="1" dirty="0"/>
              <a:t>Situational Awareness</a:t>
            </a:r>
          </a:p>
          <a:p>
            <a:pPr marL="640594" lvl="1" indent="-174708">
              <a:buFont typeface="Arial" panose="020B0604020202020204" pitchFamily="34" charset="0"/>
              <a:buChar char="•"/>
            </a:pPr>
            <a:r>
              <a:rPr lang="en-US" b="0" dirty="0"/>
              <a:t>Adds automation </a:t>
            </a:r>
            <a:r>
              <a:rPr lang="en-US" dirty="0"/>
              <a:t>to our system to allow remote monitoring and activation of key equipment based on risk</a:t>
            </a:r>
          </a:p>
          <a:p>
            <a:pPr marL="640594" lvl="1" indent="-174708">
              <a:buFont typeface="Arial" panose="020B0604020202020204" pitchFamily="34" charset="0"/>
              <a:buChar char="•"/>
            </a:pPr>
            <a:r>
              <a:rPr lang="en-US" dirty="0"/>
              <a:t>Monitoring the weather (Fire Weather Dashboard) to identify risk ahead of time to allow preparation and planning</a:t>
            </a:r>
          </a:p>
          <a:p>
            <a:pPr marL="640594" lvl="1" indent="-174708">
              <a:buFont typeface="Arial" panose="020B0604020202020204" pitchFamily="34" charset="0"/>
              <a:buChar char="•"/>
            </a:pPr>
            <a:r>
              <a:rPr lang="en-US" dirty="0"/>
              <a:t>Identifying areas of greatest risk via our WUI Map to focus program efforts</a:t>
            </a:r>
          </a:p>
          <a:p>
            <a:pPr marL="174708" indent="-174708">
              <a:buFont typeface="Arial" panose="020B0604020202020204" pitchFamily="34" charset="0"/>
              <a:buChar char="•"/>
            </a:pPr>
            <a:r>
              <a:rPr lang="en-US" b="1" dirty="0"/>
              <a:t>Operations &amp; Emergency Response</a:t>
            </a:r>
          </a:p>
          <a:p>
            <a:pPr marL="640594" lvl="1" indent="-174708">
              <a:buFont typeface="Arial" panose="020B0604020202020204" pitchFamily="34" charset="0"/>
              <a:buChar char="•"/>
            </a:pPr>
            <a:r>
              <a:rPr lang="en-US" b="0" dirty="0"/>
              <a:t>Procedures for making system protection setting changes during significant weather events (FSM/PSPS).</a:t>
            </a:r>
          </a:p>
          <a:p>
            <a:pPr marL="640594" lvl="1" indent="-174708">
              <a:buFont typeface="Arial" panose="020B0604020202020204" pitchFamily="34" charset="0"/>
              <a:buChar char="•"/>
            </a:pPr>
            <a:r>
              <a:rPr lang="en-US" b="0" dirty="0"/>
              <a:t>Promoting partnerships with communities, first responders, public service providers, and landowners – anyone who shares our interest in wildfire-related issues and public safety.</a:t>
            </a:r>
          </a:p>
          <a:p>
            <a:pPr marL="640594" lvl="1" indent="-174708">
              <a:buFont typeface="Arial" panose="020B0604020202020204" pitchFamily="34" charset="0"/>
              <a:buChar char="•"/>
            </a:pPr>
            <a:r>
              <a:rPr lang="en-US" dirty="0"/>
              <a:t>Helping everyone be prepared for fire events with elements including planning, training, and alignment with first responders and field personnel. </a:t>
            </a:r>
          </a:p>
          <a:p>
            <a:pPr marL="640594" lvl="1" indent="-174708">
              <a:buFont typeface="Arial" panose="020B0604020202020204" pitchFamily="34" charset="0"/>
              <a:buChar char="•"/>
            </a:pPr>
            <a:r>
              <a:rPr lang="en-US" dirty="0"/>
              <a:t>Tracking the effectiveness of our Wildfire Resiliency efforts to help prove the value of our wildfire investments and strategies. </a:t>
            </a:r>
          </a:p>
          <a:p>
            <a:pPr marL="640594" lvl="1" indent="-174708">
              <a:buFont typeface="Arial" panose="020B0604020202020204" pitchFamily="34" charset="0"/>
              <a:buChar char="•"/>
            </a:pPr>
            <a:endParaRPr lang="en-US" dirty="0"/>
          </a:p>
          <a:p>
            <a:pPr marL="174708" indent="-174708" defTabSz="931774">
              <a:buFont typeface="Arial" panose="020B0604020202020204" pitchFamily="34" charset="0"/>
              <a:buChar char="•"/>
              <a:defRPr/>
            </a:pPr>
            <a:r>
              <a:rPr lang="en-US" b="0" dirty="0">
                <a:latin typeface="Calibri" panose="020F0502020204030204" pitchFamily="34" charset="0"/>
                <a:cs typeface="Times New Roman" panose="02020603050405020304" pitchFamily="18" charset="0"/>
              </a:rPr>
              <a:t>For 2024 we </a:t>
            </a:r>
            <a:r>
              <a:rPr lang="en-US" dirty="0">
                <a:latin typeface="Calibri" panose="020F0502020204030204" pitchFamily="34" charset="0"/>
                <a:cs typeface="Times New Roman" panose="02020603050405020304" pitchFamily="18" charset="0"/>
              </a:rPr>
              <a:t>have reached “cruising altitude” with our Wildfire programs. All are fully implemented. </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Times New Roman" panose="02020603050405020304" pitchFamily="18" charset="0"/>
              </a:rPr>
              <a:t>Programs that were previously coming up to speed such as Expedited Response, Fuel Reduction Partnerships, and the Safe Tree Program are now offered service territory wide and fully in place.</a:t>
            </a:r>
          </a:p>
          <a:p>
            <a:pPr marL="174708" indent="-174708" defTabSz="931774">
              <a:buFont typeface="Arial" panose="020B0604020202020204" pitchFamily="34" charset="0"/>
              <a:buChar char="•"/>
              <a:defRPr/>
            </a:pPr>
            <a:r>
              <a:rPr lang="en-US" dirty="0">
                <a:latin typeface="Calibri" panose="020F0502020204030204" pitchFamily="34" charset="0"/>
                <a:cs typeface="Times New Roman" panose="02020603050405020304" pitchFamily="18" charset="0"/>
              </a:rPr>
              <a:t>The Wildfire programs are running well and will continue to be improved over time to ensure we are delivering value.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F0112-7E17-5E4A-AE31-FEEDCE097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967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20000"/>
          </a:bodyPr>
          <a:lstStyle/>
          <a:p>
            <a:r>
              <a:rPr lang="en-US" b="1" dirty="0">
                <a:ea typeface="ＭＳ Ｐゴシック"/>
                <a:cs typeface="Calibri"/>
              </a:rPr>
              <a:t>Matt/Ops </a:t>
            </a:r>
            <a:r>
              <a:rPr lang="en-US" b="1" err="1">
                <a:ea typeface="ＭＳ Ｐゴシック"/>
                <a:cs typeface="Calibri"/>
              </a:rPr>
              <a:t>Mgr</a:t>
            </a:r>
            <a:endParaRPr lang="en-US" b="1" err="1">
              <a:cs typeface="Calibri"/>
            </a:endParaRPr>
          </a:p>
          <a:p>
            <a:r>
              <a:rPr lang="en-US" dirty="0">
                <a:ea typeface="ＭＳ Ｐゴシック"/>
                <a:cs typeface="Calibri"/>
              </a:rPr>
              <a:t>A quick review of our four-part plan, plus what's new for 2024...</a:t>
            </a:r>
            <a:endParaRPr lang="en-US" dirty="0">
              <a:cs typeface="Calibri"/>
            </a:endParaRPr>
          </a:p>
          <a:p>
            <a:pPr marL="171450" indent="-171450">
              <a:buFont typeface="Arial"/>
              <a:buChar char="•"/>
            </a:pPr>
            <a:r>
              <a:rPr lang="en-US" b="1" dirty="0">
                <a:ea typeface="ＭＳ Ｐゴシック"/>
                <a:cs typeface="Calibri"/>
              </a:rPr>
              <a:t>GH</a:t>
            </a:r>
            <a:r>
              <a:rPr lang="en-US" dirty="0">
                <a:ea typeface="ＭＳ Ｐゴシック"/>
                <a:cs typeface="Calibri"/>
              </a:rPr>
              <a:t>: we are making investments to harden our electric line infrastructure to reduce spark-ignition outage events and to protect critical assets from the impact of wildfires. GH strategies include fiberglass crossarms, steel poles and new for 2024, a gradual shift to strategic undergrounding of specific distribution lines in our Tier 3 areas. </a:t>
            </a:r>
            <a:endParaRPr lang="en-US" dirty="0">
              <a:cs typeface="Calibri"/>
            </a:endParaRPr>
          </a:p>
          <a:p>
            <a:pPr marL="171450" indent="-171450">
              <a:buFont typeface="Arial"/>
              <a:buChar char="•"/>
            </a:pPr>
            <a:r>
              <a:rPr lang="en-US" b="1" dirty="0">
                <a:ea typeface="ＭＳ Ｐゴシック"/>
                <a:cs typeface="Calibri"/>
              </a:rPr>
              <a:t>VM</a:t>
            </a:r>
            <a:r>
              <a:rPr lang="en-US" dirty="0">
                <a:ea typeface="ＭＳ Ｐゴシック"/>
                <a:cs typeface="Calibri"/>
              </a:rPr>
              <a:t>: we are also making investments to identify and remove dead, dying and diseased trees that are most likely to fall into our electric distribution lines. Starting in 2023, we increased our annual inspection of 'risk trees' from 20% to 100% annually. In addition to ground patrol, we are combining remote sensing technologies such as LiDAR and satellite imagery to aid in overall vegetation management decision making.  We also work directly with landowners to remove trees that may grow into our system and replace them with utility friendly trees. </a:t>
            </a:r>
          </a:p>
          <a:p>
            <a:pPr marL="171450" indent="-171450">
              <a:buFont typeface="Arial"/>
              <a:buChar char="•"/>
            </a:pPr>
            <a:r>
              <a:rPr lang="en-US" b="1" dirty="0">
                <a:ea typeface="ＭＳ Ｐゴシック"/>
                <a:cs typeface="Calibri"/>
              </a:rPr>
              <a:t>SA</a:t>
            </a:r>
            <a:r>
              <a:rPr lang="en-US" dirty="0">
                <a:ea typeface="ＭＳ Ｐゴシック"/>
                <a:cs typeface="Calibri"/>
              </a:rPr>
              <a:t>: new this year, we are partnering with state agencies to implement an AI fire detection cameras. We are installing 10 cameras to improve coverage to our State fire fighting agencies </a:t>
            </a:r>
            <a:r>
              <a:rPr lang="en-US" dirty="0" err="1">
                <a:ea typeface="ＭＳ Ｐゴシック"/>
                <a:cs typeface="Calibri"/>
              </a:rPr>
              <a:t>curretn</a:t>
            </a:r>
            <a:r>
              <a:rPr lang="en-US" dirty="0">
                <a:ea typeface="ＭＳ Ｐゴシック"/>
                <a:cs typeface="Calibri"/>
              </a:rPr>
              <a:t> networks. These cameras will be able to alert first responders to locations of new fire starts, which will mean quicker response times and smaller fires. We also continue to automate devices circuits supporting our non-reclosing protection strategy (Fire Safety Mode) and aligning short-term weather-related fire risk (assessed through our Fire Weather Dashboard) with system protection levels.</a:t>
            </a:r>
            <a:endParaRPr lang="en-US" dirty="0">
              <a:cs typeface="Calibri"/>
            </a:endParaRPr>
          </a:p>
          <a:p>
            <a:pPr marL="171450" indent="-171450">
              <a:buFont typeface="Arial"/>
              <a:buChar char="•"/>
            </a:pPr>
            <a:r>
              <a:rPr lang="en-US" b="1" dirty="0">
                <a:ea typeface="ＭＳ Ｐゴシック"/>
                <a:cs typeface="Calibri"/>
              </a:rPr>
              <a:t>O&amp;ER</a:t>
            </a:r>
            <a:r>
              <a:rPr lang="en-US" dirty="0">
                <a:ea typeface="ＭＳ Ｐゴシック"/>
                <a:cs typeface="Calibri"/>
              </a:rPr>
              <a:t>: we continue to focus on helping customers be better prepared for wildfires and partnering with emergency first responders before, during and after fire events. This includes fire safety training for Avista operations personnel and expedited response agreements (for transmission lines) with all Spokane County Fire Districts, WA DNR and ID Dept of Lands. New for 2024, we've expanded our fire protection settings and have added PSPS to our toolkit. More on this in coming slides...</a:t>
            </a:r>
            <a:endParaRPr lang="en-US" dirty="0">
              <a:cs typeface="Calibri"/>
            </a:endParaRPr>
          </a:p>
        </p:txBody>
      </p:sp>
      <p:sp>
        <p:nvSpPr>
          <p:cNvPr id="4" name="Slide Number Placeholder 3"/>
          <p:cNvSpPr>
            <a:spLocks noGrp="1"/>
          </p:cNvSpPr>
          <p:nvPr>
            <p:ph type="sldNum" sz="quarter" idx="5"/>
          </p:nvPr>
        </p:nvSpPr>
        <p:spPr/>
        <p:txBody>
          <a:bodyPr/>
          <a:lstStyle/>
          <a:p>
            <a:fld id="{4744A7D8-F3D1-405D-94FA-FF63A22A09A5}" type="slidenum">
              <a:rPr lang="en-US" smtClean="0"/>
              <a:pPr/>
              <a:t>40</a:t>
            </a:fld>
            <a:endParaRPr lang="en-US"/>
          </a:p>
        </p:txBody>
      </p:sp>
    </p:spTree>
    <p:extLst>
      <p:ext uri="{BB962C8B-B14F-4D97-AF65-F5344CB8AC3E}">
        <p14:creationId xmlns:p14="http://schemas.microsoft.com/office/powerpoint/2010/main" val="2714348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conversation, discuss our focus now on developing focus metrics around quantifiable risk modeling that incorporates our hardening efforts.  Our future plan involves understanding how to quantify current risk as well as the risk reduction associated with mitigation efforts.  This will allow us to appropriately prioritize our resources and show our overall wildfire risk reduction associated with our ongoing efforts over time… and as things continue to change.</a:t>
            </a:r>
          </a:p>
          <a:p>
            <a:endParaRPr lang="en-US" dirty="0"/>
          </a:p>
          <a:p>
            <a:r>
              <a:rPr lang="en-US" dirty="0"/>
              <a:t>Wildfire Resiliency Plan was established in June of 2020.</a:t>
            </a:r>
          </a:p>
          <a:p>
            <a:r>
              <a:rPr lang="en-US" dirty="0"/>
              <a:t>This is the 4</a:t>
            </a:r>
            <a:r>
              <a:rPr lang="en-US" baseline="30000" dirty="0"/>
              <a:t>th</a:t>
            </a:r>
            <a:r>
              <a:rPr lang="en-US" dirty="0"/>
              <a:t> full year of working on the plan.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F0112-7E17-5E4A-AE31-FEEDCE097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F0112-7E17-5E4A-AE31-FEEDCE097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08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a typeface="ＭＳ Ｐゴシック"/>
                <a:cs typeface="Calibri"/>
              </a:rPr>
              <a:t>RBM</a:t>
            </a:r>
          </a:p>
          <a:p>
            <a:r>
              <a:rPr lang="en-US" dirty="0">
                <a:ea typeface="ＭＳ Ｐゴシック"/>
                <a:cs typeface="Calibri"/>
              </a:rPr>
              <a:t>Here's a quick look at our entire electric distribution system. This is Avista's Wildland Urban Interface (WUI) map that includes USDA's Housing Unit Impact dataset. This index represents the relative potential of wildfire to housing units, quantifying the potential impact of wildfire on human development. We also used inputs from USDA's Wildfire Hazard Potential data and Avista geo-spatial data and analysis to develop this map. Pink is Tier 3 – highest fire threat down to Green Tier 0, areas of minimum fire threat.</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5311B1-0685-4C7D-AB93-F58EFF1A6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90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ea typeface="ＭＳ Ｐゴシック"/>
                <a:cs typeface="Calibri"/>
              </a:rPr>
              <a:t>Matt/Ops </a:t>
            </a:r>
            <a:r>
              <a:rPr lang="en-US" b="1" err="1">
                <a:ea typeface="ＭＳ Ｐゴシック"/>
                <a:cs typeface="Calibri"/>
              </a:rPr>
              <a:t>Mgr</a:t>
            </a:r>
            <a:endParaRPr lang="en-US" b="1">
              <a:ea typeface="ＭＳ Ｐゴシック"/>
              <a:cs typeface="Calibri"/>
            </a:endParaRPr>
          </a:p>
          <a:p>
            <a:pPr marL="171450" indent="-171450">
              <a:buFont typeface="Arial"/>
              <a:buChar char="•"/>
            </a:pPr>
            <a:r>
              <a:rPr lang="en-US" dirty="0">
                <a:ea typeface="ＭＳ Ｐゴシック"/>
                <a:cs typeface="Calibri"/>
              </a:rPr>
              <a:t>During wildfire season, we rely on our Fire Weather Dashboard to determine fire risk, which informs our operations and emergency response. Here is a snapshot of the dashboard, which takes into account a number of inputs including wind speed and relative humidity. </a:t>
            </a:r>
            <a:endParaRPr lang="en-US">
              <a:cs typeface="Calibri"/>
            </a:endParaRPr>
          </a:p>
          <a:p>
            <a:pPr marL="171450" indent="-171450">
              <a:buFont typeface="Arial"/>
              <a:buChar char="•"/>
            </a:pPr>
            <a:r>
              <a:rPr lang="en-US" dirty="0">
                <a:ea typeface="ＭＳ Ｐゴシック"/>
                <a:cs typeface="Calibri"/>
              </a:rPr>
              <a:t>For more than 20 years, Avista has elevated the sensitivity of certain circuits on our system during wildfire season. Formerly, "Dry Land Mode", we renamed this safety strategy in 2023  to "Fire Safety Mode" to more clearly explain to customers why we make this operational shift. Here's how it works....&lt;next slide&gt;</a:t>
            </a:r>
            <a:endParaRPr lang="en-US" dirty="0">
              <a:cs typeface="Calibri"/>
            </a:endParaRPr>
          </a:p>
        </p:txBody>
      </p:sp>
      <p:sp>
        <p:nvSpPr>
          <p:cNvPr id="4" name="Slide Number Placeholder 3"/>
          <p:cNvSpPr>
            <a:spLocks noGrp="1"/>
          </p:cNvSpPr>
          <p:nvPr>
            <p:ph type="sldNum" sz="quarter" idx="5"/>
          </p:nvPr>
        </p:nvSpPr>
        <p:spPr/>
        <p:txBody>
          <a:bodyPr/>
          <a:lstStyle/>
          <a:p>
            <a:fld id="{4744A7D8-F3D1-405D-94FA-FF63A22A09A5}" type="slidenum">
              <a:rPr lang="en-US" smtClean="0"/>
              <a:pPr/>
              <a:t>44</a:t>
            </a:fld>
            <a:endParaRPr lang="en-US"/>
          </a:p>
        </p:txBody>
      </p:sp>
    </p:spTree>
    <p:extLst>
      <p:ext uri="{BB962C8B-B14F-4D97-AF65-F5344CB8AC3E}">
        <p14:creationId xmlns:p14="http://schemas.microsoft.com/office/powerpoint/2010/main" val="3080447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7500" lnSpcReduction="20000"/>
          </a:bodyPr>
          <a:lstStyle/>
          <a:p>
            <a:r>
              <a:rPr lang="en-US" b="1" dirty="0">
                <a:latin typeface="Arial"/>
                <a:ea typeface="Calibri"/>
                <a:cs typeface="Arial"/>
              </a:rPr>
              <a:t>Matt/Ops </a:t>
            </a:r>
            <a:r>
              <a:rPr lang="en-US" b="1" err="1">
                <a:latin typeface="Arial"/>
                <a:ea typeface="Calibri"/>
                <a:cs typeface="Arial"/>
              </a:rPr>
              <a:t>Mgr</a:t>
            </a:r>
            <a:endParaRPr lang="en-US" b="1" err="1">
              <a:latin typeface="Arial" panose="020B0604020202020204" pitchFamily="34" charset="0"/>
              <a:ea typeface="Calibri"/>
              <a:cs typeface="Arial" panose="020B0604020202020204" pitchFamily="34" charset="0"/>
            </a:endParaRPr>
          </a:p>
          <a:p>
            <a:pPr marL="285750" indent="-285750">
              <a:buFont typeface="Arial" pitchFamily="2" charset="2"/>
              <a:buChar char="•"/>
            </a:pPr>
            <a:r>
              <a:rPr lang="en-US" dirty="0">
                <a:latin typeface="Arial"/>
                <a:ea typeface="Calibri"/>
                <a:cs typeface="Arial"/>
              </a:rPr>
              <a:t>The use of increased protection settings is a growing industry best practice and a significant part of Avista's strategy to reduce the risk of utility infrastructure-involved wildfires.</a:t>
            </a:r>
          </a:p>
          <a:p>
            <a:pPr marL="285750" indent="-285750">
              <a:buFont typeface="Arial" pitchFamily="2" charset="2"/>
              <a:buChar char="•"/>
            </a:pPr>
            <a:r>
              <a:rPr lang="en-US" dirty="0">
                <a:latin typeface="Arial"/>
                <a:ea typeface="Calibri"/>
                <a:cs typeface="Arial"/>
              </a:rPr>
              <a:t>We move about 170 circuits into Base Fire Safety Mode for the duration of the wildfire season (typically July – Oct) to make the circuits more sensitive. When in "Base FSM" ("High" on the graphic) the circuit will try to reclose only once (vs. 2-3x in non-fire season) to try and fix a fault on a line. Fuses are operable which means the fault is isolated and the outage is contained. </a:t>
            </a:r>
            <a:endParaRPr lang="en-US" dirty="0">
              <a:latin typeface="Arial" panose="020B0604020202020204" pitchFamily="34" charset="0"/>
              <a:ea typeface="Calibri"/>
              <a:cs typeface="Arial" panose="020B0604020202020204" pitchFamily="34" charset="0"/>
            </a:endParaRPr>
          </a:p>
          <a:p>
            <a:pPr marL="285750" indent="-285750">
              <a:buFont typeface="Wingdings" pitchFamily="2" charset="2"/>
              <a:buChar char="§"/>
            </a:pPr>
            <a:r>
              <a:rPr lang="en-US" dirty="0">
                <a:latin typeface="Arial"/>
                <a:ea typeface="Calibri"/>
                <a:cs typeface="Arial"/>
              </a:rPr>
              <a:t>We use our Fire Weather Dashboard to monitor fire risk. When</a:t>
            </a:r>
            <a:r>
              <a:rPr lang="en-US" sz="1200" dirty="0">
                <a:effectLst/>
                <a:latin typeface="Arial"/>
                <a:ea typeface="Calibri"/>
                <a:cs typeface="Arial"/>
              </a:rPr>
              <a:t> high winds and dry weather </a:t>
            </a:r>
            <a:r>
              <a:rPr lang="en-US" dirty="0">
                <a:latin typeface="Arial"/>
                <a:ea typeface="Calibri"/>
                <a:cs typeface="Arial"/>
              </a:rPr>
              <a:t>are</a:t>
            </a:r>
            <a:r>
              <a:rPr lang="en-US" sz="1200" dirty="0">
                <a:effectLst/>
                <a:latin typeface="Arial"/>
                <a:ea typeface="Calibri"/>
                <a:cs typeface="Arial"/>
              </a:rPr>
              <a:t> predicted,</a:t>
            </a:r>
            <a:r>
              <a:rPr lang="en-US" dirty="0">
                <a:latin typeface="Arial"/>
                <a:ea typeface="Calibri"/>
                <a:cs typeface="Arial"/>
              </a:rPr>
              <a:t> we can</a:t>
            </a:r>
            <a:r>
              <a:rPr lang="en-US" sz="1200" dirty="0">
                <a:effectLst/>
                <a:latin typeface="Arial"/>
                <a:ea typeface="Calibri"/>
                <a:cs typeface="Arial"/>
              </a:rPr>
              <a:t> </a:t>
            </a:r>
            <a:r>
              <a:rPr lang="en-US" dirty="0">
                <a:latin typeface="Arial"/>
                <a:ea typeface="Calibri"/>
                <a:cs typeface="Arial"/>
              </a:rPr>
              <a:t>increase the sensitivity of </a:t>
            </a:r>
            <a:r>
              <a:rPr lang="en-US" sz="1200" dirty="0">
                <a:effectLst/>
                <a:latin typeface="Arial"/>
                <a:ea typeface="Calibri"/>
                <a:cs typeface="Arial"/>
              </a:rPr>
              <a:t>certain circuits in </a:t>
            </a:r>
            <a:r>
              <a:rPr lang="en-US" dirty="0">
                <a:latin typeface="Arial"/>
                <a:ea typeface="Calibri"/>
                <a:cs typeface="Arial"/>
              </a:rPr>
              <a:t>specific geographic areas </a:t>
            </a:r>
            <a:r>
              <a:rPr lang="en-US" sz="1200" dirty="0">
                <a:effectLst/>
                <a:latin typeface="Arial"/>
                <a:ea typeface="Calibri"/>
                <a:cs typeface="Arial"/>
              </a:rPr>
              <a:t>during the duration of the weather event.</a:t>
            </a:r>
            <a:r>
              <a:rPr lang="en-US" dirty="0">
                <a:latin typeface="Arial"/>
                <a:ea typeface="Calibri"/>
                <a:cs typeface="Arial"/>
              </a:rPr>
              <a:t> Based on the 2023 fire season and the growing risk of wildfire in Avista's service territory, we've made some significant changes to our protection settings for 2024: </a:t>
            </a:r>
            <a:endParaRPr lang="en-US" sz="1200" dirty="0">
              <a:effectLst/>
              <a:latin typeface="Arial"/>
              <a:ea typeface="Calibri"/>
              <a:cs typeface="Arial"/>
            </a:endParaRPr>
          </a:p>
          <a:p>
            <a:pPr marL="742950" lvl="1" indent="-285750">
              <a:buFont typeface="Wingdings" pitchFamily="2" charset="2"/>
              <a:buChar char="§"/>
            </a:pPr>
            <a:r>
              <a:rPr lang="en-US" dirty="0">
                <a:latin typeface="Arial"/>
                <a:ea typeface="Calibri"/>
                <a:cs typeface="Arial"/>
              </a:rPr>
              <a:t>Lowered the Fire Weather Dashboard risk threshold to trigger increased protection settings on our system. </a:t>
            </a:r>
            <a:endParaRPr lang="en-US" dirty="0">
              <a:latin typeface="Arial" panose="020B0604020202020204" pitchFamily="34" charset="0"/>
              <a:ea typeface="Calibri"/>
              <a:cs typeface="Arial" panose="020B0604020202020204" pitchFamily="34" charset="0"/>
            </a:endParaRPr>
          </a:p>
          <a:p>
            <a:pPr marL="742950" lvl="1" indent="-285750">
              <a:buFont typeface="Wingdings" pitchFamily="2" charset="2"/>
              <a:buChar char="§"/>
            </a:pPr>
            <a:r>
              <a:rPr lang="en-US" dirty="0">
                <a:latin typeface="Arial"/>
                <a:ea typeface="Calibri"/>
                <a:cs typeface="Arial"/>
              </a:rPr>
              <a:t>Simplified our protection settings to Extreme FSM only (we eliminated "elevated FSM") meaning that if there a single fault on the line, there is no reclose attempt. The line will be out of power until a full patrol occurs. This means customers</a:t>
            </a:r>
            <a:r>
              <a:rPr lang="en-US" dirty="0">
                <a:effectLst/>
                <a:latin typeface="Arial"/>
                <a:ea typeface="Calibri"/>
                <a:cs typeface="Arial"/>
              </a:rPr>
              <a:t> on that circuit can expect a longer outage time as crews wil</a:t>
            </a:r>
            <a:r>
              <a:rPr lang="en-US" dirty="0">
                <a:latin typeface="Arial"/>
                <a:ea typeface="Calibri"/>
                <a:cs typeface="Arial"/>
              </a:rPr>
              <a:t>l need to complete a 100% inspection of the overhead lines prior to re-energization, to ensure customer safety.</a:t>
            </a:r>
            <a:endParaRPr lang="en-US" dirty="0">
              <a:latin typeface="Arial" panose="020B0604020202020204" pitchFamily="34" charset="0"/>
              <a:ea typeface="Calibri"/>
              <a:cs typeface="Arial" panose="020B0604020202020204" pitchFamily="34" charset="0"/>
            </a:endParaRPr>
          </a:p>
          <a:p>
            <a:pPr marL="742950" lvl="1" indent="-285750">
              <a:buFont typeface="Wingdings" pitchFamily="2" charset="2"/>
              <a:buChar char="§"/>
            </a:pPr>
            <a:r>
              <a:rPr lang="en-US" dirty="0">
                <a:latin typeface="Arial"/>
                <a:ea typeface="Calibri"/>
                <a:cs typeface="Arial"/>
              </a:rPr>
              <a:t>Added Public Safety Power Shutoff (PSPS) to our toolkit as a tool of last resort. In extremely dangerous weather conditions we may proactively turn off power on specific circuits to prevent a wildfire. </a:t>
            </a:r>
            <a:r>
              <a:rPr lang="en-US" i="1" dirty="0">
                <a:latin typeface="Arial"/>
                <a:ea typeface="Calibri"/>
                <a:cs typeface="Arial"/>
              </a:rPr>
              <a:t>More on this in the next two slides...</a:t>
            </a:r>
            <a:endParaRPr lang="en-US" i="1" dirty="0">
              <a:effectLst/>
              <a:latin typeface="Arial" panose="020B0604020202020204" pitchFamily="34" charset="0"/>
              <a:ea typeface="Calibri"/>
              <a:cs typeface="Arial" panose="020B0604020202020204" pitchFamily="34" charset="0"/>
            </a:endParaRPr>
          </a:p>
          <a:p>
            <a:pPr marL="285750" indent="-285750">
              <a:buFont typeface="Wingdings" pitchFamily="2" charset="2"/>
              <a:buChar char="§"/>
            </a:pPr>
            <a:r>
              <a:rPr lang="en-US" dirty="0">
                <a:latin typeface="Arial"/>
                <a:ea typeface="ＭＳ Ｐゴシック"/>
                <a:cs typeface="Arial"/>
              </a:rPr>
              <a:t>It is important to note that when we increase our protection settings to Extreme FSM or PSPS, it will be for a limited period of time and on specific circuits, depending on weather conditions. What this means for customers is the potential for more frequent outages of longer duration during wildfire season because we'll need to inspect the entire line before re-energizing. </a:t>
            </a:r>
            <a:endParaRPr lang="en-US" dirty="0">
              <a:latin typeface="Arial"/>
              <a:cs typeface="Arial"/>
            </a:endParaRPr>
          </a:p>
          <a:p>
            <a:pPr marL="285750" indent="-285750">
              <a:buFont typeface="Wingdings" pitchFamily="2" charset="2"/>
              <a:buChar char="§"/>
            </a:pPr>
            <a:r>
              <a:rPr lang="en-US" dirty="0">
                <a:latin typeface="Arial"/>
                <a:ea typeface="ＭＳ Ｐゴシック"/>
                <a:cs typeface="Arial"/>
              </a:rPr>
              <a:t>Customers on these FSM circuits will receive notifications by email and/or phone of the potential for an outage. We strongly encourage our customers to contact Avista to make sure we have their updated contact information. </a:t>
            </a:r>
            <a:endParaRPr lang="en-US" i="1" dirty="0">
              <a:cs typeface="Calibri"/>
            </a:endParaRPr>
          </a:p>
        </p:txBody>
      </p:sp>
      <p:sp>
        <p:nvSpPr>
          <p:cNvPr id="4" name="Slide Number Placeholder 3"/>
          <p:cNvSpPr>
            <a:spLocks noGrp="1"/>
          </p:cNvSpPr>
          <p:nvPr>
            <p:ph type="sldNum" sz="quarter" idx="5"/>
          </p:nvPr>
        </p:nvSpPr>
        <p:spPr/>
        <p:txBody>
          <a:bodyPr/>
          <a:lstStyle/>
          <a:p>
            <a:fld id="{4744A7D8-F3D1-405D-94FA-FF63A22A09A5}" type="slidenum">
              <a:rPr lang="en-US" smtClean="0"/>
              <a:pPr/>
              <a:t>45</a:t>
            </a:fld>
            <a:endParaRPr lang="en-US"/>
          </a:p>
        </p:txBody>
      </p:sp>
    </p:spTree>
    <p:extLst>
      <p:ext uri="{BB962C8B-B14F-4D97-AF65-F5344CB8AC3E}">
        <p14:creationId xmlns:p14="http://schemas.microsoft.com/office/powerpoint/2010/main" val="360374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ea typeface="ＭＳ Ｐゴシック"/>
                <a:cs typeface="Calibri"/>
              </a:rPr>
              <a:t>RBM</a:t>
            </a:r>
          </a:p>
          <a:p>
            <a:pPr marL="171450" indent="-171450">
              <a:buFont typeface="Arial"/>
              <a:buChar char="•"/>
            </a:pPr>
            <a:r>
              <a:rPr lang="en-US" dirty="0">
                <a:ea typeface="ＭＳ Ｐゴシック"/>
                <a:cs typeface="Calibri"/>
              </a:rPr>
              <a:t>The ultimate wildfire protection setting is to preemptively turn off the power to select locations, called a PSPS or Public Safety Power Shutoff. By turning off the electric system prior to the extreme weather impacts, the potential for a utility infrastructure-involved wildfire and possible impacts to our customers is eliminated.  </a:t>
            </a:r>
          </a:p>
          <a:p>
            <a:pPr marL="171450" indent="-171450">
              <a:buFont typeface="Arial"/>
              <a:buChar char="•"/>
            </a:pPr>
            <a:r>
              <a:rPr lang="en-US" dirty="0">
                <a:ea typeface="ＭＳ Ｐゴシック"/>
                <a:cs typeface="Calibri"/>
              </a:rPr>
              <a:t>Avista is prepared to use PSPS in the 2024 wildfire season, </a:t>
            </a:r>
            <a:r>
              <a:rPr lang="en-US" i="1" dirty="0">
                <a:ea typeface="ＭＳ Ｐゴシック"/>
                <a:cs typeface="Calibri"/>
              </a:rPr>
              <a:t>as tool of last resort</a:t>
            </a:r>
            <a:r>
              <a:rPr lang="en-US" dirty="0">
                <a:ea typeface="ＭＳ Ｐゴシック"/>
                <a:cs typeface="Calibri"/>
              </a:rPr>
              <a:t>.  &lt;</a:t>
            </a:r>
            <a:r>
              <a:rPr lang="en-US" i="1" dirty="0">
                <a:ea typeface="ＭＳ Ｐゴシック"/>
                <a:cs typeface="Calibri"/>
              </a:rPr>
              <a:t>Note: all feeders are eligible for PSPS</a:t>
            </a:r>
            <a:r>
              <a:rPr lang="en-US" dirty="0">
                <a:ea typeface="ＭＳ Ｐゴシック"/>
                <a:cs typeface="Calibri"/>
              </a:rPr>
              <a:t>&gt;</a:t>
            </a:r>
            <a:endParaRPr lang="en-US" dirty="0">
              <a:cs typeface="Calibri"/>
            </a:endParaRPr>
          </a:p>
          <a:p>
            <a:pPr marL="171450" indent="-171450">
              <a:buFont typeface="Arial"/>
              <a:buChar char="•"/>
            </a:pPr>
            <a:r>
              <a:rPr lang="en-US" dirty="0">
                <a:ea typeface="ＭＳ Ｐゴシック"/>
                <a:cs typeface="Calibri"/>
              </a:rPr>
              <a:t>Using what we've learned from our peer utilities, we've developed decision criteria and customer support strategies necessary to implement PSPS, if it is deemed a prudent measure to protect our customers and communities.</a:t>
            </a:r>
          </a:p>
          <a:p>
            <a:pPr marL="171450" indent="-171450">
              <a:buFont typeface="Arial"/>
              <a:buChar char="•"/>
            </a:pPr>
            <a:r>
              <a:rPr lang="en-US" dirty="0">
                <a:ea typeface="ＭＳ Ｐゴシック"/>
                <a:cs typeface="Calibri"/>
              </a:rPr>
              <a:t>Avista is committed to collaborating with our public safety partners, municipalities, tribes and key stakeholders to ensure we understand concerns and how best to support customers during Public Safety Power Shutoff activities. </a:t>
            </a:r>
          </a:p>
          <a:p>
            <a:pPr marL="171450" indent="-171450">
              <a:buFont typeface="Arial,Sans-Serif"/>
              <a:buChar char="•"/>
            </a:pPr>
            <a:r>
              <a:rPr lang="en-US" b="1" dirty="0">
                <a:ea typeface="ＭＳ Ｐゴシック"/>
                <a:cs typeface="Calibri"/>
              </a:rPr>
              <a:t>We believe that our "Extreme" elevated fire protection setting is appropriate mitigation for most, if not all, of the forecasted weather conditions we experience during wildfire season.</a:t>
            </a:r>
          </a:p>
        </p:txBody>
      </p:sp>
      <p:sp>
        <p:nvSpPr>
          <p:cNvPr id="4" name="Slide Number Placeholder 3"/>
          <p:cNvSpPr>
            <a:spLocks noGrp="1"/>
          </p:cNvSpPr>
          <p:nvPr>
            <p:ph type="sldNum" sz="quarter" idx="5"/>
          </p:nvPr>
        </p:nvSpPr>
        <p:spPr/>
        <p:txBody>
          <a:bodyPr/>
          <a:lstStyle/>
          <a:p>
            <a:fld id="{4744A7D8-F3D1-405D-94FA-FF63A22A09A5}" type="slidenum">
              <a:rPr lang="en-US" smtClean="0"/>
              <a:pPr/>
              <a:t>46</a:t>
            </a:fld>
            <a:endParaRPr lang="en-US"/>
          </a:p>
        </p:txBody>
      </p:sp>
    </p:spTree>
    <p:extLst>
      <p:ext uri="{BB962C8B-B14F-4D97-AF65-F5344CB8AC3E}">
        <p14:creationId xmlns:p14="http://schemas.microsoft.com/office/powerpoint/2010/main" val="1977744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90000"/>
              </a:lnSpc>
              <a:spcBef>
                <a:spcPts val="2800"/>
              </a:spcBef>
              <a:spcAft>
                <a:spcPts val="0"/>
              </a:spcAft>
              <a:buClrTx/>
              <a:buSzPct val="110000"/>
              <a:buFontTx/>
              <a:buNone/>
              <a:tabLst/>
              <a:defRPr/>
            </a:pPr>
            <a:r>
              <a:rPr lang="en-US" dirty="0">
                <a:solidFill>
                  <a:srgbClr val="58595B"/>
                </a:solidFill>
                <a:latin typeface="Arial" panose="020B0604020202020204" pitchFamily="34" charset="0"/>
                <a:cs typeface="Arial" panose="020B0604020202020204" pitchFamily="34" charset="0"/>
              </a:rPr>
              <a:t>Discuss how we are engaging other external partners for overall wildfire readiness.  We are focusing on partnerships and relationships in this area of wildfire readiness with the goal of creating high level awareness across all communities and stakeholders, similar to 811 – call before you did because ultimately, this is much larger than a utility problem.  It will take all of us to be successful.</a:t>
            </a:r>
          </a:p>
          <a:p>
            <a:pPr marL="0" marR="0" lvl="0" indent="0" algn="l" defTabSz="914400" rtl="0" eaLnBrk="1" fontAlgn="auto" latinLnBrk="0" hangingPunct="1">
              <a:lnSpc>
                <a:spcPct val="90000"/>
              </a:lnSpc>
              <a:spcBef>
                <a:spcPts val="2800"/>
              </a:spcBef>
              <a:spcAft>
                <a:spcPts val="0"/>
              </a:spcAft>
              <a:buClrTx/>
              <a:buSzPct val="110000"/>
              <a:buFontTx/>
              <a:buNone/>
              <a:tabLst/>
              <a:defRPr/>
            </a:pPr>
            <a:endParaRPr lang="en-US" dirty="0">
              <a:solidFill>
                <a:srgbClr val="58595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2800"/>
              </a:spcBef>
              <a:spcAft>
                <a:spcPts val="0"/>
              </a:spcAft>
              <a:buClrTx/>
              <a:buSzPct val="110000"/>
              <a:buFontTx/>
              <a:buNone/>
              <a:tabLst/>
              <a:defRPr/>
            </a:pPr>
            <a:endParaRPr lang="en-US" dirty="0">
              <a:solidFill>
                <a:srgbClr val="58595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2800"/>
              </a:spcBef>
              <a:spcAft>
                <a:spcPts val="0"/>
              </a:spcAft>
              <a:buClrTx/>
              <a:buSzPct val="110000"/>
              <a:buFontTx/>
              <a:buNone/>
              <a:tabLst/>
              <a:defRPr/>
            </a:pPr>
            <a:r>
              <a:rPr lang="en-US" dirty="0">
                <a:solidFill>
                  <a:srgbClr val="58595B"/>
                </a:solidFill>
                <a:latin typeface="Arial" panose="020B0604020202020204" pitchFamily="34" charset="0"/>
                <a:cs typeface="Arial" panose="020B0604020202020204" pitchFamily="34" charset="0"/>
              </a:rPr>
              <a:t>Another measure Avista is implementing to protect customers safety is our Public Safety Power Shutoff plan, being implemented this year. We created this plan by collaborating with key external parties including firefighting agencies, first responders, and public safety partners, counties, tribes, and local governments. We created a Top 25 feeder list for our service territory – those feeders most likely to experience a PSPS event – to focus efforts there.</a:t>
            </a:r>
            <a:br>
              <a:rPr lang="en-US" dirty="0">
                <a:solidFill>
                  <a:srgbClr val="58595B"/>
                </a:solidFill>
                <a:latin typeface="Arial" panose="020B0604020202020204" pitchFamily="34" charset="0"/>
                <a:cs typeface="Arial" panose="020B0604020202020204" pitchFamily="34" charset="0"/>
              </a:rPr>
            </a:br>
            <a:endParaRPr lang="en-US" dirty="0">
              <a:solidFill>
                <a:srgbClr val="58595B"/>
              </a:solidFill>
              <a:latin typeface="Arial" panose="020B0604020202020204" pitchFamily="34" charset="0"/>
              <a:cs typeface="Arial" panose="020B0604020202020204" pitchFamily="34" charset="0"/>
            </a:endParaRPr>
          </a:p>
          <a:p>
            <a:pPr marL="0" marR="0" lvl="0" indent="0">
              <a:spcBef>
                <a:spcPts val="0"/>
              </a:spcBef>
              <a:spcAft>
                <a:spcPts val="0"/>
              </a:spcAft>
              <a:buFontTx/>
              <a:buNone/>
            </a:pPr>
            <a:r>
              <a:rPr lang="en-US" sz="1200" b="0" dirty="0">
                <a:latin typeface="Arial" panose="020B0604020202020204" pitchFamily="34" charset="0"/>
                <a:ea typeface="Times New Roman" panose="02020603050405020304" pitchFamily="18" charset="0"/>
              </a:rPr>
              <a:t>Elevation of operational levels is based on the Fire Weather Dashboard. </a:t>
            </a:r>
            <a:r>
              <a:rPr lang="en-US" sz="1200" b="1" dirty="0">
                <a:latin typeface="Arial" panose="020B0604020202020204" pitchFamily="34" charset="0"/>
                <a:ea typeface="Times New Roman" panose="02020603050405020304" pitchFamily="18" charset="0"/>
              </a:rPr>
              <a:t>Extreme</a:t>
            </a:r>
            <a:r>
              <a:rPr lang="en-US" sz="1200" dirty="0">
                <a:latin typeface="Arial" panose="020B0604020202020204" pitchFamily="34" charset="0"/>
                <a:ea typeface="Times New Roman" panose="02020603050405020304" pitchFamily="18" charset="0"/>
              </a:rPr>
              <a:t> Fire Safety Mode is now triggered at an FRI of 5.5 and continues until an FRI of 6.9. Avista will consider a PSPS when the FRI forecast is at 7.0 or greater. </a:t>
            </a:r>
            <a:r>
              <a:rPr lang="en-US" sz="2800" dirty="0">
                <a:latin typeface="Arial" panose="020B0604020202020204" pitchFamily="34" charset="0"/>
                <a:ea typeface="Times New Roman" panose="02020603050405020304" pitchFamily="18" charset="0"/>
              </a:rPr>
              <a:t>Avista may begin evaluating, planning and preparing for a potential PSPS when the FRI score is forecasted at 5.5 or greater (up to 7 days in advance of a potential weather event).</a:t>
            </a:r>
          </a:p>
          <a:p>
            <a:pPr marR="0" lvl="0">
              <a:spcBef>
                <a:spcPts val="0"/>
              </a:spcBef>
              <a:spcAft>
                <a:spcPts val="0"/>
              </a:spcAft>
            </a:pPr>
            <a:endParaRPr lang="en-US" sz="2000" dirty="0">
              <a:latin typeface="Arial" panose="020B0604020202020204" pitchFamily="34"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2800" dirty="0">
                <a:latin typeface="Arial" panose="020B0604020202020204" pitchFamily="34" charset="0"/>
                <a:ea typeface="Times New Roman" panose="02020603050405020304" pitchFamily="18" charset="0"/>
              </a:rPr>
              <a:t>The PSPS Plan includes timelines for decision making:</a:t>
            </a:r>
          </a:p>
          <a:p>
            <a:pPr marL="457200" lvl="1" indent="0">
              <a:buFontTx/>
              <a:buNone/>
            </a:pPr>
            <a:r>
              <a:rPr lang="en-US" sz="2800" dirty="0">
                <a:latin typeface="Arial" panose="020B0604020202020204" pitchFamily="34" charset="0"/>
                <a:ea typeface="Times New Roman" panose="02020603050405020304" pitchFamily="18" charset="0"/>
              </a:rPr>
              <a:t>PSPS </a:t>
            </a:r>
            <a:r>
              <a:rPr lang="en-US" sz="2800" b="1" dirty="0">
                <a:latin typeface="Arial" panose="020B0604020202020204" pitchFamily="34" charset="0"/>
                <a:ea typeface="Times New Roman" panose="02020603050405020304" pitchFamily="18" charset="0"/>
              </a:rPr>
              <a:t>Watch</a:t>
            </a:r>
            <a:r>
              <a:rPr lang="en-US" sz="2800" dirty="0">
                <a:latin typeface="Arial" panose="020B0604020202020204" pitchFamily="34" charset="0"/>
                <a:ea typeface="Times New Roman" panose="02020603050405020304" pitchFamily="18" charset="0"/>
              </a:rPr>
              <a:t> (7-2 days out from potential event)</a:t>
            </a:r>
          </a:p>
          <a:p>
            <a:pPr marL="457200" lvl="1" indent="0">
              <a:buFontTx/>
              <a:buNone/>
            </a:pPr>
            <a:r>
              <a:rPr lang="en-US" sz="2800" dirty="0">
                <a:latin typeface="Arial" panose="020B0604020202020204" pitchFamily="34" charset="0"/>
                <a:ea typeface="Times New Roman" panose="02020603050405020304" pitchFamily="18" charset="0"/>
              </a:rPr>
              <a:t>PSPS </a:t>
            </a:r>
            <a:r>
              <a:rPr lang="en-US" sz="2800" b="1" dirty="0">
                <a:latin typeface="Arial" panose="020B0604020202020204" pitchFamily="34" charset="0"/>
                <a:ea typeface="Times New Roman" panose="02020603050405020304" pitchFamily="18" charset="0"/>
              </a:rPr>
              <a:t>Warning</a:t>
            </a:r>
            <a:r>
              <a:rPr lang="en-US" sz="2800" dirty="0">
                <a:latin typeface="Arial" panose="020B0604020202020204" pitchFamily="34" charset="0"/>
                <a:ea typeface="Times New Roman" panose="02020603050405020304" pitchFamily="18" charset="0"/>
              </a:rPr>
              <a:t> (2 days to 1 hour from potential event)</a:t>
            </a:r>
          </a:p>
          <a:p>
            <a:pPr marL="457200" lvl="1" indent="0">
              <a:buFontTx/>
              <a:buNone/>
            </a:pPr>
            <a:r>
              <a:rPr lang="en-US" sz="2800" dirty="0">
                <a:latin typeface="Arial" panose="020B0604020202020204" pitchFamily="34" charset="0"/>
                <a:ea typeface="Times New Roman" panose="02020603050405020304" pitchFamily="18" charset="0"/>
              </a:rPr>
              <a:t>PSPS </a:t>
            </a:r>
            <a:r>
              <a:rPr lang="en-US" sz="2800" b="1" dirty="0">
                <a:latin typeface="Arial" panose="020B0604020202020204" pitchFamily="34" charset="0"/>
                <a:ea typeface="Times New Roman" panose="02020603050405020304" pitchFamily="18" charset="0"/>
              </a:rPr>
              <a:t>Execute</a:t>
            </a:r>
            <a:r>
              <a:rPr lang="en-US" sz="2800" dirty="0">
                <a:latin typeface="Arial" panose="020B0604020202020204" pitchFamily="34" charset="0"/>
                <a:ea typeface="Times New Roman" panose="02020603050405020304" pitchFamily="18" charset="0"/>
              </a:rPr>
              <a:t> (De-energization of the effected feeders/circuits)</a:t>
            </a:r>
          </a:p>
          <a:p>
            <a:pPr marL="457200" lvl="1" indent="0">
              <a:buFontTx/>
              <a:buNone/>
            </a:pPr>
            <a:endParaRPr lang="en-US" sz="2800" dirty="0">
              <a:latin typeface="Arial" panose="020B0604020202020204" pitchFamily="34" charset="0"/>
              <a:ea typeface="Times New Roman" panose="02020603050405020304" pitchFamily="18" charset="0"/>
            </a:endParaRPr>
          </a:p>
          <a:p>
            <a:pPr marL="0" lvl="0" indent="0">
              <a:buFontTx/>
              <a:buNone/>
            </a:pPr>
            <a:r>
              <a:rPr lang="en-US" sz="2800" dirty="0">
                <a:latin typeface="Arial" panose="020B0604020202020204" pitchFamily="34" charset="0"/>
                <a:ea typeface="Times New Roman" panose="02020603050405020304" pitchFamily="18" charset="0"/>
              </a:rPr>
              <a:t>PSPS decision makers are the Executive Board (Heather Rosentrater, Josh DiLuciano, Latisha Hill, Greg Hesler, and Kevin Christie) with guidance from the Director of Electrical Engineering and the Wildfire Resiliency Manager.</a:t>
            </a:r>
          </a:p>
          <a:p>
            <a:pPr marL="0" lvl="0" indent="0">
              <a:buFontTx/>
              <a:buNone/>
            </a:pPr>
            <a:endParaRPr lang="en-US" sz="2800" dirty="0">
              <a:highlight>
                <a:srgbClr val="FFFF00"/>
              </a:highlight>
              <a:latin typeface="Arial" panose="020B0604020202020204" pitchFamily="34" charset="0"/>
              <a:ea typeface="Times New Roman" panose="02020603050405020304" pitchFamily="18" charset="0"/>
            </a:endParaRPr>
          </a:p>
          <a:p>
            <a:pPr marL="0" lvl="0" indent="0">
              <a:buFontTx/>
              <a:buNone/>
            </a:pPr>
            <a:r>
              <a:rPr lang="en-US" sz="1200" dirty="0">
                <a:highlight>
                  <a:srgbClr val="FFFF00"/>
                </a:highlight>
                <a:latin typeface="Arial" panose="020B0604020202020204" pitchFamily="34" charset="0"/>
                <a:ea typeface="Times New Roman" panose="02020603050405020304" pitchFamily="18" charset="0"/>
              </a:rPr>
              <a:t>Working with an external provider for the Community Resource Centers (we are working to secure locations). Working with an external party to provide battery backup systems for life support customers. </a:t>
            </a:r>
          </a:p>
          <a:p>
            <a:pPr marL="0" marR="0" lvl="0" indent="0" algn="l" defTabSz="914400" rtl="0" eaLnBrk="1" fontAlgn="auto" latinLnBrk="0" hangingPunct="1">
              <a:lnSpc>
                <a:spcPct val="90000"/>
              </a:lnSpc>
              <a:spcBef>
                <a:spcPts val="2800"/>
              </a:spcBef>
              <a:spcAft>
                <a:spcPts val="0"/>
              </a:spcAft>
              <a:buClrTx/>
              <a:buSzPct val="110000"/>
              <a:buFontTx/>
              <a:buNone/>
              <a:tabLst/>
              <a:defRPr/>
            </a:pPr>
            <a:endParaRPr lang="en-US" dirty="0">
              <a:solidFill>
                <a:srgbClr val="58595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E788A-9773-435C-BB85-809D5074A3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480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10000"/>
          </a:bodyPr>
          <a:lstStyle/>
          <a:p>
            <a:pPr>
              <a:spcBef>
                <a:spcPts val="0"/>
              </a:spcBef>
              <a:spcAft>
                <a:spcPts val="0"/>
              </a:spcAft>
            </a:pPr>
            <a:r>
              <a:rPr lang="en-US" b="1" dirty="0">
                <a:ea typeface="ＭＳ Ｐゴシック"/>
                <a:cs typeface="Calibri"/>
              </a:rPr>
              <a:t>RBM</a:t>
            </a:r>
            <a:endParaRPr lang="en-US" b="1" dirty="0">
              <a:cs typeface="Calibri"/>
            </a:endParaRPr>
          </a:p>
          <a:p>
            <a:pPr>
              <a:spcBef>
                <a:spcPts val="0"/>
              </a:spcBef>
              <a:spcAft>
                <a:spcPts val="0"/>
              </a:spcAft>
            </a:pPr>
            <a:r>
              <a:rPr lang="en-US" dirty="0">
                <a:latin typeface="Calibri"/>
                <a:ea typeface="ＭＳ Ｐゴシック"/>
                <a:cs typeface="Calibri"/>
              </a:rPr>
              <a:t>This year, we're focusing our outreach efforts on PSPS to ensure awareness and understanding of the potential for proactively shutting off power in the event of a catastrophic weather event:</a:t>
            </a:r>
            <a:endParaRPr lang="en-US"/>
          </a:p>
          <a:p>
            <a:pPr marL="171450" indent="-171450">
              <a:spcBef>
                <a:spcPts val="0"/>
              </a:spcBef>
              <a:spcAft>
                <a:spcPts val="0"/>
              </a:spcAft>
              <a:buFont typeface="Arial" panose="020B0604020202020204" pitchFamily="34" charset="0"/>
              <a:buChar char="•"/>
            </a:pPr>
            <a:r>
              <a:rPr lang="en-US" dirty="0">
                <a:latin typeface="Calibri"/>
                <a:ea typeface="ＭＳ Ｐゴシック"/>
                <a:cs typeface="Calibri"/>
              </a:rPr>
              <a:t>Ensure our public safety partners, elected officials and municipalities and community leaders know about the key changes to our wildfire resiliency plan in 2024; and continue to pursue partnership opportunities with these key stakeholders</a:t>
            </a:r>
            <a:endParaRPr lang="en-US" dirty="0">
              <a:latin typeface="Calibri"/>
              <a:cs typeface="Calibri"/>
            </a:endParaRPr>
          </a:p>
          <a:p>
            <a:pPr marL="171450" indent="-171450">
              <a:spcBef>
                <a:spcPts val="0"/>
              </a:spcBef>
              <a:spcAft>
                <a:spcPts val="0"/>
              </a:spcAft>
              <a:buFont typeface="Arial" panose="020B0604020202020204" pitchFamily="34" charset="0"/>
              <a:buChar char="•"/>
            </a:pPr>
            <a:r>
              <a:rPr lang="en-US" dirty="0">
                <a:latin typeface="Calibri"/>
                <a:ea typeface="ＭＳ Ｐゴシック"/>
                <a:cs typeface="Calibri"/>
              </a:rPr>
              <a:t>Identify and work with medically vulnerable customers to ensure they are prepared for the potential of extended power outages</a:t>
            </a:r>
            <a:endParaRPr lang="en-US" dirty="0">
              <a:latin typeface="Calibri"/>
              <a:cs typeface="Calibri"/>
            </a:endParaRPr>
          </a:p>
          <a:p>
            <a:pPr marL="171450" indent="-171450">
              <a:spcBef>
                <a:spcPts val="0"/>
              </a:spcBef>
              <a:spcAft>
                <a:spcPts val="0"/>
              </a:spcAft>
              <a:buFont typeface="Arial,Sans-Serif" panose="020B0604020202020204" pitchFamily="34" charset="0"/>
              <a:buChar char="•"/>
            </a:pPr>
            <a:r>
              <a:rPr lang="en-US" dirty="0">
                <a:ea typeface="ＭＳ Ｐゴシック"/>
                <a:cs typeface="Calibri"/>
              </a:rPr>
              <a:t>Ensure our industrial, commercial and residential customers are aware of the changes to our wildfire resiliency plan for 2024</a:t>
            </a:r>
            <a:endParaRPr lang="en-US" dirty="0">
              <a:cs typeface="Calibri"/>
            </a:endParaRPr>
          </a:p>
          <a:p>
            <a:pPr marL="171450" indent="-171450">
              <a:spcBef>
                <a:spcPts val="0"/>
              </a:spcBef>
              <a:spcAft>
                <a:spcPts val="0"/>
              </a:spcAft>
              <a:buFont typeface="Arial,Sans-Serif" panose="020B0604020202020204" pitchFamily="34" charset="0"/>
              <a:buChar char="•"/>
            </a:pPr>
            <a:r>
              <a:rPr lang="en-US" dirty="0">
                <a:latin typeface="Calibri"/>
                <a:ea typeface="ＭＳ Ｐゴシック"/>
                <a:cs typeface="Calibri"/>
              </a:rPr>
              <a:t>Continue to identify critical infrastructure across our ID and WA service territory</a:t>
            </a:r>
          </a:p>
          <a:p>
            <a:pPr>
              <a:spcBef>
                <a:spcPts val="0"/>
              </a:spcBef>
              <a:spcAft>
                <a:spcPts val="0"/>
              </a:spcAft>
            </a:pPr>
            <a:endParaRPr lang="en-US" dirty="0">
              <a:latin typeface="Calibri"/>
              <a:ea typeface="ＭＳ Ｐゴシック"/>
              <a:cs typeface="Calibri"/>
            </a:endParaRPr>
          </a:p>
          <a:p>
            <a:pPr>
              <a:spcBef>
                <a:spcPts val="0"/>
              </a:spcBef>
              <a:spcAft>
                <a:spcPts val="0"/>
              </a:spcAft>
            </a:pPr>
            <a:r>
              <a:rPr lang="en-US" dirty="0">
                <a:latin typeface="Calibri"/>
                <a:ea typeface="ＭＳ Ｐゴシック"/>
                <a:cs typeface="Calibri"/>
              </a:rPr>
              <a:t>Our Year 1 PSPS plan includes four specific Community Support strategies: </a:t>
            </a:r>
          </a:p>
          <a:p>
            <a:pPr marL="171450" indent="-171450">
              <a:spcBef>
                <a:spcPts val="0"/>
              </a:spcBef>
              <a:spcAft>
                <a:spcPts val="0"/>
              </a:spcAft>
              <a:buFont typeface="Arial" panose="020B0604020202020204" pitchFamily="34" charset="0"/>
              <a:buChar char="•"/>
            </a:pPr>
            <a:r>
              <a:rPr lang="en-US" dirty="0">
                <a:latin typeface="Calibri"/>
                <a:ea typeface="ＭＳ Ｐゴシック"/>
                <a:cs typeface="Calibri"/>
              </a:rPr>
              <a:t>Enhancements to our Avista Outage Map to show specific feeders/circuits are in PSPS "Watch" (7-3 days prior), "Warning" (2-1 day prior) and "Outage" (execute PSPS)</a:t>
            </a:r>
            <a:endParaRPr lang="en-US" dirty="0">
              <a:latin typeface="Calibri"/>
              <a:cs typeface="Calibri"/>
            </a:endParaRPr>
          </a:p>
          <a:p>
            <a:pPr marL="171450" indent="-171450">
              <a:spcBef>
                <a:spcPts val="0"/>
              </a:spcBef>
              <a:spcAft>
                <a:spcPts val="0"/>
              </a:spcAft>
              <a:buFont typeface="Arial" panose="020B0604020202020204" pitchFamily="34" charset="0"/>
              <a:buChar char="•"/>
            </a:pPr>
            <a:r>
              <a:rPr lang="en-US" dirty="0">
                <a:latin typeface="Calibri"/>
                <a:ea typeface="ＭＳ Ｐゴシック"/>
                <a:cs typeface="Calibri"/>
              </a:rPr>
              <a:t>Focused education and outreach efforts including a variety of communication channels and Telephone Town Hall meetings (June) for all Avista industrial, commercial and residential customers</a:t>
            </a:r>
          </a:p>
          <a:p>
            <a:pPr marL="171450" indent="-171450">
              <a:spcBef>
                <a:spcPts val="0"/>
              </a:spcBef>
              <a:spcAft>
                <a:spcPts val="0"/>
              </a:spcAft>
              <a:buFont typeface="Arial" panose="020B0604020202020204" pitchFamily="34" charset="0"/>
              <a:buChar char="•"/>
            </a:pPr>
            <a:r>
              <a:rPr lang="en-US" dirty="0">
                <a:latin typeface="Calibri"/>
                <a:ea typeface="ＭＳ Ｐゴシック"/>
                <a:cs typeface="Calibri"/>
              </a:rPr>
              <a:t>Proactive outreach to our medically vulnerable customers to ensure they are aware and prepared</a:t>
            </a:r>
          </a:p>
          <a:p>
            <a:pPr marL="171450" indent="-171450">
              <a:spcBef>
                <a:spcPts val="0"/>
              </a:spcBef>
              <a:spcAft>
                <a:spcPts val="0"/>
              </a:spcAft>
              <a:buFont typeface="Arial" panose="020B0604020202020204" pitchFamily="34" charset="0"/>
              <a:buChar char="•"/>
            </a:pPr>
            <a:r>
              <a:rPr lang="en-US" dirty="0">
                <a:latin typeface="Calibri"/>
                <a:ea typeface="ＭＳ Ｐゴシック"/>
                <a:cs typeface="Calibri"/>
              </a:rPr>
              <a:t>Standing up Community Resource Centers (CRCs) in close proximity to outages, providing a cool respite, outage information, device charging and food/water. </a:t>
            </a:r>
          </a:p>
          <a:p>
            <a:pPr marL="171450" indent="-171450">
              <a:spcBef>
                <a:spcPts val="0"/>
              </a:spcBef>
              <a:spcAft>
                <a:spcPts val="0"/>
              </a:spcAft>
              <a:buFont typeface="Arial" panose="020B0604020202020204" pitchFamily="34" charset="0"/>
              <a:buChar char="•"/>
            </a:pPr>
            <a:endParaRPr lang="en-US" dirty="0">
              <a:latin typeface="Calibri"/>
              <a:cs typeface="Calibri"/>
            </a:endParaRPr>
          </a:p>
          <a:p>
            <a:pPr>
              <a:spcBef>
                <a:spcPts val="0"/>
              </a:spcBef>
              <a:spcAft>
                <a:spcPts val="0"/>
              </a:spcAft>
            </a:pPr>
            <a:r>
              <a:rPr lang="en-US" dirty="0">
                <a:latin typeface="Calibri"/>
                <a:ea typeface="ＭＳ Ｐゴシック"/>
                <a:cs typeface="Calibri"/>
              </a:rPr>
              <a:t>Through all of our communications, we continue to encourage our customers to be prepared for the possibility of an extended power outage during wildfire season. We welcome partnerships with organizations and agencies to extend and augment the 'preparedness' message.</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4744A7D8-F3D1-405D-94FA-FF63A22A09A5}" type="slidenum">
              <a:rPr lang="en-US" smtClean="0"/>
              <a:pPr/>
              <a:t>48</a:t>
            </a:fld>
            <a:endParaRPr lang="en-US"/>
          </a:p>
        </p:txBody>
      </p:sp>
    </p:spTree>
    <p:extLst>
      <p:ext uri="{BB962C8B-B14F-4D97-AF65-F5344CB8AC3E}">
        <p14:creationId xmlns:p14="http://schemas.microsoft.com/office/powerpoint/2010/main" val="2909367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5</a:t>
            </a:fld>
            <a:endParaRPr lang="en-US"/>
          </a:p>
        </p:txBody>
      </p:sp>
    </p:spTree>
    <p:extLst>
      <p:ext uri="{BB962C8B-B14F-4D97-AF65-F5344CB8AC3E}">
        <p14:creationId xmlns:p14="http://schemas.microsoft.com/office/powerpoint/2010/main" val="391286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ea typeface="ＭＳ Ｐゴシック"/>
                <a:cs typeface="Calibri"/>
              </a:rPr>
              <a:t>RBM and Matt/Ops </a:t>
            </a:r>
            <a:r>
              <a:rPr lang="en-US" b="1" dirty="0" err="1">
                <a:ea typeface="ＭＳ Ｐゴシック"/>
                <a:cs typeface="Calibri"/>
              </a:rPr>
              <a:t>Mgr</a:t>
            </a:r>
            <a:endParaRPr lang="en-US" b="1" dirty="0" err="1">
              <a:cs typeface="Calibri"/>
            </a:endParaRPr>
          </a:p>
          <a:p>
            <a:r>
              <a:rPr lang="en-US" dirty="0">
                <a:ea typeface="ＭＳ Ｐゴシック"/>
                <a:cs typeface="Calibri"/>
              </a:rPr>
              <a:t>Now that you've heard about our plans for 2024, we'd like to talk a little more about PSPS and the potential impacts in your community.  </a:t>
            </a:r>
            <a:endParaRPr lang="en-US" dirty="0">
              <a:cs typeface="Calibri"/>
            </a:endParaRPr>
          </a:p>
          <a:p>
            <a:pPr marL="171450" indent="-171450">
              <a:buFont typeface="Arial"/>
              <a:buChar char="•"/>
            </a:pPr>
            <a:r>
              <a:rPr lang="en-US" dirty="0">
                <a:ea typeface="ＭＳ Ｐゴシック"/>
                <a:cs typeface="Calibri"/>
              </a:rPr>
              <a:t>What concerns do you have? </a:t>
            </a:r>
          </a:p>
          <a:p>
            <a:pPr marL="171450" indent="-171450">
              <a:buFont typeface="Arial"/>
              <a:buChar char="•"/>
            </a:pPr>
            <a:r>
              <a:rPr lang="en-US" dirty="0">
                <a:ea typeface="ＭＳ Ｐゴシック"/>
                <a:cs typeface="Calibri"/>
              </a:rPr>
              <a:t>How do you think your community will respond to an extended power outage? &lt;</a:t>
            </a:r>
            <a:r>
              <a:rPr lang="en-US" i="1" dirty="0">
                <a:ea typeface="ＭＳ Ｐゴシック"/>
                <a:cs typeface="Calibri"/>
              </a:rPr>
              <a:t>Note: duration is unknown</a:t>
            </a:r>
            <a:r>
              <a:rPr lang="en-US" dirty="0">
                <a:ea typeface="ＭＳ Ｐゴシック"/>
                <a:cs typeface="Calibri"/>
              </a:rPr>
              <a:t>&gt;</a:t>
            </a:r>
          </a:p>
          <a:p>
            <a:pPr marL="171450" indent="-171450">
              <a:buFont typeface="Arial"/>
              <a:buChar char="•"/>
            </a:pPr>
            <a:r>
              <a:rPr lang="en-US" dirty="0">
                <a:ea typeface="ＭＳ Ｐゴシック"/>
                <a:cs typeface="Calibri"/>
              </a:rPr>
              <a:t>What does your community need? </a:t>
            </a:r>
          </a:p>
          <a:p>
            <a:pPr marL="171450" indent="-171450">
              <a:buFont typeface="Arial,Sans-Serif"/>
              <a:buChar char="•"/>
            </a:pPr>
            <a:r>
              <a:rPr lang="en-US" dirty="0">
                <a:ea typeface="ＭＳ Ｐゴシック"/>
                <a:cs typeface="Calibri"/>
              </a:rPr>
              <a:t>Notification process – who/how would you like to be notified? For PSPS, we will typically begin notifying key community partners at 72 hours prior to potential PSPS; residential customers will start receiving notification at 48 hours prior to potential PSPS &lt;NOTE: residential customers could receive notification as early as 72 hours but it may not occur until 48. Depending on the severity of the event emergency management partners could be informed more than 72 hours in advance.&gt; </a:t>
            </a:r>
          </a:p>
          <a:p>
            <a:pPr marL="171450" indent="-171450">
              <a:buFont typeface="Arial"/>
              <a:buChar char="•"/>
            </a:pPr>
            <a:r>
              <a:rPr lang="en-US" dirty="0">
                <a:ea typeface="ＭＳ Ｐゴシック"/>
                <a:cs typeface="Calibri"/>
              </a:rPr>
              <a:t>What ideas do you have for partnership opportunities?  </a:t>
            </a:r>
            <a:endParaRPr lang="en-US" dirty="0">
              <a:cs typeface="Calibri"/>
            </a:endParaRPr>
          </a:p>
          <a:p>
            <a:pPr marL="171450" indent="-171450">
              <a:buFont typeface="Arial"/>
              <a:buChar char="•"/>
            </a:pPr>
            <a:r>
              <a:rPr lang="en-US" dirty="0">
                <a:ea typeface="ＭＳ Ｐゴシック"/>
                <a:cs typeface="Calibri"/>
              </a:rPr>
              <a:t>We'd like your suggestions for next steps, especially engaging leaders in the specific high fire threat communities to bring awareness and enhance partnership and support/reach the medically vulnerable in our communities</a:t>
            </a:r>
            <a:endParaRPr lang="en-US" dirty="0">
              <a:cs typeface="Calibri"/>
            </a:endParaRPr>
          </a:p>
        </p:txBody>
      </p:sp>
      <p:sp>
        <p:nvSpPr>
          <p:cNvPr id="4" name="Slide Number Placeholder 3"/>
          <p:cNvSpPr>
            <a:spLocks noGrp="1"/>
          </p:cNvSpPr>
          <p:nvPr>
            <p:ph type="sldNum" sz="quarter" idx="5"/>
          </p:nvPr>
        </p:nvSpPr>
        <p:spPr/>
        <p:txBody>
          <a:bodyPr/>
          <a:lstStyle/>
          <a:p>
            <a:fld id="{4744A7D8-F3D1-405D-94FA-FF63A22A09A5}" type="slidenum">
              <a:rPr lang="en-US" smtClean="0"/>
              <a:pPr/>
              <a:t>49</a:t>
            </a:fld>
            <a:endParaRPr lang="en-US"/>
          </a:p>
        </p:txBody>
      </p:sp>
    </p:spTree>
    <p:extLst>
      <p:ext uri="{BB962C8B-B14F-4D97-AF65-F5344CB8AC3E}">
        <p14:creationId xmlns:p14="http://schemas.microsoft.com/office/powerpoint/2010/main" val="3864186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ea typeface="ＭＳ Ｐゴシック"/>
                <a:cs typeface="Calibri"/>
              </a:rPr>
              <a:t>RBM</a:t>
            </a:r>
            <a:endParaRPr lang="en-US" b="1" dirty="0">
              <a:cs typeface="Calibri"/>
            </a:endParaRPr>
          </a:p>
          <a:p>
            <a:r>
              <a:rPr lang="en-US" dirty="0">
                <a:ea typeface="ＭＳ Ｐゴシック"/>
                <a:cs typeface="Calibri"/>
              </a:rPr>
              <a:t>Thank you so much for your time! We look forward to continued conversation and partnership with you!</a:t>
            </a:r>
            <a:endParaRPr lang="en-US" dirty="0">
              <a:cs typeface="Calibri"/>
            </a:endParaRPr>
          </a:p>
        </p:txBody>
      </p:sp>
      <p:sp>
        <p:nvSpPr>
          <p:cNvPr id="4" name="Slide Number Placeholder 3"/>
          <p:cNvSpPr>
            <a:spLocks noGrp="1"/>
          </p:cNvSpPr>
          <p:nvPr>
            <p:ph type="sldNum" sz="quarter" idx="5"/>
          </p:nvPr>
        </p:nvSpPr>
        <p:spPr/>
        <p:txBody>
          <a:bodyPr/>
          <a:lstStyle/>
          <a:p>
            <a:fld id="{4744A7D8-F3D1-405D-94FA-FF63A22A09A5}" type="slidenum">
              <a:rPr lang="en-US" smtClean="0"/>
              <a:pPr/>
              <a:t>50</a:t>
            </a:fld>
            <a:endParaRPr lang="en-US"/>
          </a:p>
        </p:txBody>
      </p:sp>
    </p:spTree>
    <p:extLst>
      <p:ext uri="{BB962C8B-B14F-4D97-AF65-F5344CB8AC3E}">
        <p14:creationId xmlns:p14="http://schemas.microsoft.com/office/powerpoint/2010/main" val="3829227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I’m going to talk a bit this morning about the exciting future of energy, the things we’re doing now and the opportunities ahead </a:t>
            </a:r>
          </a:p>
          <a:p>
            <a:endParaRPr lang="en-US" baseline="0"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smtClean="0"/>
              <a:pPr>
                <a:defRPr/>
              </a:pPr>
              <a:t>6</a:t>
            </a:fld>
            <a:endParaRPr lang="en-US" dirty="0"/>
          </a:p>
        </p:txBody>
      </p:sp>
    </p:spTree>
    <p:extLst>
      <p:ext uri="{BB962C8B-B14F-4D97-AF65-F5344CB8AC3E}">
        <p14:creationId xmlns:p14="http://schemas.microsoft.com/office/powerpoint/2010/main" val="98060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the future of energy is not only reliable and affordable, as we’ve known it for many decades</a:t>
            </a:r>
            <a:endParaRPr lang="en-US" dirty="0"/>
          </a:p>
        </p:txBody>
      </p:sp>
      <p:sp>
        <p:nvSpPr>
          <p:cNvPr id="4" name="Slide Number Placeholder 3"/>
          <p:cNvSpPr>
            <a:spLocks noGrp="1"/>
          </p:cNvSpPr>
          <p:nvPr>
            <p:ph type="sldNum" sz="quarter" idx="5"/>
          </p:nvPr>
        </p:nvSpPr>
        <p:spPr/>
        <p:txBody>
          <a:bodyPr/>
          <a:lstStyle/>
          <a:p>
            <a:fld id="{4744A7D8-F3D1-405D-94FA-FF63A22A09A5}" type="slidenum">
              <a:rPr lang="en-US" smtClean="0"/>
              <a:pPr/>
              <a:t>7</a:t>
            </a:fld>
            <a:endParaRPr lang="en-US" dirty="0"/>
          </a:p>
        </p:txBody>
      </p:sp>
    </p:spTree>
    <p:extLst>
      <p:ext uri="{BB962C8B-B14F-4D97-AF65-F5344CB8AC3E}">
        <p14:creationId xmlns:p14="http://schemas.microsoft.com/office/powerpoint/2010/main" val="377382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sustainable, using more local and renewable sources of power</a:t>
            </a:r>
          </a:p>
          <a:p>
            <a:endParaRPr lang="en-US" dirty="0"/>
          </a:p>
        </p:txBody>
      </p:sp>
      <p:sp>
        <p:nvSpPr>
          <p:cNvPr id="4" name="Slide Number Placeholder 3"/>
          <p:cNvSpPr>
            <a:spLocks noGrp="1"/>
          </p:cNvSpPr>
          <p:nvPr>
            <p:ph type="sldNum" sz="quarter" idx="5"/>
          </p:nvPr>
        </p:nvSpPr>
        <p:spPr/>
        <p:txBody>
          <a:bodyPr/>
          <a:lstStyle/>
          <a:p>
            <a:fld id="{4744A7D8-F3D1-405D-94FA-FF63A22A09A5}" type="slidenum">
              <a:rPr lang="en-US" smtClean="0"/>
              <a:pPr/>
              <a:t>8</a:t>
            </a:fld>
            <a:endParaRPr lang="en-US" dirty="0"/>
          </a:p>
        </p:txBody>
      </p:sp>
    </p:spTree>
    <p:extLst>
      <p:ext uri="{BB962C8B-B14F-4D97-AF65-F5344CB8AC3E}">
        <p14:creationId xmlns:p14="http://schemas.microsoft.com/office/powerpoint/2010/main" val="1622294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at least in the case of transportation, it’s electric – and this is exciting!</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dive a bit deeper now into transportation . . .</a:t>
            </a:r>
          </a:p>
          <a:p>
            <a:endParaRPr lang="en-US" dirty="0"/>
          </a:p>
        </p:txBody>
      </p:sp>
      <p:sp>
        <p:nvSpPr>
          <p:cNvPr id="4" name="Slide Number Placeholder 3"/>
          <p:cNvSpPr>
            <a:spLocks noGrp="1"/>
          </p:cNvSpPr>
          <p:nvPr>
            <p:ph type="sldNum" sz="quarter" idx="5"/>
          </p:nvPr>
        </p:nvSpPr>
        <p:spPr/>
        <p:txBody>
          <a:bodyPr/>
          <a:lstStyle/>
          <a:p>
            <a:fld id="{4744A7D8-F3D1-405D-94FA-FF63A22A09A5}" type="slidenum">
              <a:rPr lang="en-US" smtClean="0"/>
              <a:pPr/>
              <a:t>9</a:t>
            </a:fld>
            <a:endParaRPr lang="en-US" dirty="0"/>
          </a:p>
        </p:txBody>
      </p:sp>
    </p:spTree>
    <p:extLst>
      <p:ext uri="{BB962C8B-B14F-4D97-AF65-F5344CB8AC3E}">
        <p14:creationId xmlns:p14="http://schemas.microsoft.com/office/powerpoint/2010/main" val="76208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transition to electric transportation is in the early stages of accelerating growth.  This is a major global phenomena that’s going to change the way we live.  For the better – because it’s really about a better energy future, where you can reliably move people and goods at lower cost, with much lower pollution, and sustainably using local, clean energy sources.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 billion in annual fuel savings for our customers if light-duty vehicles electrified, even more with other forms of transport</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Charging is a flexible load, providing beneficial revenue to help keep rates affordable</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Transportation is the largest source of greenhouse gas emissions – and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will</a:t>
            </a:r>
            <a:r>
              <a:rPr lang="en-US" sz="1800" dirty="0">
                <a:effectLst/>
                <a:latin typeface="Calibri" panose="020F0502020204030204" pitchFamily="34" charset="0"/>
                <a:ea typeface="Calibri" panose="020F0502020204030204" pitchFamily="34" charset="0"/>
                <a:cs typeface="Times New Roman" panose="02020603050405020304" pitchFamily="18" charset="0"/>
              </a:rPr>
              <a:t> be deeply decarbonized – a shift to electric transportation results in 80% carbon emissions reductions overall, 100% reduction local air pollution (zero tailpipe emissions)</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transition will pickup and accelerate due to another factor as well – electric equipment and vehicles are a better operator experience!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utility can help customers evaluate their options and make good decisions in a number of ways, and in so doing help all customers that use the grid.  This can be as simple as providing good information on our website, including easy to use cost-benefit tools, to more advanced consulting and programs to help customers for example, install low-cost and reliable charging for their business needs – whether that be for their employees, their tenants, the public, or their own fleet vehicles.  TOU rates help influence beneficial behavior and save customers money on their electric bills, while reducing peak loads that translates to benefits for all customers.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way we can provide value is in targeted rural and non-profit programs to extend benefits to communities and low-income customers.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We’ve been doing these things and many more now according to a strategic plan for several years and are doing our part to accelerate beneficial electrification in a cost-effective way.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interested check out our website to learn more and give us a call or email if you have any questions or suggestions.</a:t>
            </a:r>
          </a:p>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10</a:t>
            </a:fld>
            <a:endParaRPr lang="en-US"/>
          </a:p>
        </p:txBody>
      </p:sp>
    </p:spTree>
    <p:extLst>
      <p:ext uri="{BB962C8B-B14F-4D97-AF65-F5344CB8AC3E}">
        <p14:creationId xmlns:p14="http://schemas.microsoft.com/office/powerpoint/2010/main" val="4145890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435D42-A41A-854A-8F9E-B346F4AF86EA}"/>
              </a:ext>
            </a:extLst>
          </p:cNvPr>
          <p:cNvSpPr/>
          <p:nvPr userDrawn="1"/>
        </p:nvSpPr>
        <p:spPr>
          <a:xfrm>
            <a:off x="-1222" y="1195729"/>
            <a:ext cx="12193222" cy="4681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171BED9-39A6-3149-93A6-C15136140ACC}"/>
              </a:ext>
            </a:extLst>
          </p:cNvPr>
          <p:cNvGrpSpPr/>
          <p:nvPr userDrawn="1"/>
        </p:nvGrpSpPr>
        <p:grpSpPr>
          <a:xfrm>
            <a:off x="311792" y="887267"/>
            <a:ext cx="3425164" cy="1640469"/>
            <a:chOff x="483609" y="650416"/>
            <a:chExt cx="3683660" cy="1764275"/>
          </a:xfrm>
        </p:grpSpPr>
        <p:grpSp>
          <p:nvGrpSpPr>
            <p:cNvPr id="29" name="Group 28">
              <a:extLst>
                <a:ext uri="{FF2B5EF4-FFF2-40B4-BE49-F238E27FC236}">
                  <a16:creationId xmlns:a16="http://schemas.microsoft.com/office/drawing/2014/main" id="{26484BCE-2913-7C48-B850-4047C17B34B6}"/>
                </a:ext>
              </a:extLst>
            </p:cNvPr>
            <p:cNvGrpSpPr/>
            <p:nvPr userDrawn="1"/>
          </p:nvGrpSpPr>
          <p:grpSpPr>
            <a:xfrm>
              <a:off x="483609" y="982156"/>
              <a:ext cx="3683660" cy="1432535"/>
              <a:chOff x="-1221" y="920444"/>
              <a:chExt cx="2256385" cy="877483"/>
            </a:xfrm>
          </p:grpSpPr>
          <p:sp>
            <p:nvSpPr>
              <p:cNvPr id="31" name="Rectangle 30">
                <a:extLst>
                  <a:ext uri="{FF2B5EF4-FFF2-40B4-BE49-F238E27FC236}">
                    <a16:creationId xmlns:a16="http://schemas.microsoft.com/office/drawing/2014/main" id="{18EBBCA3-76A6-C348-95AD-1CCE3076D8CE}"/>
                  </a:ext>
                </a:extLst>
              </p:cNvPr>
              <p:cNvSpPr/>
              <p:nvPr userDrawn="1"/>
            </p:nvSpPr>
            <p:spPr>
              <a:xfrm>
                <a:off x="-1221" y="920444"/>
                <a:ext cx="2256385" cy="8774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FE07023-5451-3346-9524-B97A9B01F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057" y="1190888"/>
                <a:ext cx="1706684" cy="332471"/>
              </a:xfrm>
              <a:prstGeom prst="rect">
                <a:avLst/>
              </a:prstGeom>
            </p:spPr>
          </p:pic>
        </p:grpSp>
        <p:sp>
          <p:nvSpPr>
            <p:cNvPr id="30" name="Rectangle 29">
              <a:extLst>
                <a:ext uri="{FF2B5EF4-FFF2-40B4-BE49-F238E27FC236}">
                  <a16:creationId xmlns:a16="http://schemas.microsoft.com/office/drawing/2014/main" id="{34C94F0E-8679-D64A-B7BD-9E57AF36BC53}"/>
                </a:ext>
              </a:extLst>
            </p:cNvPr>
            <p:cNvSpPr/>
            <p:nvPr userDrawn="1"/>
          </p:nvSpPr>
          <p:spPr>
            <a:xfrm>
              <a:off x="483609" y="650416"/>
              <a:ext cx="3683660" cy="331739"/>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701603" y="4556037"/>
            <a:ext cx="9158309" cy="1068204"/>
          </a:xfrm>
        </p:spPr>
        <p:txBody>
          <a:bodyPr lIns="18000">
            <a:normAutofit/>
          </a:bodyPr>
          <a:lstStyle>
            <a:lvl1pPr marL="0" indent="0" algn="l">
              <a:buNone/>
              <a:defRPr lang="en-US"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userDrawn="1">
            <p:ph type="body" sz="quarter" idx="2" hasCustomPrompt="1"/>
          </p:nvPr>
        </p:nvSpPr>
        <p:spPr>
          <a:xfrm>
            <a:off x="695325" y="6035911"/>
            <a:ext cx="9164587" cy="631992"/>
          </a:xfrm>
        </p:spPr>
        <p:txBody>
          <a:bodyPr anchor="ctr">
            <a:normAutofit/>
          </a:bodyPr>
          <a:lstStyle>
            <a:lvl1pPr marL="0" indent="0">
              <a:buNone/>
              <a:defRPr lang="en-US" sz="1800" dirty="0">
                <a:solidFill>
                  <a:schemeClr val="bg1">
                    <a:lumMod val="65000"/>
                  </a:schemeClr>
                </a:solidFill>
              </a:defRPr>
            </a:lvl1pPr>
          </a:lstStyle>
          <a:p>
            <a:pPr lvl="0"/>
            <a:r>
              <a:rPr lang="en-US" dirty="0"/>
              <a:t>Click to add date or presenter name</a:t>
            </a:r>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701654" y="2803818"/>
            <a:ext cx="9158309" cy="1594410"/>
          </a:xfrm>
        </p:spPr>
        <p:txBody>
          <a:bodyPr tIns="0" anchor="b">
            <a:normAutofit/>
          </a:bodyPr>
          <a:lstStyle>
            <a:lvl1pPr>
              <a:defRPr sz="4800">
                <a:solidFill>
                  <a:schemeClr val="bg1"/>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48640489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3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r>
              <a:rPr lang="en-US"/>
              <a:t>Click to edit Master text styles</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1" y="1582739"/>
            <a:ext cx="2067512" cy="2041200"/>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9426575" y="1582739"/>
            <a:ext cx="2070100" cy="2041200"/>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p:nvPr>
        </p:nvSpPr>
        <p:spPr>
          <a:xfrm>
            <a:off x="7118350" y="3835725"/>
            <a:ext cx="4378326" cy="2041200"/>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67269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529907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5" y="1582737"/>
            <a:ext cx="529907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6203950" y="2626721"/>
            <a:ext cx="5299072"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63588"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6203950" y="1582736"/>
            <a:ext cx="5299069"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dirty="0"/>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6203950"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66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346392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6" y="1582737"/>
            <a:ext cx="3463922"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4359646" y="2626721"/>
            <a:ext cx="3463923"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90638"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4359646" y="1582736"/>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032751" y="2626675"/>
            <a:ext cx="3463923" cy="3249734"/>
          </a:xfrm>
          <a:noFill/>
          <a:ln w="19050">
            <a:noFill/>
          </a:ln>
        </p:spPr>
        <p:txBody>
          <a:bodyPr lIns="0" tIns="0" rIns="540000" bIns="0">
            <a:normAutofit/>
          </a:bodyPr>
          <a:lstStyle>
            <a:lvl1pPr marL="0" indent="0">
              <a:buNone/>
              <a:defRPr lang="en-US" dirty="0" smtClean="0"/>
            </a:lvl1pPr>
            <a:lvl2pPr marL="311150"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8032751" y="1582737"/>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dirty="0"/>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435964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F6A04D-74AF-F647-A011-77B12220305E}"/>
              </a:ext>
            </a:extLst>
          </p:cNvPr>
          <p:cNvCxnSpPr>
            <a:cxnSpLocks/>
          </p:cNvCxnSpPr>
          <p:nvPr userDrawn="1"/>
        </p:nvCxnSpPr>
        <p:spPr>
          <a:xfrm>
            <a:off x="8032751"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58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2" y="4353759"/>
            <a:ext cx="3448171"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3457576" cy="2600597"/>
          </a:xfrm>
        </p:spPr>
        <p:txBody>
          <a:bodyPr lIns="90000" tIns="90000" rIns="90000" bIns="90000"/>
          <a:lstStyle>
            <a:lvl1pPr marL="0" marR="0" indent="0" algn="l" defTabSz="914400" rtl="0" eaLnBrk="1" fontAlgn="auto" latinLnBrk="0" hangingPunct="1">
              <a:lnSpc>
                <a:spcPct val="90000"/>
              </a:lnSpc>
              <a:spcBef>
                <a:spcPts val="2800"/>
              </a:spcBef>
              <a:spcAft>
                <a:spcPts val="0"/>
              </a:spcAft>
              <a:buClrTx/>
              <a:buSzPct val="110000"/>
              <a:buFont typeface="Arial" panose="020B0604020202020204" pitchFamily="34" charset="0"/>
              <a:buNone/>
              <a:tabLst/>
              <a:defRPr sz="1200" i="1"/>
            </a:lvl1pPr>
          </a:lstStyle>
          <a:p>
            <a:pPr lvl="0"/>
            <a:r>
              <a:rPr lang="en-US" dirty="0"/>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4360862" y="4353759"/>
            <a:ext cx="3456725"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4360862" y="1592262"/>
            <a:ext cx="3456725"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8032751" y="4353759"/>
            <a:ext cx="3448168"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8032750" y="1592262"/>
            <a:ext cx="3448169"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r>
              <a:rPr lang="en-US"/>
              <a:t>Optional footer for data sources, etc.</a:t>
            </a:r>
            <a:endParaRPr lang="en-US" dirty="0"/>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2" y="4750420"/>
            <a:ext cx="3448171"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4360862" y="4750420"/>
            <a:ext cx="3456725"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8032751" y="4750420"/>
            <a:ext cx="3448168" cy="1126505"/>
          </a:xfrm>
        </p:spPr>
        <p:txBody>
          <a:bodyPr lIns="180000" rIns="180000">
            <a:normAutofit/>
          </a:bodyPr>
          <a:lstStyle>
            <a:lvl1pPr marL="0" indent="0" algn="ctr">
              <a:buNone/>
              <a:defRPr lang="en-US" sz="2000" dirty="0"/>
            </a:lvl1pPr>
          </a:lstStyle>
          <a:p>
            <a:pPr lvl="0"/>
            <a:r>
              <a:rPr lang="en-US" dirty="0"/>
              <a:t>Click to add text</a:t>
            </a:r>
          </a:p>
        </p:txBody>
      </p:sp>
    </p:spTree>
    <p:extLst>
      <p:ext uri="{BB962C8B-B14F-4D97-AF65-F5344CB8AC3E}">
        <p14:creationId xmlns:p14="http://schemas.microsoft.com/office/powerpoint/2010/main" val="142445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3" y="4353759"/>
            <a:ext cx="2531508"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2538413"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3450262" y="4353759"/>
            <a:ext cx="2537788"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3450262" y="1592262"/>
            <a:ext cx="2537788"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203953" y="4353759"/>
            <a:ext cx="2531506"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6203952" y="1592262"/>
            <a:ext cx="2531507"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952259" y="4353759"/>
            <a:ext cx="2544415"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11" name="Placeholder 8">
            <a:extLst>
              <a:ext uri="{FF2B5EF4-FFF2-40B4-BE49-F238E27FC236}">
                <a16:creationId xmlns:a16="http://schemas.microsoft.com/office/drawing/2014/main" id="{FFFEFE57-61D6-FD45-85E4-4FCEA07463B1}"/>
              </a:ext>
            </a:extLst>
          </p:cNvPr>
          <p:cNvSpPr>
            <a:spLocks noGrp="1"/>
          </p:cNvSpPr>
          <p:nvPr>
            <p:ph type="pic" sz="quarter" idx="9" hasCustomPrompt="1"/>
          </p:nvPr>
        </p:nvSpPr>
        <p:spPr>
          <a:xfrm>
            <a:off x="8952259" y="1592262"/>
            <a:ext cx="2544415"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r>
              <a:rPr lang="en-US"/>
              <a:t>Optional footer for data sources, etc.</a:t>
            </a:r>
            <a:endParaRPr lang="en-US" dirty="0"/>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3" y="4750420"/>
            <a:ext cx="2531508"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3450262" y="4750420"/>
            <a:ext cx="2537788"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6203953" y="4750420"/>
            <a:ext cx="2531506"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2" name="Placeholder 7">
            <a:extLst>
              <a:ext uri="{FF2B5EF4-FFF2-40B4-BE49-F238E27FC236}">
                <a16:creationId xmlns:a16="http://schemas.microsoft.com/office/drawing/2014/main" id="{CA0BE5AE-A21D-3D44-90A9-185415ADC1DC}"/>
              </a:ext>
            </a:extLst>
          </p:cNvPr>
          <p:cNvSpPr>
            <a:spLocks noGrp="1"/>
          </p:cNvSpPr>
          <p:nvPr>
            <p:ph type="body" sz="quarter" idx="15" hasCustomPrompt="1"/>
          </p:nvPr>
        </p:nvSpPr>
        <p:spPr>
          <a:xfrm>
            <a:off x="8952259" y="4750420"/>
            <a:ext cx="2544415" cy="1126505"/>
          </a:xfrm>
        </p:spPr>
        <p:txBody>
          <a:bodyPr lIns="180000" rIns="180000">
            <a:normAutofit/>
          </a:bodyPr>
          <a:lstStyle>
            <a:lvl1pPr marL="0" indent="0" algn="ctr">
              <a:buNone/>
              <a:defRPr lang="en-US" sz="2000" dirty="0"/>
            </a:lvl1pPr>
          </a:lstStyle>
          <a:p>
            <a:pPr lvl="0"/>
            <a:r>
              <a:rPr lang="en-US" dirty="0"/>
              <a:t>Click to add text</a:t>
            </a:r>
          </a:p>
        </p:txBody>
      </p:sp>
    </p:spTree>
    <p:extLst>
      <p:ext uri="{BB962C8B-B14F-4D97-AF65-F5344CB8AC3E}">
        <p14:creationId xmlns:p14="http://schemas.microsoft.com/office/powerpoint/2010/main" val="2823568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40D3D9-8F79-1741-A3F8-42158C9C8258}"/>
              </a:ext>
            </a:extLst>
          </p:cNvPr>
          <p:cNvSpPr/>
          <p:nvPr userDrawn="1"/>
        </p:nvSpPr>
        <p:spPr>
          <a:xfrm>
            <a:off x="0" y="1"/>
            <a:ext cx="12192000" cy="63341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CE5FF-51C6-294C-878B-039C6CA42480}"/>
              </a:ext>
            </a:extLst>
          </p:cNvPr>
          <p:cNvSpPr>
            <a:spLocks noGrp="1"/>
          </p:cNvSpPr>
          <p:nvPr>
            <p:ph type="title" hasCustomPrompt="1"/>
          </p:nvPr>
        </p:nvSpPr>
        <p:spPr>
          <a:xfrm>
            <a:off x="695326" y="4710223"/>
            <a:ext cx="10801350" cy="1166702"/>
          </a:xfrm>
        </p:spPr>
        <p:txBody>
          <a:bodyPr anchor="t"/>
          <a:lstStyle>
            <a:lvl1pPr>
              <a:defRPr>
                <a:solidFill>
                  <a:schemeClr val="bg1"/>
                </a:solidFill>
              </a:defRPr>
            </a:lvl1pPr>
          </a:lstStyle>
          <a:p>
            <a:r>
              <a:rPr lang="en-US" dirty="0"/>
              <a:t>Click to add an additional message</a:t>
            </a:r>
          </a:p>
        </p:txBody>
      </p:sp>
      <p:sp>
        <p:nvSpPr>
          <p:cNvPr id="3" name="Footer Placeholder 2">
            <a:extLst>
              <a:ext uri="{FF2B5EF4-FFF2-40B4-BE49-F238E27FC236}">
                <a16:creationId xmlns:a16="http://schemas.microsoft.com/office/drawing/2014/main" id="{D90013DA-7514-C548-A217-717DB653E3D8}"/>
              </a:ext>
            </a:extLst>
          </p:cNvPr>
          <p:cNvSpPr>
            <a:spLocks noGrp="1"/>
          </p:cNvSpPr>
          <p:nvPr>
            <p:ph type="ftr" sz="quarter" idx="10"/>
          </p:nvPr>
        </p:nvSpPr>
        <p:spPr/>
        <p:txBody>
          <a:bodyPr/>
          <a:lstStyle/>
          <a:p>
            <a:pPr algn="l"/>
            <a:r>
              <a:rPr lang="en-US"/>
              <a:t>Optional footer for data sources, etc.</a:t>
            </a:r>
            <a:endParaRPr lang="en-US" dirty="0"/>
          </a:p>
        </p:txBody>
      </p:sp>
      <p:sp>
        <p:nvSpPr>
          <p:cNvPr id="4" name="Slide Number Placeholder 3">
            <a:extLst>
              <a:ext uri="{FF2B5EF4-FFF2-40B4-BE49-F238E27FC236}">
                <a16:creationId xmlns:a16="http://schemas.microsoft.com/office/drawing/2014/main" id="{845B2D2D-B64E-2446-837B-2E160765D6A3}"/>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5" name="TextBox 4">
            <a:extLst>
              <a:ext uri="{FF2B5EF4-FFF2-40B4-BE49-F238E27FC236}">
                <a16:creationId xmlns:a16="http://schemas.microsoft.com/office/drawing/2014/main" id="{869B8850-8E78-574B-9451-3F1A131592F7}"/>
              </a:ext>
            </a:extLst>
          </p:cNvPr>
          <p:cNvSpPr txBox="1"/>
          <p:nvPr userDrawn="1"/>
        </p:nvSpPr>
        <p:spPr>
          <a:xfrm>
            <a:off x="599629" y="2452957"/>
            <a:ext cx="4103688" cy="2215991"/>
          </a:xfrm>
          <a:prstGeom prst="rect">
            <a:avLst/>
          </a:prstGeom>
          <a:noFill/>
        </p:spPr>
        <p:txBody>
          <a:bodyPr wrap="none" lIns="0" tIns="0" rIns="0" bIns="0" rtlCol="0">
            <a:spAutoFit/>
          </a:bodyPr>
          <a:lstStyle/>
          <a:p>
            <a:r>
              <a:rPr lang="en-US" sz="14400" b="1" dirty="0">
                <a:solidFill>
                  <a:schemeClr val="bg1"/>
                </a:solidFill>
              </a:rPr>
              <a:t>Q&amp;A</a:t>
            </a:r>
          </a:p>
        </p:txBody>
      </p:sp>
      <p:sp>
        <p:nvSpPr>
          <p:cNvPr id="7" name="Rectangle 6">
            <a:extLst>
              <a:ext uri="{FF2B5EF4-FFF2-40B4-BE49-F238E27FC236}">
                <a16:creationId xmlns:a16="http://schemas.microsoft.com/office/drawing/2014/main" id="{BDDE5E70-A775-744A-96BF-189D6490B534}"/>
              </a:ext>
            </a:extLst>
          </p:cNvPr>
          <p:cNvSpPr/>
          <p:nvPr userDrawn="1"/>
        </p:nvSpPr>
        <p:spPr>
          <a:xfrm>
            <a:off x="0" y="0"/>
            <a:ext cx="88900" cy="4391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263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1491603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2730" y="3557793"/>
            <a:ext cx="11227292" cy="1470025"/>
          </a:xfrm>
        </p:spPr>
        <p:txBody>
          <a:bodyPr anchor="t"/>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22729" y="5027816"/>
            <a:ext cx="11227293" cy="861996"/>
          </a:xfrm>
        </p:spPr>
        <p:txBody>
          <a:bodyPr>
            <a:normAutofit/>
          </a:bodyPr>
          <a:lstStyle>
            <a:lvl1pPr marL="0" indent="0" algn="l">
              <a:buNone/>
              <a:defRPr sz="1941">
                <a:solidFill>
                  <a:srgbClr val="FFFFFF"/>
                </a:solidFill>
              </a:defRPr>
            </a:lvl1pPr>
            <a:lvl2pPr marL="443777" indent="0" algn="ctr">
              <a:buNone/>
              <a:defRPr>
                <a:solidFill>
                  <a:schemeClr val="tx1">
                    <a:tint val="75000"/>
                  </a:schemeClr>
                </a:solidFill>
              </a:defRPr>
            </a:lvl2pPr>
            <a:lvl3pPr marL="887553" indent="0" algn="ctr">
              <a:buNone/>
              <a:defRPr>
                <a:solidFill>
                  <a:schemeClr val="tx1">
                    <a:tint val="75000"/>
                  </a:schemeClr>
                </a:solidFill>
              </a:defRPr>
            </a:lvl3pPr>
            <a:lvl4pPr marL="1331330" indent="0" algn="ctr">
              <a:buNone/>
              <a:defRPr>
                <a:solidFill>
                  <a:schemeClr val="tx1">
                    <a:tint val="75000"/>
                  </a:schemeClr>
                </a:solidFill>
              </a:defRPr>
            </a:lvl4pPr>
            <a:lvl5pPr marL="1775106" indent="0" algn="ctr">
              <a:buNone/>
              <a:defRPr>
                <a:solidFill>
                  <a:schemeClr val="tx1">
                    <a:tint val="75000"/>
                  </a:schemeClr>
                </a:solidFill>
              </a:defRPr>
            </a:lvl5pPr>
            <a:lvl6pPr marL="2218883" indent="0" algn="ctr">
              <a:buNone/>
              <a:defRPr>
                <a:solidFill>
                  <a:schemeClr val="tx1">
                    <a:tint val="75000"/>
                  </a:schemeClr>
                </a:solidFill>
              </a:defRPr>
            </a:lvl6pPr>
            <a:lvl7pPr marL="2662660" indent="0" algn="ctr">
              <a:buNone/>
              <a:defRPr>
                <a:solidFill>
                  <a:schemeClr val="tx1">
                    <a:tint val="75000"/>
                  </a:schemeClr>
                </a:solidFill>
              </a:defRPr>
            </a:lvl7pPr>
            <a:lvl8pPr marL="3106436" indent="0" algn="ctr">
              <a:buNone/>
              <a:defRPr>
                <a:solidFill>
                  <a:schemeClr val="tx1">
                    <a:tint val="75000"/>
                  </a:schemeClr>
                </a:solidFill>
              </a:defRPr>
            </a:lvl8pPr>
            <a:lvl9pPr marL="355021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35740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71">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118">
                <a:solidFill>
                  <a:schemeClr val="tx2"/>
                </a:solidFill>
              </a:defRPr>
            </a:lvl1pPr>
            <a:lvl2pPr>
              <a:defRPr sz="1765">
                <a:solidFill>
                  <a:schemeClr val="tx2"/>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1642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3"/>
            <a:ext cx="5384800" cy="4131189"/>
          </a:xfrm>
        </p:spPr>
        <p:txBody>
          <a:bodyPr/>
          <a:lstStyle>
            <a:lvl1pPr>
              <a:defRPr sz="2330">
                <a:solidFill>
                  <a:schemeClr val="tx2"/>
                </a:solidFill>
              </a:defRPr>
            </a:lvl1pPr>
            <a:lvl2pPr>
              <a:defRPr sz="1941">
                <a:solidFill>
                  <a:schemeClr val="tx2"/>
                </a:solidFill>
              </a:defRPr>
            </a:lvl2pPr>
            <a:lvl3pPr>
              <a:defRPr sz="1747">
                <a:solidFill>
                  <a:schemeClr val="tx2"/>
                </a:solidFill>
              </a:defRPr>
            </a:lvl3pPr>
            <a:lvl4pPr>
              <a:defRPr sz="1747">
                <a:solidFill>
                  <a:schemeClr val="tx2"/>
                </a:solidFill>
              </a:defRPr>
            </a:lvl4pPr>
            <a:lvl5pPr>
              <a:defRPr sz="1747">
                <a:solidFill>
                  <a:schemeClr val="tx2"/>
                </a:solidFill>
              </a:defRPr>
            </a:lvl5pPr>
            <a:lvl6pPr>
              <a:defRPr sz="1747"/>
            </a:lvl6pPr>
            <a:lvl7pPr>
              <a:defRPr sz="1747"/>
            </a:lvl7pPr>
            <a:lvl8pPr>
              <a:defRPr sz="1747"/>
            </a:lvl8pPr>
            <a:lvl9pPr>
              <a:defRPr sz="174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131189"/>
          </a:xfrm>
        </p:spPr>
        <p:txBody>
          <a:bodyPr/>
          <a:lstStyle>
            <a:lvl1pPr>
              <a:defRPr sz="2330">
                <a:solidFill>
                  <a:schemeClr val="tx2"/>
                </a:solidFill>
              </a:defRPr>
            </a:lvl1pPr>
            <a:lvl2pPr>
              <a:defRPr sz="1941">
                <a:solidFill>
                  <a:schemeClr val="tx2"/>
                </a:solidFill>
              </a:defRPr>
            </a:lvl2pPr>
            <a:lvl3pPr>
              <a:defRPr sz="1747">
                <a:solidFill>
                  <a:schemeClr val="tx2"/>
                </a:solidFill>
              </a:defRPr>
            </a:lvl3pPr>
            <a:lvl4pPr>
              <a:defRPr sz="1747">
                <a:solidFill>
                  <a:schemeClr val="tx2"/>
                </a:solidFill>
              </a:defRPr>
            </a:lvl4pPr>
            <a:lvl5pPr>
              <a:defRPr sz="1747">
                <a:solidFill>
                  <a:schemeClr val="tx2"/>
                </a:solidFill>
              </a:defRPr>
            </a:lvl5pPr>
            <a:lvl6pPr>
              <a:defRPr sz="1747"/>
            </a:lvl6pPr>
            <a:lvl7pPr>
              <a:defRPr sz="1747"/>
            </a:lvl7pPr>
            <a:lvl8pPr>
              <a:defRPr sz="1747"/>
            </a:lvl8pPr>
            <a:lvl9pPr>
              <a:defRPr sz="174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4092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695274" y="4563247"/>
            <a:ext cx="8959850" cy="1068204"/>
          </a:xfrm>
        </p:spPr>
        <p:txBody>
          <a:bodyPr lIns="18000">
            <a:normAutofit/>
          </a:bodyPr>
          <a:lstStyle>
            <a:lvl1pPr marL="0" indent="0" algn="l">
              <a:buNone/>
              <a:defRPr lang="en-US" sz="2400" dirty="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695325" y="2559185"/>
            <a:ext cx="8959850" cy="1832189"/>
          </a:xfrm>
        </p:spPr>
        <p:txBody>
          <a:bodyPr anchor="b">
            <a:normAutofit/>
          </a:bodyPr>
          <a:lstStyle>
            <a:lvl1pPr>
              <a:defRPr sz="4800">
                <a:solidFill>
                  <a:schemeClr val="accent1"/>
                </a:solidFill>
              </a:defRPr>
            </a:lvl1pPr>
          </a:lstStyle>
          <a:p>
            <a:r>
              <a:rPr lang="en-US" dirty="0"/>
              <a:t>Click to add section title</a:t>
            </a:r>
          </a:p>
        </p:txBody>
      </p:sp>
      <p:sp>
        <p:nvSpPr>
          <p:cNvPr id="4" name="Rectangle 3">
            <a:extLst>
              <a:ext uri="{FF2B5EF4-FFF2-40B4-BE49-F238E27FC236}">
                <a16:creationId xmlns:a16="http://schemas.microsoft.com/office/drawing/2014/main" id="{2F922608-8476-5940-9A55-721DC0362722}"/>
              </a:ext>
            </a:extLst>
          </p:cNvPr>
          <p:cNvSpPr/>
          <p:nvPr userDrawn="1"/>
        </p:nvSpPr>
        <p:spPr>
          <a:xfrm>
            <a:off x="0" y="-1"/>
            <a:ext cx="194127" cy="1730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99CD5C8C-0415-0C4B-94D4-C2751885B5F2}"/>
              </a:ext>
            </a:extLst>
          </p:cNvPr>
          <p:cNvSpPr>
            <a:spLocks noGrp="1"/>
          </p:cNvSpPr>
          <p:nvPr userDrawn="1">
            <p:ph type="ftr" sz="quarter" idx="10"/>
          </p:nvPr>
        </p:nvSpPr>
        <p:spPr/>
        <p:txBody>
          <a:bodyPr/>
          <a:lstStyle/>
          <a:p>
            <a:r>
              <a:rPr lang="en-US"/>
              <a:t>Optional footer for data sources, etc.</a:t>
            </a:r>
            <a:endParaRPr lang="en-US" dirty="0"/>
          </a:p>
        </p:txBody>
      </p:sp>
      <p:sp>
        <p:nvSpPr>
          <p:cNvPr id="15" name="Slide Number Placeholder 14">
            <a:extLst>
              <a:ext uri="{FF2B5EF4-FFF2-40B4-BE49-F238E27FC236}">
                <a16:creationId xmlns:a16="http://schemas.microsoft.com/office/drawing/2014/main" id="{14C091DD-5CD4-4C43-882A-5F5692F021D2}"/>
              </a:ext>
            </a:extLst>
          </p:cNvPr>
          <p:cNvSpPr>
            <a:spLocks noGrp="1"/>
          </p:cNvSpPr>
          <p:nvPr userDrawn="1">
            <p:ph type="sldNum" sz="quarter" idx="11"/>
          </p:nvPr>
        </p:nvSpPr>
        <p:spPr/>
        <p:txBody>
          <a:bodyPr/>
          <a:lstStyle/>
          <a:p>
            <a:fld id="{9CC4C01C-10F0-BE40-8C25-99B2B118CB10}" type="slidenum">
              <a:rPr lang="en-US" smtClean="0"/>
              <a:pPr/>
              <a:t>‹#›</a:t>
            </a:fld>
            <a:endParaRPr lang="en-US" dirty="0"/>
          </a:p>
        </p:txBody>
      </p:sp>
      <p:sp>
        <p:nvSpPr>
          <p:cNvPr id="18" name="Rectangle 17">
            <a:extLst>
              <a:ext uri="{FF2B5EF4-FFF2-40B4-BE49-F238E27FC236}">
                <a16:creationId xmlns:a16="http://schemas.microsoft.com/office/drawing/2014/main" id="{35C6AF6C-5DE8-084A-8ECF-33AD82B1A76B}"/>
              </a:ext>
            </a:extLst>
          </p:cNvPr>
          <p:cNvSpPr/>
          <p:nvPr userDrawn="1"/>
        </p:nvSpPr>
        <p:spPr>
          <a:xfrm>
            <a:off x="0" y="0"/>
            <a:ext cx="88900" cy="4391374"/>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83026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DC96D6-74ED-4F1B-98F4-C77BD56EE6BC}"/>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EC252621-7867-467D-8C26-70E43015F60F}"/>
              </a:ext>
            </a:extLst>
          </p:cNvPr>
          <p:cNvSpPr>
            <a:spLocks noGrp="1"/>
          </p:cNvSpPr>
          <p:nvPr>
            <p:ph type="sldNum" sz="quarter" idx="11"/>
          </p:nvPr>
        </p:nvSpPr>
        <p:spPr>
          <a:xfrm>
            <a:off x="121023" y="6370637"/>
            <a:ext cx="401034" cy="457200"/>
          </a:xfrm>
        </p:spPr>
        <p:txBody>
          <a:bodyPr/>
          <a:lstStyle>
            <a:lvl1pPr>
              <a:defRPr b="0">
                <a:ln w="9525">
                  <a:solidFill>
                    <a:schemeClr val="tx1">
                      <a:lumMod val="75000"/>
                    </a:schemeClr>
                  </a:solidFill>
                </a:ln>
                <a:noFill/>
                <a:latin typeface="Calibri Light" panose="020F0302020204030204" pitchFamily="34" charset="0"/>
                <a:cs typeface="Calibri Light" panose="020F0302020204030204" pitchFamily="34" charset="0"/>
              </a:defRPr>
            </a:lvl1p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749267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435D42-A41A-854A-8F9E-B346F4AF86EA}"/>
              </a:ext>
            </a:extLst>
          </p:cNvPr>
          <p:cNvSpPr/>
          <p:nvPr userDrawn="1"/>
        </p:nvSpPr>
        <p:spPr>
          <a:xfrm>
            <a:off x="-1222" y="1195729"/>
            <a:ext cx="12193222" cy="4681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171BED9-39A6-3149-93A6-C15136140ACC}"/>
              </a:ext>
            </a:extLst>
          </p:cNvPr>
          <p:cNvGrpSpPr/>
          <p:nvPr userDrawn="1"/>
        </p:nvGrpSpPr>
        <p:grpSpPr>
          <a:xfrm>
            <a:off x="311792" y="887267"/>
            <a:ext cx="3425164" cy="1640469"/>
            <a:chOff x="483609" y="650416"/>
            <a:chExt cx="3683660" cy="1764275"/>
          </a:xfrm>
        </p:grpSpPr>
        <p:grpSp>
          <p:nvGrpSpPr>
            <p:cNvPr id="29" name="Group 28">
              <a:extLst>
                <a:ext uri="{FF2B5EF4-FFF2-40B4-BE49-F238E27FC236}">
                  <a16:creationId xmlns:a16="http://schemas.microsoft.com/office/drawing/2014/main" id="{26484BCE-2913-7C48-B850-4047C17B34B6}"/>
                </a:ext>
              </a:extLst>
            </p:cNvPr>
            <p:cNvGrpSpPr/>
            <p:nvPr userDrawn="1"/>
          </p:nvGrpSpPr>
          <p:grpSpPr>
            <a:xfrm>
              <a:off x="483609" y="982156"/>
              <a:ext cx="3683660" cy="1432535"/>
              <a:chOff x="-1221" y="920444"/>
              <a:chExt cx="2256385" cy="877483"/>
            </a:xfrm>
          </p:grpSpPr>
          <p:sp>
            <p:nvSpPr>
              <p:cNvPr id="31" name="Rectangle 30">
                <a:extLst>
                  <a:ext uri="{FF2B5EF4-FFF2-40B4-BE49-F238E27FC236}">
                    <a16:creationId xmlns:a16="http://schemas.microsoft.com/office/drawing/2014/main" id="{18EBBCA3-76A6-C348-95AD-1CCE3076D8CE}"/>
                  </a:ext>
                </a:extLst>
              </p:cNvPr>
              <p:cNvSpPr/>
              <p:nvPr userDrawn="1"/>
            </p:nvSpPr>
            <p:spPr>
              <a:xfrm>
                <a:off x="-1221" y="920444"/>
                <a:ext cx="2256385" cy="8774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FE07023-5451-3346-9524-B97A9B01F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057" y="1190888"/>
                <a:ext cx="1706684" cy="332471"/>
              </a:xfrm>
              <a:prstGeom prst="rect">
                <a:avLst/>
              </a:prstGeom>
            </p:spPr>
          </p:pic>
        </p:grpSp>
        <p:sp>
          <p:nvSpPr>
            <p:cNvPr id="30" name="Rectangle 29">
              <a:extLst>
                <a:ext uri="{FF2B5EF4-FFF2-40B4-BE49-F238E27FC236}">
                  <a16:creationId xmlns:a16="http://schemas.microsoft.com/office/drawing/2014/main" id="{34C94F0E-8679-D64A-B7BD-9E57AF36BC53}"/>
                </a:ext>
              </a:extLst>
            </p:cNvPr>
            <p:cNvSpPr/>
            <p:nvPr userDrawn="1"/>
          </p:nvSpPr>
          <p:spPr>
            <a:xfrm>
              <a:off x="483609" y="650416"/>
              <a:ext cx="3683660" cy="3317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701603" y="4556037"/>
            <a:ext cx="9158309" cy="1068204"/>
          </a:xfrm>
        </p:spPr>
        <p:txBody>
          <a:bodyPr lIns="18000">
            <a:normAutofit/>
          </a:bodyPr>
          <a:lstStyle>
            <a:lvl1pPr marL="0" indent="0" algn="l">
              <a:buNone/>
              <a:defRPr lang="en-US"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userDrawn="1">
            <p:ph type="body" sz="quarter" idx="2" hasCustomPrompt="1"/>
          </p:nvPr>
        </p:nvSpPr>
        <p:spPr>
          <a:xfrm>
            <a:off x="695325" y="6035911"/>
            <a:ext cx="9164587" cy="631992"/>
          </a:xfrm>
        </p:spPr>
        <p:txBody>
          <a:bodyPr anchor="ctr">
            <a:normAutofit/>
          </a:bodyPr>
          <a:lstStyle>
            <a:lvl1pPr marL="0" indent="0">
              <a:buNone/>
              <a:defRPr lang="en-US" sz="1800" dirty="0">
                <a:solidFill>
                  <a:schemeClr val="bg1">
                    <a:lumMod val="65000"/>
                  </a:schemeClr>
                </a:solidFill>
              </a:defRPr>
            </a:lvl1pPr>
          </a:lstStyle>
          <a:p>
            <a:pPr lvl="0"/>
            <a:r>
              <a:rPr lang="en-US" dirty="0"/>
              <a:t>Click to add date or presenter name</a:t>
            </a:r>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701654" y="2803818"/>
            <a:ext cx="9158309" cy="1594410"/>
          </a:xfrm>
        </p:spPr>
        <p:txBody>
          <a:bodyPr tIns="0" anchor="b">
            <a:normAutofit/>
          </a:bodyPr>
          <a:lstStyle>
            <a:lvl1pPr>
              <a:defRPr sz="4800">
                <a:solidFill>
                  <a:schemeClr val="bg1"/>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56088122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695274" y="4563247"/>
            <a:ext cx="8959850" cy="1068204"/>
          </a:xfrm>
        </p:spPr>
        <p:txBody>
          <a:bodyPr lIns="18000">
            <a:normAutofit/>
          </a:bodyPr>
          <a:lstStyle>
            <a:lvl1pPr marL="0" indent="0" algn="l">
              <a:buNone/>
              <a:defRPr lang="en-US" sz="2400" dirty="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695325" y="2559185"/>
            <a:ext cx="8959850" cy="1832189"/>
          </a:xfrm>
        </p:spPr>
        <p:txBody>
          <a:bodyPr anchor="b">
            <a:normAutofit/>
          </a:bodyPr>
          <a:lstStyle>
            <a:lvl1pPr>
              <a:defRPr sz="4800">
                <a:solidFill>
                  <a:schemeClr val="accent1"/>
                </a:solidFill>
              </a:defRPr>
            </a:lvl1pPr>
          </a:lstStyle>
          <a:p>
            <a:r>
              <a:rPr lang="en-US" dirty="0"/>
              <a:t>Click to add section title</a:t>
            </a:r>
          </a:p>
        </p:txBody>
      </p:sp>
      <p:sp>
        <p:nvSpPr>
          <p:cNvPr id="4" name="Rectangle 3">
            <a:extLst>
              <a:ext uri="{FF2B5EF4-FFF2-40B4-BE49-F238E27FC236}">
                <a16:creationId xmlns:a16="http://schemas.microsoft.com/office/drawing/2014/main" id="{2F922608-8476-5940-9A55-721DC0362722}"/>
              </a:ext>
            </a:extLst>
          </p:cNvPr>
          <p:cNvSpPr/>
          <p:nvPr userDrawn="1"/>
        </p:nvSpPr>
        <p:spPr>
          <a:xfrm>
            <a:off x="0" y="-1"/>
            <a:ext cx="194127" cy="1730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99CD5C8C-0415-0C4B-94D4-C2751885B5F2}"/>
              </a:ext>
            </a:extLst>
          </p:cNvPr>
          <p:cNvSpPr>
            <a:spLocks noGrp="1"/>
          </p:cNvSpPr>
          <p:nvPr userDrawn="1">
            <p:ph type="ftr" sz="quarter" idx="10"/>
          </p:nvPr>
        </p:nvSpPr>
        <p:spPr/>
        <p:txBody>
          <a:bodyPr/>
          <a:lstStyle/>
          <a:p>
            <a:r>
              <a:rPr lang="en-US"/>
              <a:t>Optional footer for data sources, etc.</a:t>
            </a:r>
            <a:endParaRPr lang="en-US" dirty="0"/>
          </a:p>
        </p:txBody>
      </p:sp>
      <p:sp>
        <p:nvSpPr>
          <p:cNvPr id="15" name="Slide Number Placeholder 14">
            <a:extLst>
              <a:ext uri="{FF2B5EF4-FFF2-40B4-BE49-F238E27FC236}">
                <a16:creationId xmlns:a16="http://schemas.microsoft.com/office/drawing/2014/main" id="{14C091DD-5CD4-4C43-882A-5F5692F021D2}"/>
              </a:ext>
            </a:extLst>
          </p:cNvPr>
          <p:cNvSpPr>
            <a:spLocks noGrp="1"/>
          </p:cNvSpPr>
          <p:nvPr userDrawn="1">
            <p:ph type="sldNum" sz="quarter" idx="11"/>
          </p:nvPr>
        </p:nvSpPr>
        <p:spPr/>
        <p:txBody>
          <a:bodyPr/>
          <a:lstStyle/>
          <a:p>
            <a:fld id="{9CC4C01C-10F0-BE40-8C25-99B2B118CB10}" type="slidenum">
              <a:rPr lang="en-US" smtClean="0"/>
              <a:pPr/>
              <a:t>‹#›</a:t>
            </a:fld>
            <a:endParaRPr lang="en-US" dirty="0"/>
          </a:p>
        </p:txBody>
      </p:sp>
      <p:sp>
        <p:nvSpPr>
          <p:cNvPr id="18" name="Rectangle 17">
            <a:extLst>
              <a:ext uri="{FF2B5EF4-FFF2-40B4-BE49-F238E27FC236}">
                <a16:creationId xmlns:a16="http://schemas.microsoft.com/office/drawing/2014/main" id="{35C6AF6C-5DE8-084A-8ECF-33AD82B1A76B}"/>
              </a:ext>
            </a:extLst>
          </p:cNvPr>
          <p:cNvSpPr/>
          <p:nvPr userDrawn="1"/>
        </p:nvSpPr>
        <p:spPr>
          <a:xfrm>
            <a:off x="0" y="0"/>
            <a:ext cx="88900" cy="4391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25182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09605D-F1A6-BD46-A173-60C4CDACF3B2}"/>
              </a:ext>
            </a:extLst>
          </p:cNvPr>
          <p:cNvSpPr/>
          <p:nvPr userDrawn="1"/>
        </p:nvSpPr>
        <p:spPr>
          <a:xfrm>
            <a:off x="0" y="0"/>
            <a:ext cx="88900" cy="1203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FD48451-CABC-7049-A6B4-73418476FDC1}"/>
              </a:ext>
            </a:extLst>
          </p:cNvPr>
          <p:cNvSpPr>
            <a:spLocks noGrp="1"/>
          </p:cNvSpPr>
          <p:nvPr>
            <p:ph type="pic" sz="quarter" idx="3" hasCustomPrompt="1"/>
          </p:nvPr>
        </p:nvSpPr>
        <p:spPr>
          <a:xfrm>
            <a:off x="0" y="0"/>
            <a:ext cx="12192000" cy="6334125"/>
          </a:xfrm>
          <a:custGeom>
            <a:avLst/>
            <a:gdLst>
              <a:gd name="connsiteX0" fmla="*/ 88900 w 12192000"/>
              <a:gd name="connsiteY0" fmla="*/ 0 h 6334125"/>
              <a:gd name="connsiteX1" fmla="*/ 12192000 w 12192000"/>
              <a:gd name="connsiteY1" fmla="*/ 0 h 6334125"/>
              <a:gd name="connsiteX2" fmla="*/ 12192000 w 12192000"/>
              <a:gd name="connsiteY2" fmla="*/ 6334125 h 6334125"/>
              <a:gd name="connsiteX3" fmla="*/ 0 w 12192000"/>
              <a:gd name="connsiteY3" fmla="*/ 6334125 h 6334125"/>
              <a:gd name="connsiteX4" fmla="*/ 0 w 12192000"/>
              <a:gd name="connsiteY4" fmla="*/ 1203157 h 6334125"/>
              <a:gd name="connsiteX5" fmla="*/ 88900 w 12192000"/>
              <a:gd name="connsiteY5" fmla="*/ 1203157 h 63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34125">
                <a:moveTo>
                  <a:pt x="88900" y="0"/>
                </a:moveTo>
                <a:lnTo>
                  <a:pt x="12192000" y="0"/>
                </a:lnTo>
                <a:lnTo>
                  <a:pt x="12192000" y="6334125"/>
                </a:lnTo>
                <a:lnTo>
                  <a:pt x="0" y="6334125"/>
                </a:lnTo>
                <a:lnTo>
                  <a:pt x="0" y="1203157"/>
                </a:lnTo>
                <a:lnTo>
                  <a:pt x="88900" y="1203157"/>
                </a:lnTo>
                <a:close/>
              </a:path>
            </a:pathLst>
          </a:custGeom>
          <a:solidFill>
            <a:schemeClr val="accent1"/>
          </a:solidFill>
        </p:spPr>
        <p:txBody>
          <a:bodyPr wrap="square" lIns="90000" tIns="90000" bIns="90000" anchor="b">
            <a:noAutofit/>
          </a:bodyPr>
          <a:lstStyle>
            <a:lvl1pPr marL="0" indent="0">
              <a:buNone/>
              <a:defRPr sz="1200" i="1">
                <a:solidFill>
                  <a:schemeClr val="accent1">
                    <a:lumMod val="60000"/>
                    <a:lumOff val="40000"/>
                  </a:schemeClr>
                </a:solidFill>
              </a:defRPr>
            </a:lvl1pPr>
          </a:lstStyle>
          <a:p>
            <a:pPr lvl="0"/>
            <a:r>
              <a:rPr lang="en-US" dirty="0"/>
              <a:t>Optionally, add a photo background by dragging an image into this placeholder. Ensure the text is still legible over the chosen image.</a:t>
            </a:r>
          </a:p>
        </p:txBody>
      </p:sp>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lvl1pPr>
              <a:defRPr>
                <a:solidFill>
                  <a:schemeClr val="bg1"/>
                </a:solidFill>
              </a:defRPr>
            </a:lvl1p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2525713" y="1592263"/>
            <a:ext cx="7129461" cy="3678237"/>
          </a:xfrm>
        </p:spPr>
        <p:txBody>
          <a:bodyPr anchor="ctr">
            <a:normAutofit/>
          </a:bodyPr>
          <a:lstStyle>
            <a:lvl1pPr marL="0" indent="0" algn="ctr">
              <a:spcBef>
                <a:spcPts val="1000"/>
              </a:spcBef>
              <a:buNone/>
              <a:defRPr sz="4800">
                <a:solidFill>
                  <a:schemeClr val="bg1"/>
                </a:solidFill>
              </a:defRPr>
            </a:lvl1pPr>
          </a:lstStyle>
          <a:p>
            <a:pPr lvl="0"/>
            <a:r>
              <a:rPr lang="en-US" dirty="0"/>
              <a:t>Click to add </a:t>
            </a:r>
            <a:br>
              <a:rPr lang="en-US" dirty="0"/>
            </a:br>
            <a:r>
              <a:rPr lang="en-US" dirty="0"/>
              <a:t>key message statement</a:t>
            </a:r>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1714386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3" y="1592263"/>
            <a:ext cx="10801352" cy="4284662"/>
          </a:xfrm>
        </p:spPr>
        <p:txBody>
          <a:bodyPr tIns="0" rIns="2160000"/>
          <a:lstStyle>
            <a:lvl1pPr>
              <a:defRPr/>
            </a:lvl1pPr>
          </a:lstStyle>
          <a:p>
            <a:pPr lvl="0"/>
            <a:endParaRPr lang="en-US" dirty="0"/>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118309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4" y="1592263"/>
            <a:ext cx="5292726" cy="4284662"/>
          </a:xfrm>
        </p:spPr>
        <p:txBody>
          <a:bodyPr tIns="0" rIns="540000"/>
          <a:lstStyle>
            <a:lvl1pPr>
              <a:defRPr/>
            </a:lvl1pPr>
          </a:lstStyle>
          <a:p>
            <a:pPr lvl="0"/>
            <a:endParaRPr lang="en-US" dirty="0"/>
          </a:p>
        </p:txBody>
      </p:sp>
      <p:sp>
        <p:nvSpPr>
          <p:cNvPr id="7" name="Content Placeholder 6">
            <a:extLst>
              <a:ext uri="{FF2B5EF4-FFF2-40B4-BE49-F238E27FC236}">
                <a16:creationId xmlns:a16="http://schemas.microsoft.com/office/drawing/2014/main" id="{7B387941-94AB-484A-B7EA-62C057F65554}"/>
              </a:ext>
            </a:extLst>
          </p:cNvPr>
          <p:cNvSpPr>
            <a:spLocks noGrp="1" noChangeAspect="1"/>
          </p:cNvSpPr>
          <p:nvPr>
            <p:ph idx="5"/>
          </p:nvPr>
        </p:nvSpPr>
        <p:spPr>
          <a:xfrm>
            <a:off x="6204671" y="1592263"/>
            <a:ext cx="5292727" cy="4284662"/>
          </a:xfrm>
        </p:spPr>
        <p:txBody>
          <a:bodyPr tIns="0" rIns="540000"/>
          <a:lstStyle>
            <a:lvl1pPr>
              <a:defRPr/>
            </a:lvl1pPr>
          </a:lstStyle>
          <a:p>
            <a:pPr lvl="0"/>
            <a:endParaRPr lang="en-US" dirty="0"/>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45719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5" y="1592263"/>
            <a:ext cx="10801350" cy="4284662"/>
          </a:xfrm>
          <a:noFill/>
        </p:spPr>
        <p:txBody>
          <a:bodyPr lIns="90000" tIns="90000" rIns="90000" bIns="90000" anchor="t">
            <a:normAutofit/>
          </a:bodyPr>
          <a:lstStyle>
            <a:lvl1pPr marL="0" indent="0" algn="l">
              <a:buNone/>
              <a:defRPr sz="1200" i="1">
                <a:solidFill>
                  <a:srgbClr val="58595B"/>
                </a:solidFill>
              </a:defRPr>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738116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3" y="1592263"/>
            <a:ext cx="5292727" cy="4284662"/>
          </a:xfrm>
          <a:noFill/>
        </p:spPr>
        <p:txBody>
          <a:bodyPr lIns="90000" tIns="90000" rIns="90000" bIns="90000" anchor="t">
            <a:normAutofit/>
          </a:bodyPr>
          <a:lstStyle>
            <a:lvl1pPr marL="0" indent="0">
              <a:buNone/>
              <a:defRPr lang="en-US" sz="1200" i="1" dirty="0"/>
            </a:lvl1pPr>
          </a:lstStyle>
          <a:p>
            <a:pPr lvl="0"/>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6203952" y="1592263"/>
            <a:ext cx="5292723" cy="4284661"/>
          </a:xfrm>
          <a:noFill/>
        </p:spPr>
        <p:txBody>
          <a:bodyPr lIns="90000" tIns="90000" rIns="90000" bIns="90000" anchor="t">
            <a:normAutofit/>
          </a:bodyPr>
          <a:lstStyle>
            <a:lvl1pPr marL="0" indent="0">
              <a:buNone/>
              <a:defRPr lang="en-US" sz="1200" i="1" dirty="0"/>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71393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8325" cy="4284662"/>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1549468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1709" cy="2041200"/>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7119493" y="3835093"/>
            <a:ext cx="4377181" cy="2041832"/>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2196650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09605D-F1A6-BD46-A173-60C4CDACF3B2}"/>
              </a:ext>
            </a:extLst>
          </p:cNvPr>
          <p:cNvSpPr/>
          <p:nvPr userDrawn="1"/>
        </p:nvSpPr>
        <p:spPr>
          <a:xfrm>
            <a:off x="0" y="0"/>
            <a:ext cx="88900" cy="1203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FD48451-CABC-7049-A6B4-73418476FDC1}"/>
              </a:ext>
            </a:extLst>
          </p:cNvPr>
          <p:cNvSpPr>
            <a:spLocks noGrp="1"/>
          </p:cNvSpPr>
          <p:nvPr>
            <p:ph type="pic" sz="quarter" idx="3" hasCustomPrompt="1"/>
          </p:nvPr>
        </p:nvSpPr>
        <p:spPr>
          <a:xfrm>
            <a:off x="0" y="0"/>
            <a:ext cx="12192000" cy="6334125"/>
          </a:xfrm>
          <a:custGeom>
            <a:avLst/>
            <a:gdLst>
              <a:gd name="connsiteX0" fmla="*/ 88900 w 12192000"/>
              <a:gd name="connsiteY0" fmla="*/ 0 h 6334125"/>
              <a:gd name="connsiteX1" fmla="*/ 12192000 w 12192000"/>
              <a:gd name="connsiteY1" fmla="*/ 0 h 6334125"/>
              <a:gd name="connsiteX2" fmla="*/ 12192000 w 12192000"/>
              <a:gd name="connsiteY2" fmla="*/ 6334125 h 6334125"/>
              <a:gd name="connsiteX3" fmla="*/ 0 w 12192000"/>
              <a:gd name="connsiteY3" fmla="*/ 6334125 h 6334125"/>
              <a:gd name="connsiteX4" fmla="*/ 0 w 12192000"/>
              <a:gd name="connsiteY4" fmla="*/ 1203157 h 6334125"/>
              <a:gd name="connsiteX5" fmla="*/ 88900 w 12192000"/>
              <a:gd name="connsiteY5" fmla="*/ 1203157 h 63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34125">
                <a:moveTo>
                  <a:pt x="88900" y="0"/>
                </a:moveTo>
                <a:lnTo>
                  <a:pt x="12192000" y="0"/>
                </a:lnTo>
                <a:lnTo>
                  <a:pt x="12192000" y="6334125"/>
                </a:lnTo>
                <a:lnTo>
                  <a:pt x="0" y="6334125"/>
                </a:lnTo>
                <a:lnTo>
                  <a:pt x="0" y="1203157"/>
                </a:lnTo>
                <a:lnTo>
                  <a:pt x="88900" y="1203157"/>
                </a:lnTo>
                <a:close/>
              </a:path>
            </a:pathLst>
          </a:custGeom>
          <a:solidFill>
            <a:schemeClr val="accent1"/>
          </a:solidFill>
        </p:spPr>
        <p:txBody>
          <a:bodyPr wrap="square" lIns="90000" tIns="90000" bIns="90000" anchor="b">
            <a:noAutofit/>
          </a:bodyPr>
          <a:lstStyle>
            <a:lvl1pPr marL="0" indent="0">
              <a:buNone/>
              <a:defRPr sz="1200" i="1">
                <a:solidFill>
                  <a:schemeClr val="accent1">
                    <a:lumMod val="60000"/>
                    <a:lumOff val="40000"/>
                  </a:schemeClr>
                </a:solidFill>
              </a:defRPr>
            </a:lvl1pPr>
          </a:lstStyle>
          <a:p>
            <a:pPr lvl="0"/>
            <a:r>
              <a:rPr lang="en-US" dirty="0"/>
              <a:t>Optionally, add a photo background by dragging an image into this placeholder. Ensure the text is still legible over the chosen image.</a:t>
            </a:r>
          </a:p>
        </p:txBody>
      </p:sp>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2525713" y="1592263"/>
            <a:ext cx="7129461" cy="3678237"/>
          </a:xfrm>
        </p:spPr>
        <p:txBody>
          <a:bodyPr anchor="ctr">
            <a:normAutofit/>
          </a:bodyPr>
          <a:lstStyle>
            <a:lvl1pPr marL="0" indent="0" algn="ctr">
              <a:spcBef>
                <a:spcPts val="1000"/>
              </a:spcBef>
              <a:buNone/>
              <a:defRPr sz="4800">
                <a:solidFill>
                  <a:schemeClr val="bg1"/>
                </a:solidFill>
              </a:defRPr>
            </a:lvl1pPr>
          </a:lstStyle>
          <a:p>
            <a:pPr lvl="0"/>
            <a:r>
              <a:rPr lang="en-US" dirty="0"/>
              <a:t>Click to add </a:t>
            </a:r>
            <a:br>
              <a:rPr lang="en-US" dirty="0"/>
            </a:br>
            <a:r>
              <a:rPr lang="en-US" dirty="0"/>
              <a:t>key message statement</a:t>
            </a:r>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552957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3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1" y="1582739"/>
            <a:ext cx="2067512" cy="2041200"/>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9426575" y="1582739"/>
            <a:ext cx="2070100" cy="2041200"/>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p:nvPr>
        </p:nvSpPr>
        <p:spPr>
          <a:xfrm>
            <a:off x="7118350" y="3835725"/>
            <a:ext cx="4378326" cy="2041200"/>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350376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529907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5" y="1582737"/>
            <a:ext cx="529907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6203950" y="2626721"/>
            <a:ext cx="5299072"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63588"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6203950" y="1582736"/>
            <a:ext cx="5299069"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dirty="0"/>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6203950"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591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346392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6" y="1582737"/>
            <a:ext cx="3463922"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4359646" y="2626721"/>
            <a:ext cx="3463923"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90638"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4359646" y="1582736"/>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032751" y="2626675"/>
            <a:ext cx="3463923" cy="3249734"/>
          </a:xfrm>
          <a:noFill/>
          <a:ln w="19050">
            <a:noFill/>
          </a:ln>
        </p:spPr>
        <p:txBody>
          <a:bodyPr lIns="0" tIns="0" rIns="540000" bIns="0">
            <a:normAutofit/>
          </a:bodyPr>
          <a:lstStyle>
            <a:lvl1pPr marL="0" indent="0">
              <a:buNone/>
              <a:defRPr lang="en-US" dirty="0" smtClean="0"/>
            </a:lvl1pPr>
            <a:lvl2pPr marL="311150"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8032751" y="1582737"/>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dirty="0"/>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435964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F6A04D-74AF-F647-A011-77B12220305E}"/>
              </a:ext>
            </a:extLst>
          </p:cNvPr>
          <p:cNvCxnSpPr>
            <a:cxnSpLocks/>
          </p:cNvCxnSpPr>
          <p:nvPr userDrawn="1"/>
        </p:nvCxnSpPr>
        <p:spPr>
          <a:xfrm>
            <a:off x="8032751"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20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2" y="4353759"/>
            <a:ext cx="3448171"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3457576" cy="2600597"/>
          </a:xfrm>
        </p:spPr>
        <p:txBody>
          <a:bodyPr lIns="90000" tIns="90000" rIns="90000" bIns="90000"/>
          <a:lstStyle>
            <a:lvl1pPr marL="0" marR="0" indent="0" algn="l" defTabSz="914400" rtl="0" eaLnBrk="1" fontAlgn="auto" latinLnBrk="0" hangingPunct="1">
              <a:lnSpc>
                <a:spcPct val="90000"/>
              </a:lnSpc>
              <a:spcBef>
                <a:spcPts val="2800"/>
              </a:spcBef>
              <a:spcAft>
                <a:spcPts val="0"/>
              </a:spcAft>
              <a:buClrTx/>
              <a:buSzPct val="110000"/>
              <a:buFont typeface="Arial" panose="020B0604020202020204" pitchFamily="34" charset="0"/>
              <a:buNone/>
              <a:tabLst/>
              <a:defRPr sz="1200" i="1"/>
            </a:lvl1pPr>
          </a:lstStyle>
          <a:p>
            <a:pPr lvl="0"/>
            <a:r>
              <a:rPr lang="en-US" dirty="0"/>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4360862" y="4353759"/>
            <a:ext cx="3456725"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4360862" y="1592262"/>
            <a:ext cx="3456725"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8032751" y="4353759"/>
            <a:ext cx="3448168"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8032750" y="1592262"/>
            <a:ext cx="3448169"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r>
              <a:rPr lang="en-US"/>
              <a:t>Optional footer for data sources, etc.</a:t>
            </a:r>
            <a:endParaRPr lang="en-US" dirty="0"/>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2" y="4750420"/>
            <a:ext cx="3448171"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4360862" y="4750420"/>
            <a:ext cx="3456725"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8032751" y="4750420"/>
            <a:ext cx="3448168" cy="1126505"/>
          </a:xfrm>
        </p:spPr>
        <p:txBody>
          <a:bodyPr lIns="180000" rIns="180000">
            <a:normAutofit/>
          </a:bodyPr>
          <a:lstStyle>
            <a:lvl1pPr marL="0" indent="0" algn="ctr">
              <a:buNone/>
              <a:defRPr lang="en-US" sz="2000" dirty="0"/>
            </a:lvl1pPr>
          </a:lstStyle>
          <a:p>
            <a:pPr lvl="0"/>
            <a:r>
              <a:rPr lang="en-US" dirty="0"/>
              <a:t>Click to add text</a:t>
            </a:r>
          </a:p>
        </p:txBody>
      </p:sp>
    </p:spTree>
    <p:extLst>
      <p:ext uri="{BB962C8B-B14F-4D97-AF65-F5344CB8AC3E}">
        <p14:creationId xmlns:p14="http://schemas.microsoft.com/office/powerpoint/2010/main" val="3012291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3" y="4353759"/>
            <a:ext cx="2531508"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2538413"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3450262" y="4353759"/>
            <a:ext cx="2537788"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3450262" y="1592262"/>
            <a:ext cx="2537788"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203953" y="4353759"/>
            <a:ext cx="2531506"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6203952" y="1592262"/>
            <a:ext cx="2531507"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952259" y="4353759"/>
            <a:ext cx="2544415"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11" name="Placeholder 8">
            <a:extLst>
              <a:ext uri="{FF2B5EF4-FFF2-40B4-BE49-F238E27FC236}">
                <a16:creationId xmlns:a16="http://schemas.microsoft.com/office/drawing/2014/main" id="{FFFEFE57-61D6-FD45-85E4-4FCEA07463B1}"/>
              </a:ext>
            </a:extLst>
          </p:cNvPr>
          <p:cNvSpPr>
            <a:spLocks noGrp="1"/>
          </p:cNvSpPr>
          <p:nvPr>
            <p:ph type="pic" sz="quarter" idx="9" hasCustomPrompt="1"/>
          </p:nvPr>
        </p:nvSpPr>
        <p:spPr>
          <a:xfrm>
            <a:off x="8952259" y="1592262"/>
            <a:ext cx="2544415"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r>
              <a:rPr lang="en-US"/>
              <a:t>Optional footer for data sources, etc.</a:t>
            </a:r>
            <a:endParaRPr lang="en-US" dirty="0"/>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3" y="4750420"/>
            <a:ext cx="2531508"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3450262" y="4750420"/>
            <a:ext cx="2537788"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6203953" y="4750420"/>
            <a:ext cx="2531506"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2" name="Placeholder 7">
            <a:extLst>
              <a:ext uri="{FF2B5EF4-FFF2-40B4-BE49-F238E27FC236}">
                <a16:creationId xmlns:a16="http://schemas.microsoft.com/office/drawing/2014/main" id="{CA0BE5AE-A21D-3D44-90A9-185415ADC1DC}"/>
              </a:ext>
            </a:extLst>
          </p:cNvPr>
          <p:cNvSpPr>
            <a:spLocks noGrp="1"/>
          </p:cNvSpPr>
          <p:nvPr>
            <p:ph type="body" sz="quarter" idx="15" hasCustomPrompt="1"/>
          </p:nvPr>
        </p:nvSpPr>
        <p:spPr>
          <a:xfrm>
            <a:off x="8952259" y="4750420"/>
            <a:ext cx="2544415" cy="1126505"/>
          </a:xfrm>
        </p:spPr>
        <p:txBody>
          <a:bodyPr lIns="180000" rIns="180000">
            <a:normAutofit/>
          </a:bodyPr>
          <a:lstStyle>
            <a:lvl1pPr marL="0" indent="0" algn="ctr">
              <a:buNone/>
              <a:defRPr lang="en-US" sz="2000" dirty="0"/>
            </a:lvl1pPr>
          </a:lstStyle>
          <a:p>
            <a:pPr lvl="0"/>
            <a:r>
              <a:rPr lang="en-US" dirty="0"/>
              <a:t>Click to add text</a:t>
            </a:r>
          </a:p>
        </p:txBody>
      </p:sp>
    </p:spTree>
    <p:extLst>
      <p:ext uri="{BB962C8B-B14F-4D97-AF65-F5344CB8AC3E}">
        <p14:creationId xmlns:p14="http://schemas.microsoft.com/office/powerpoint/2010/main" val="786585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40D3D9-8F79-1741-A3F8-42158C9C8258}"/>
              </a:ext>
            </a:extLst>
          </p:cNvPr>
          <p:cNvSpPr/>
          <p:nvPr userDrawn="1"/>
        </p:nvSpPr>
        <p:spPr>
          <a:xfrm>
            <a:off x="0" y="1"/>
            <a:ext cx="12192000" cy="63341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CE5FF-51C6-294C-878B-039C6CA42480}"/>
              </a:ext>
            </a:extLst>
          </p:cNvPr>
          <p:cNvSpPr>
            <a:spLocks noGrp="1"/>
          </p:cNvSpPr>
          <p:nvPr>
            <p:ph type="title" hasCustomPrompt="1"/>
          </p:nvPr>
        </p:nvSpPr>
        <p:spPr>
          <a:xfrm>
            <a:off x="695326" y="4710223"/>
            <a:ext cx="10801350" cy="1166702"/>
          </a:xfrm>
        </p:spPr>
        <p:txBody>
          <a:bodyPr anchor="t"/>
          <a:lstStyle>
            <a:lvl1pPr>
              <a:defRPr>
                <a:solidFill>
                  <a:schemeClr val="bg1"/>
                </a:solidFill>
              </a:defRPr>
            </a:lvl1pPr>
          </a:lstStyle>
          <a:p>
            <a:r>
              <a:rPr lang="en-US" dirty="0"/>
              <a:t>Click to add an additional message</a:t>
            </a:r>
          </a:p>
        </p:txBody>
      </p:sp>
      <p:sp>
        <p:nvSpPr>
          <p:cNvPr id="3" name="Footer Placeholder 2">
            <a:extLst>
              <a:ext uri="{FF2B5EF4-FFF2-40B4-BE49-F238E27FC236}">
                <a16:creationId xmlns:a16="http://schemas.microsoft.com/office/drawing/2014/main" id="{D90013DA-7514-C548-A217-717DB653E3D8}"/>
              </a:ext>
            </a:extLst>
          </p:cNvPr>
          <p:cNvSpPr>
            <a:spLocks noGrp="1"/>
          </p:cNvSpPr>
          <p:nvPr>
            <p:ph type="ftr" sz="quarter" idx="10"/>
          </p:nvPr>
        </p:nvSpPr>
        <p:spPr/>
        <p:txBody>
          <a:bodyPr/>
          <a:lstStyle/>
          <a:p>
            <a:pPr algn="l"/>
            <a:r>
              <a:rPr lang="en-US"/>
              <a:t>Optional footer for data sources, etc.</a:t>
            </a:r>
            <a:endParaRPr lang="en-US" dirty="0"/>
          </a:p>
        </p:txBody>
      </p:sp>
      <p:sp>
        <p:nvSpPr>
          <p:cNvPr id="4" name="Slide Number Placeholder 3">
            <a:extLst>
              <a:ext uri="{FF2B5EF4-FFF2-40B4-BE49-F238E27FC236}">
                <a16:creationId xmlns:a16="http://schemas.microsoft.com/office/drawing/2014/main" id="{845B2D2D-B64E-2446-837B-2E160765D6A3}"/>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5" name="TextBox 4">
            <a:extLst>
              <a:ext uri="{FF2B5EF4-FFF2-40B4-BE49-F238E27FC236}">
                <a16:creationId xmlns:a16="http://schemas.microsoft.com/office/drawing/2014/main" id="{869B8850-8E78-574B-9451-3F1A131592F7}"/>
              </a:ext>
            </a:extLst>
          </p:cNvPr>
          <p:cNvSpPr txBox="1"/>
          <p:nvPr userDrawn="1"/>
        </p:nvSpPr>
        <p:spPr>
          <a:xfrm>
            <a:off x="599629" y="2452957"/>
            <a:ext cx="4103688" cy="2215991"/>
          </a:xfrm>
          <a:prstGeom prst="rect">
            <a:avLst/>
          </a:prstGeom>
          <a:noFill/>
        </p:spPr>
        <p:txBody>
          <a:bodyPr wrap="none" lIns="0" tIns="0" rIns="0" bIns="0" rtlCol="0">
            <a:spAutoFit/>
          </a:bodyPr>
          <a:lstStyle/>
          <a:p>
            <a:r>
              <a:rPr lang="en-US" sz="14400" b="1" dirty="0">
                <a:solidFill>
                  <a:schemeClr val="bg1"/>
                </a:solidFill>
              </a:rPr>
              <a:t>Q&amp;A</a:t>
            </a:r>
          </a:p>
        </p:txBody>
      </p:sp>
      <p:sp>
        <p:nvSpPr>
          <p:cNvPr id="7" name="Rectangle 6">
            <a:extLst>
              <a:ext uri="{FF2B5EF4-FFF2-40B4-BE49-F238E27FC236}">
                <a16:creationId xmlns:a16="http://schemas.microsoft.com/office/drawing/2014/main" id="{BDDE5E70-A775-744A-96BF-189D6490B534}"/>
              </a:ext>
            </a:extLst>
          </p:cNvPr>
          <p:cNvSpPr/>
          <p:nvPr userDrawn="1"/>
        </p:nvSpPr>
        <p:spPr>
          <a:xfrm>
            <a:off x="0" y="0"/>
            <a:ext cx="88900" cy="4391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416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23583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3" y="1592263"/>
            <a:ext cx="10801352" cy="4284662"/>
          </a:xfrm>
        </p:spPr>
        <p:txBody>
          <a:bodyPr tIns="0" rIns="2160000"/>
          <a:lstStyle>
            <a:lvl1pPr>
              <a:defRPr/>
            </a:lvl1pPr>
          </a:lstStyle>
          <a:p>
            <a:pPr lvl="0"/>
            <a:r>
              <a:rPr lang="en-US"/>
              <a:t>Click to edit Master text styles</a:t>
            </a:r>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160493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4" y="1592263"/>
            <a:ext cx="5292726" cy="4284662"/>
          </a:xfrm>
        </p:spPr>
        <p:txBody>
          <a:bodyPr tIns="0" rIns="540000"/>
          <a:lstStyle>
            <a:lvl1pPr>
              <a:defRPr/>
            </a:lvl1pPr>
          </a:lstStyle>
          <a:p>
            <a:pPr lvl="0"/>
            <a:r>
              <a:rPr lang="en-US"/>
              <a:t>Click to edit Master text styles</a:t>
            </a:r>
          </a:p>
        </p:txBody>
      </p:sp>
      <p:sp>
        <p:nvSpPr>
          <p:cNvPr id="7" name="Content Placeholder 6">
            <a:extLst>
              <a:ext uri="{FF2B5EF4-FFF2-40B4-BE49-F238E27FC236}">
                <a16:creationId xmlns:a16="http://schemas.microsoft.com/office/drawing/2014/main" id="{7B387941-94AB-484A-B7EA-62C057F65554}"/>
              </a:ext>
            </a:extLst>
          </p:cNvPr>
          <p:cNvSpPr>
            <a:spLocks noGrp="1" noChangeAspect="1"/>
          </p:cNvSpPr>
          <p:nvPr>
            <p:ph idx="5"/>
          </p:nvPr>
        </p:nvSpPr>
        <p:spPr>
          <a:xfrm>
            <a:off x="6204671" y="1592263"/>
            <a:ext cx="5292727" cy="4284662"/>
          </a:xfrm>
        </p:spPr>
        <p:txBody>
          <a:bodyPr tIns="0" rIns="540000"/>
          <a:lstStyle>
            <a:lvl1pPr>
              <a:defRPr/>
            </a:lvl1pPr>
          </a:lstStyle>
          <a:p>
            <a:pPr lvl="0"/>
            <a:r>
              <a:rPr lang="en-US"/>
              <a:t>Click to edit Master text styles</a:t>
            </a:r>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830778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5" y="1592263"/>
            <a:ext cx="10801350" cy="4284662"/>
          </a:xfrm>
          <a:noFill/>
        </p:spPr>
        <p:txBody>
          <a:bodyPr lIns="90000" tIns="90000" rIns="90000" bIns="90000" anchor="t">
            <a:normAutofit/>
          </a:bodyPr>
          <a:lstStyle>
            <a:lvl1pPr marL="0" indent="0" algn="l">
              <a:buNone/>
              <a:defRPr sz="1200" i="1">
                <a:solidFill>
                  <a:srgbClr val="58595B"/>
                </a:solidFill>
              </a:defRPr>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409456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3" y="1592263"/>
            <a:ext cx="5292727" cy="4284662"/>
          </a:xfrm>
          <a:noFill/>
        </p:spPr>
        <p:txBody>
          <a:bodyPr lIns="90000" tIns="90000" rIns="90000" bIns="90000" anchor="t">
            <a:normAutofit/>
          </a:bodyPr>
          <a:lstStyle>
            <a:lvl1pPr marL="0" indent="0">
              <a:buNone/>
              <a:defRPr lang="en-US" sz="1200" i="1" dirty="0"/>
            </a:lvl1pPr>
          </a:lstStyle>
          <a:p>
            <a:pPr lvl="0"/>
            <a:r>
              <a:rPr lang="en-US"/>
              <a:t>Click icon to add picture</a:t>
            </a:r>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6203952" y="1592263"/>
            <a:ext cx="5292723" cy="4284661"/>
          </a:xfrm>
          <a:noFill/>
        </p:spPr>
        <p:txBody>
          <a:bodyPr lIns="90000" tIns="90000" rIns="90000" bIns="90000" anchor="t">
            <a:normAutofit/>
          </a:bodyPr>
          <a:lstStyle>
            <a:lvl1pPr marL="0" indent="0">
              <a:buNone/>
              <a:defRPr lang="en-US" sz="1200" i="1" dirty="0"/>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8557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r>
              <a:rPr lang="en-US"/>
              <a:t>Click to edit Master text styles</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8325" cy="4284662"/>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27007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r>
              <a:rPr lang="en-US"/>
              <a:t>Click to edit Master text styles</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1709" cy="2041200"/>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7119493" y="3835093"/>
            <a:ext cx="4377181" cy="2041832"/>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86917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2.sv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F56F2-054F-654B-9FC7-BE530542CA7A}"/>
              </a:ext>
            </a:extLst>
          </p:cNvPr>
          <p:cNvSpPr>
            <a:spLocks noGrp="1"/>
          </p:cNvSpPr>
          <p:nvPr>
            <p:ph type="title"/>
          </p:nvPr>
        </p:nvSpPr>
        <p:spPr>
          <a:xfrm>
            <a:off x="695325" y="1"/>
            <a:ext cx="10801350" cy="119697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8B8295-AB73-214E-A3BA-92F259BAF578}"/>
              </a:ext>
            </a:extLst>
          </p:cNvPr>
          <p:cNvSpPr>
            <a:spLocks noGrp="1"/>
          </p:cNvSpPr>
          <p:nvPr>
            <p:ph type="body" idx="1"/>
          </p:nvPr>
        </p:nvSpPr>
        <p:spPr>
          <a:xfrm>
            <a:off x="695325" y="1592267"/>
            <a:ext cx="10801351" cy="4284658"/>
          </a:xfrm>
          <a:prstGeom prst="rect">
            <a:avLst/>
          </a:prstGeom>
        </p:spPr>
        <p:txBody>
          <a:bodyPr vert="horz" lIns="0" tIns="0" rIns="54000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D8AA042-99A3-0A4D-9F57-6A3FD4F3CB1C}"/>
              </a:ext>
            </a:extLst>
          </p:cNvPr>
          <p:cNvSpPr>
            <a:spLocks noGrp="1"/>
          </p:cNvSpPr>
          <p:nvPr>
            <p:ph type="ftr" sz="quarter" idx="3"/>
          </p:nvPr>
        </p:nvSpPr>
        <p:spPr>
          <a:xfrm>
            <a:off x="695325" y="6416675"/>
            <a:ext cx="9558987" cy="365125"/>
          </a:xfrm>
          <a:prstGeom prst="rect">
            <a:avLst/>
          </a:prstGeom>
        </p:spPr>
        <p:txBody>
          <a:bodyPr vert="horz" lIns="0" tIns="45720" rIns="91440" bIns="45720" rtlCol="0" anchor="ctr"/>
          <a:lstStyle>
            <a:lvl1pPr algn="l">
              <a:defRPr sz="1200">
                <a:solidFill>
                  <a:schemeClr val="bg1">
                    <a:lumMod val="65000"/>
                  </a:schemeClr>
                </a:solidFill>
                <a:latin typeface="Arial" panose="020B0604020202020204" pitchFamily="34" charset="0"/>
                <a:cs typeface="Arial" panose="020B0604020202020204" pitchFamily="34" charset="0"/>
              </a:defRPr>
            </a:lvl1pPr>
          </a:lstStyle>
          <a:p>
            <a:r>
              <a:rPr lang="en-US" dirty="0"/>
              <a:t>Optional footer for data sources, etc.</a:t>
            </a:r>
          </a:p>
        </p:txBody>
      </p:sp>
      <p:sp>
        <p:nvSpPr>
          <p:cNvPr id="6" name="Slide Number Placeholder 5">
            <a:extLst>
              <a:ext uri="{FF2B5EF4-FFF2-40B4-BE49-F238E27FC236}">
                <a16:creationId xmlns:a16="http://schemas.microsoft.com/office/drawing/2014/main" id="{3FBF0A26-F8F3-0649-9E70-D1F6E020C8BA}"/>
              </a:ext>
            </a:extLst>
          </p:cNvPr>
          <p:cNvSpPr>
            <a:spLocks noGrp="1"/>
          </p:cNvSpPr>
          <p:nvPr>
            <p:ph type="sldNum" sz="quarter" idx="4"/>
          </p:nvPr>
        </p:nvSpPr>
        <p:spPr>
          <a:xfrm>
            <a:off x="78391" y="6416675"/>
            <a:ext cx="401034" cy="365125"/>
          </a:xfrm>
          <a:prstGeom prst="rect">
            <a:avLst/>
          </a:prstGeom>
        </p:spPr>
        <p:txBody>
          <a:bodyPr vert="horz" lIns="0" tIns="45720" rIns="0" bIns="45720" rtlCol="0" anchor="ctr"/>
          <a:lstStyle>
            <a:lvl1pPr algn="r">
              <a:defRPr sz="1200" b="1">
                <a:solidFill>
                  <a:schemeClr val="bg1">
                    <a:lumMod val="65000"/>
                  </a:schemeClr>
                </a:solidFill>
                <a:latin typeface="Arial" panose="020B0604020202020204" pitchFamily="34" charset="0"/>
                <a:cs typeface="Arial" panose="020B0604020202020204" pitchFamily="34" charset="0"/>
              </a:defRPr>
            </a:lvl1pPr>
          </a:lstStyle>
          <a:p>
            <a:fld id="{9CC4C01C-10F0-BE40-8C25-99B2B118CB10}" type="slidenum">
              <a:rPr lang="en-US" smtClean="0"/>
              <a:pPr/>
              <a:t>‹#›</a:t>
            </a:fld>
            <a:endParaRPr lang="en-US" dirty="0"/>
          </a:p>
        </p:txBody>
      </p:sp>
      <p:pic>
        <p:nvPicPr>
          <p:cNvPr id="11" name="Graphic 10">
            <a:extLst>
              <a:ext uri="{FF2B5EF4-FFF2-40B4-BE49-F238E27FC236}">
                <a16:creationId xmlns:a16="http://schemas.microsoft.com/office/drawing/2014/main" id="{F06AF13A-8495-A74F-B63A-A0D06A2ED13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729017" y="6492983"/>
            <a:ext cx="992765" cy="193395"/>
          </a:xfrm>
          <a:prstGeom prst="rect">
            <a:avLst/>
          </a:prstGeom>
        </p:spPr>
      </p:pic>
      <p:cxnSp>
        <p:nvCxnSpPr>
          <p:cNvPr id="12" name="Straight Connector 11">
            <a:extLst>
              <a:ext uri="{FF2B5EF4-FFF2-40B4-BE49-F238E27FC236}">
                <a16:creationId xmlns:a16="http://schemas.microsoft.com/office/drawing/2014/main" id="{BB672F18-1A00-E147-9289-B5458D1928F6}"/>
              </a:ext>
            </a:extLst>
          </p:cNvPr>
          <p:cNvCxnSpPr/>
          <p:nvPr userDrawn="1"/>
        </p:nvCxnSpPr>
        <p:spPr>
          <a:xfrm>
            <a:off x="0" y="6338824"/>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2CC87F0-1076-1C4D-9393-2F702781B174}"/>
              </a:ext>
            </a:extLst>
          </p:cNvPr>
          <p:cNvSpPr/>
          <p:nvPr userDrawn="1"/>
        </p:nvSpPr>
        <p:spPr>
          <a:xfrm>
            <a:off x="0" y="0"/>
            <a:ext cx="88900" cy="1203157"/>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98DB9993-7F57-F349-BDDD-57C1AB761AF0}"/>
              </a:ext>
            </a:extLst>
          </p:cNvPr>
          <p:cNvGrpSpPr/>
          <p:nvPr userDrawn="1"/>
        </p:nvGrpSpPr>
        <p:grpSpPr>
          <a:xfrm>
            <a:off x="479425" y="-742723"/>
            <a:ext cx="11233149" cy="498764"/>
            <a:chOff x="479425" y="-2497094"/>
            <a:chExt cx="11233149" cy="498764"/>
          </a:xfrm>
          <a:noFill/>
        </p:grpSpPr>
        <p:sp>
          <p:nvSpPr>
            <p:cNvPr id="36" name="Rectangle 35">
              <a:extLst>
                <a:ext uri="{FF2B5EF4-FFF2-40B4-BE49-F238E27FC236}">
                  <a16:creationId xmlns:a16="http://schemas.microsoft.com/office/drawing/2014/main" id="{D66CD016-3382-DB4C-98A6-9473E4C18E6E}"/>
                </a:ext>
              </a:extLst>
            </p:cNvPr>
            <p:cNvSpPr/>
            <p:nvPr userDrawn="1"/>
          </p:nvSpPr>
          <p:spPr>
            <a:xfrm>
              <a:off x="139752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B5FAAAC-CE45-C946-AE2A-68BD9692FFDA}"/>
                </a:ext>
              </a:extLst>
            </p:cNvPr>
            <p:cNvSpPr/>
            <p:nvPr userDrawn="1"/>
          </p:nvSpPr>
          <p:spPr>
            <a:xfrm>
              <a:off x="323373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D6184E-281A-2641-8BD5-E43A54D65E58}"/>
                </a:ext>
              </a:extLst>
            </p:cNvPr>
            <p:cNvSpPr/>
            <p:nvPr userDrawn="1"/>
          </p:nvSpPr>
          <p:spPr>
            <a:xfrm>
              <a:off x="506994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7F0070D-1D75-CA42-9E0D-8C7E7A6DEA49}"/>
                </a:ext>
              </a:extLst>
            </p:cNvPr>
            <p:cNvSpPr/>
            <p:nvPr userDrawn="1"/>
          </p:nvSpPr>
          <p:spPr>
            <a:xfrm>
              <a:off x="690615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C6DA7D3-3E98-E643-A0A3-FA760D4B343C}"/>
                </a:ext>
              </a:extLst>
            </p:cNvPr>
            <p:cNvSpPr/>
            <p:nvPr userDrawn="1"/>
          </p:nvSpPr>
          <p:spPr>
            <a:xfrm>
              <a:off x="874236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E4385FC-2953-8B42-BAD3-C08C36A29CA8}"/>
                </a:ext>
              </a:extLst>
            </p:cNvPr>
            <p:cNvSpPr/>
            <p:nvPr userDrawn="1"/>
          </p:nvSpPr>
          <p:spPr>
            <a:xfrm>
              <a:off x="1057856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E11A22-5897-5646-A1DF-0087CE2E6E06}"/>
                </a:ext>
              </a:extLst>
            </p:cNvPr>
            <p:cNvSpPr/>
            <p:nvPr userDrawn="1"/>
          </p:nvSpPr>
          <p:spPr>
            <a:xfrm>
              <a:off x="11496674"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AA6E93-D886-0443-B9D3-FAF9CF728135}"/>
                </a:ext>
              </a:extLst>
            </p:cNvPr>
            <p:cNvSpPr/>
            <p:nvPr userDrawn="1"/>
          </p:nvSpPr>
          <p:spPr>
            <a:xfrm>
              <a:off x="47942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4AC37FC-638A-8244-A071-21DE4834E688}"/>
                </a:ext>
              </a:extLst>
            </p:cNvPr>
            <p:cNvSpPr/>
            <p:nvPr userDrawn="1"/>
          </p:nvSpPr>
          <p:spPr>
            <a:xfrm>
              <a:off x="231563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A0A0F72-D31B-324A-B16F-D1326F84CF63}"/>
                </a:ext>
              </a:extLst>
            </p:cNvPr>
            <p:cNvSpPr/>
            <p:nvPr userDrawn="1"/>
          </p:nvSpPr>
          <p:spPr>
            <a:xfrm>
              <a:off x="415184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D3BF073-299C-E347-B193-1FF2F86C16B1}"/>
                </a:ext>
              </a:extLst>
            </p:cNvPr>
            <p:cNvSpPr/>
            <p:nvPr userDrawn="1"/>
          </p:nvSpPr>
          <p:spPr>
            <a:xfrm>
              <a:off x="598804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171C742-8B34-FE4D-845C-35F68D3AE663}"/>
                </a:ext>
              </a:extLst>
            </p:cNvPr>
            <p:cNvSpPr/>
            <p:nvPr userDrawn="1"/>
          </p:nvSpPr>
          <p:spPr>
            <a:xfrm>
              <a:off x="782425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9AE23F5-BC73-D140-A27E-F9DB815274B5}"/>
                </a:ext>
              </a:extLst>
            </p:cNvPr>
            <p:cNvSpPr/>
            <p:nvPr userDrawn="1"/>
          </p:nvSpPr>
          <p:spPr>
            <a:xfrm>
              <a:off x="966046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7628041"/>
      </p:ext>
    </p:extLst>
  </p:cSld>
  <p:clrMap bg1="lt1" tx1="dk1" bg2="lt2" tx2="dk2" accent1="accent1" accent2="accent2" accent3="accent3" accent4="accent4" accent5="accent5" accent6="accent6" hlink="hlink" folHlink="folHlink"/>
  <p:sldLayoutIdLst>
    <p:sldLayoutId id="2147483733" r:id="rId1"/>
    <p:sldLayoutId id="2147483723" r:id="rId2"/>
    <p:sldLayoutId id="2147483728" r:id="rId3"/>
    <p:sldLayoutId id="2147483724" r:id="rId4"/>
    <p:sldLayoutId id="2147483725" r:id="rId5"/>
    <p:sldLayoutId id="2147483726" r:id="rId6"/>
    <p:sldLayoutId id="2147483727" r:id="rId7"/>
    <p:sldLayoutId id="2147483737" r:id="rId8"/>
    <p:sldLayoutId id="2147483736" r:id="rId9"/>
    <p:sldLayoutId id="2147483729" r:id="rId10"/>
    <p:sldLayoutId id="2147483738" r:id="rId11"/>
    <p:sldLayoutId id="2147483731" r:id="rId12"/>
    <p:sldLayoutId id="2147483735" r:id="rId13"/>
    <p:sldLayoutId id="2147483730" r:id="rId14"/>
    <p:sldLayoutId id="2147483732" r:id="rId15"/>
    <p:sldLayoutId id="2147483734" r:id="rId16"/>
    <p:sldLayoutId id="2147483756" r:id="rId17"/>
    <p:sldLayoutId id="2147483757" r:id="rId18"/>
    <p:sldLayoutId id="2147483758" r:id="rId19"/>
    <p:sldLayoutId id="2147483759" r:id="rId20"/>
  </p:sldLayoutIdLst>
  <p:hf hdr="0" dt="0"/>
  <p:txStyles>
    <p:titleStyle>
      <a:lvl1pPr algn="l" defTabSz="914400" rtl="0" eaLnBrk="1" latinLnBrk="0" hangingPunct="1">
        <a:lnSpc>
          <a:spcPct val="90000"/>
        </a:lnSpc>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p:titleStyle>
    <p:body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C35EA4"/>
          </p15:clr>
        </p15:guide>
        <p15:guide id="4" pos="7242">
          <p15:clr>
            <a:srgbClr val="C35EA4"/>
          </p15:clr>
        </p15:guide>
        <p15:guide id="6" orient="horz" pos="3702" userDrawn="1">
          <p15:clr>
            <a:srgbClr val="C35EA4"/>
          </p15:clr>
        </p15:guide>
        <p15:guide id="7" orient="horz" pos="754">
          <p15:clr>
            <a:srgbClr val="5ACBF0"/>
          </p15:clr>
        </p15:guide>
        <p15:guide id="8" orient="horz" pos="997" userDrawn="1">
          <p15:clr>
            <a:srgbClr val="C35EA4"/>
          </p15:clr>
        </p15:guide>
        <p15:guide id="9" pos="1458">
          <p15:clr>
            <a:srgbClr val="A4A3A4"/>
          </p15:clr>
        </p15:guide>
        <p15:guide id="10" pos="1591">
          <p15:clr>
            <a:srgbClr val="A4A3A4"/>
          </p15:clr>
        </p15:guide>
        <p15:guide id="11" pos="2616">
          <p15:clr>
            <a:srgbClr val="A4A3A4"/>
          </p15:clr>
        </p15:guide>
        <p15:guide id="12" pos="2747">
          <p15:clr>
            <a:srgbClr val="A4A3A4"/>
          </p15:clr>
        </p15:guide>
        <p15:guide id="13" pos="3772">
          <p15:clr>
            <a:srgbClr val="A4A3A4"/>
          </p15:clr>
        </p15:guide>
        <p15:guide id="14" pos="3908">
          <p15:clr>
            <a:srgbClr val="A4A3A4"/>
          </p15:clr>
        </p15:guide>
        <p15:guide id="15" pos="4930">
          <p15:clr>
            <a:srgbClr val="A4A3A4"/>
          </p15:clr>
        </p15:guide>
        <p15:guide id="16" pos="5060">
          <p15:clr>
            <a:srgbClr val="A4A3A4"/>
          </p15:clr>
        </p15:guide>
        <p15:guide id="17" pos="6082">
          <p15:clr>
            <a:srgbClr val="A4A3A4"/>
          </p15:clr>
        </p15:guide>
        <p15:guide id="18" pos="6219">
          <p15:clr>
            <a:srgbClr val="A4A3A4"/>
          </p15:clr>
        </p15:guide>
        <p15:guide id="19" pos="882">
          <p15:clr>
            <a:srgbClr val="A4A3A4"/>
          </p15:clr>
        </p15:guide>
        <p15:guide id="20" pos="1012">
          <p15:clr>
            <a:srgbClr val="A4A3A4"/>
          </p15:clr>
        </p15:guide>
        <p15:guide id="21" pos="2037">
          <p15:clr>
            <a:srgbClr val="A4A3A4"/>
          </p15:clr>
        </p15:guide>
        <p15:guide id="22" pos="2171">
          <p15:clr>
            <a:srgbClr val="A4A3A4"/>
          </p15:clr>
        </p15:guide>
        <p15:guide id="23" pos="3192">
          <p15:clr>
            <a:srgbClr val="A4A3A4"/>
          </p15:clr>
        </p15:guide>
        <p15:guide id="24" pos="3326">
          <p15:clr>
            <a:srgbClr val="A4A3A4"/>
          </p15:clr>
        </p15:guide>
        <p15:guide id="25" pos="4348">
          <p15:clr>
            <a:srgbClr val="A4A3A4"/>
          </p15:clr>
        </p15:guide>
        <p15:guide id="26" pos="4484">
          <p15:clr>
            <a:srgbClr val="A4A3A4"/>
          </p15:clr>
        </p15:guide>
        <p15:guide id="27" pos="5506">
          <p15:clr>
            <a:srgbClr val="A4A3A4"/>
          </p15:clr>
        </p15:guide>
        <p15:guide id="28" pos="5640">
          <p15:clr>
            <a:srgbClr val="A4A3A4"/>
          </p15:clr>
        </p15:guide>
        <p15:guide id="29" pos="6665">
          <p15:clr>
            <a:srgbClr val="A4A3A4"/>
          </p15:clr>
        </p15:guide>
        <p15:guide id="30" pos="6795">
          <p15:clr>
            <a:srgbClr val="A4A3A4"/>
          </p15:clr>
        </p15:guide>
        <p15:guide id="32" pos="302">
          <p15:clr>
            <a:srgbClr val="5ACBF0"/>
          </p15:clr>
        </p15:guide>
        <p15:guide id="33" pos="7378">
          <p15:clr>
            <a:srgbClr val="5ACBF0"/>
          </p15:clr>
        </p15:guide>
        <p15:guide id="34" orient="horz" pos="3990"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F56F2-054F-654B-9FC7-BE530542CA7A}"/>
              </a:ext>
            </a:extLst>
          </p:cNvPr>
          <p:cNvSpPr>
            <a:spLocks noGrp="1"/>
          </p:cNvSpPr>
          <p:nvPr>
            <p:ph type="title"/>
          </p:nvPr>
        </p:nvSpPr>
        <p:spPr>
          <a:xfrm>
            <a:off x="695325" y="1"/>
            <a:ext cx="10801350" cy="1196974"/>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B8295-AB73-214E-A3BA-92F259BAF578}"/>
              </a:ext>
            </a:extLst>
          </p:cNvPr>
          <p:cNvSpPr>
            <a:spLocks noGrp="1"/>
          </p:cNvSpPr>
          <p:nvPr>
            <p:ph type="body" idx="1"/>
          </p:nvPr>
        </p:nvSpPr>
        <p:spPr>
          <a:xfrm>
            <a:off x="695325" y="1592267"/>
            <a:ext cx="10801351" cy="4284658"/>
          </a:xfrm>
          <a:prstGeom prst="rect">
            <a:avLst/>
          </a:prstGeom>
        </p:spPr>
        <p:txBody>
          <a:bodyPr vert="horz" lIns="0" tIns="0" rIns="54000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 </a:t>
            </a:r>
          </a:p>
          <a:p>
            <a:pPr lvl="6"/>
            <a:r>
              <a:rPr lang="en-US" dirty="0"/>
              <a:t> </a:t>
            </a:r>
          </a:p>
          <a:p>
            <a:pPr lvl="7"/>
            <a:r>
              <a:rPr lang="en-US" dirty="0"/>
              <a:t> </a:t>
            </a:r>
          </a:p>
          <a:p>
            <a:pPr lvl="8"/>
            <a:r>
              <a:rPr lang="en-US" dirty="0"/>
              <a:t> </a:t>
            </a:r>
          </a:p>
        </p:txBody>
      </p:sp>
      <p:sp>
        <p:nvSpPr>
          <p:cNvPr id="5" name="Footer Placeholder 4">
            <a:extLst>
              <a:ext uri="{FF2B5EF4-FFF2-40B4-BE49-F238E27FC236}">
                <a16:creationId xmlns:a16="http://schemas.microsoft.com/office/drawing/2014/main" id="{8D8AA042-99A3-0A4D-9F57-6A3FD4F3CB1C}"/>
              </a:ext>
            </a:extLst>
          </p:cNvPr>
          <p:cNvSpPr>
            <a:spLocks noGrp="1"/>
          </p:cNvSpPr>
          <p:nvPr>
            <p:ph type="ftr" sz="quarter" idx="3"/>
          </p:nvPr>
        </p:nvSpPr>
        <p:spPr>
          <a:xfrm>
            <a:off x="695325" y="6416675"/>
            <a:ext cx="9558987" cy="365125"/>
          </a:xfrm>
          <a:prstGeom prst="rect">
            <a:avLst/>
          </a:prstGeom>
        </p:spPr>
        <p:txBody>
          <a:bodyPr vert="horz" lIns="0" tIns="45720" rIns="91440" bIns="45720" rtlCol="0" anchor="ctr"/>
          <a:lstStyle>
            <a:lvl1pPr algn="l">
              <a:defRPr sz="1200">
                <a:solidFill>
                  <a:schemeClr val="bg1">
                    <a:lumMod val="65000"/>
                  </a:schemeClr>
                </a:solidFill>
                <a:latin typeface="Arial" panose="020B0604020202020204" pitchFamily="34" charset="0"/>
                <a:cs typeface="Arial" panose="020B0604020202020204" pitchFamily="34" charset="0"/>
              </a:defRPr>
            </a:lvl1pPr>
          </a:lstStyle>
          <a:p>
            <a:r>
              <a:rPr lang="en-US" dirty="0"/>
              <a:t>Optional footer for data sources, etc.</a:t>
            </a:r>
          </a:p>
        </p:txBody>
      </p:sp>
      <p:sp>
        <p:nvSpPr>
          <p:cNvPr id="6" name="Slide Number Placeholder 5">
            <a:extLst>
              <a:ext uri="{FF2B5EF4-FFF2-40B4-BE49-F238E27FC236}">
                <a16:creationId xmlns:a16="http://schemas.microsoft.com/office/drawing/2014/main" id="{3FBF0A26-F8F3-0649-9E70-D1F6E020C8BA}"/>
              </a:ext>
            </a:extLst>
          </p:cNvPr>
          <p:cNvSpPr>
            <a:spLocks noGrp="1"/>
          </p:cNvSpPr>
          <p:nvPr>
            <p:ph type="sldNum" sz="quarter" idx="4"/>
          </p:nvPr>
        </p:nvSpPr>
        <p:spPr>
          <a:xfrm>
            <a:off x="78391" y="6416675"/>
            <a:ext cx="401034" cy="365125"/>
          </a:xfrm>
          <a:prstGeom prst="rect">
            <a:avLst/>
          </a:prstGeom>
        </p:spPr>
        <p:txBody>
          <a:bodyPr vert="horz" lIns="0" tIns="45720" rIns="0" bIns="45720" rtlCol="0" anchor="ctr"/>
          <a:lstStyle>
            <a:lvl1pPr algn="r">
              <a:defRPr sz="1200" b="1">
                <a:solidFill>
                  <a:schemeClr val="bg1">
                    <a:lumMod val="65000"/>
                  </a:schemeClr>
                </a:solidFill>
                <a:latin typeface="Arial" panose="020B0604020202020204" pitchFamily="34" charset="0"/>
                <a:cs typeface="Arial" panose="020B0604020202020204" pitchFamily="34" charset="0"/>
              </a:defRPr>
            </a:lvl1pPr>
          </a:lstStyle>
          <a:p>
            <a:fld id="{9CC4C01C-10F0-BE40-8C25-99B2B118CB10}" type="slidenum">
              <a:rPr lang="en-US" smtClean="0"/>
              <a:pPr/>
              <a:t>‹#›</a:t>
            </a:fld>
            <a:endParaRPr lang="en-US" dirty="0"/>
          </a:p>
        </p:txBody>
      </p:sp>
      <p:pic>
        <p:nvPicPr>
          <p:cNvPr id="11" name="Graphic 10">
            <a:extLst>
              <a:ext uri="{FF2B5EF4-FFF2-40B4-BE49-F238E27FC236}">
                <a16:creationId xmlns:a16="http://schemas.microsoft.com/office/drawing/2014/main" id="{F06AF13A-8495-A74F-B63A-A0D06A2ED13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29017" y="6492983"/>
            <a:ext cx="992765" cy="193395"/>
          </a:xfrm>
          <a:prstGeom prst="rect">
            <a:avLst/>
          </a:prstGeom>
        </p:spPr>
      </p:pic>
      <p:cxnSp>
        <p:nvCxnSpPr>
          <p:cNvPr id="12" name="Straight Connector 11">
            <a:extLst>
              <a:ext uri="{FF2B5EF4-FFF2-40B4-BE49-F238E27FC236}">
                <a16:creationId xmlns:a16="http://schemas.microsoft.com/office/drawing/2014/main" id="{BB672F18-1A00-E147-9289-B5458D1928F6}"/>
              </a:ext>
            </a:extLst>
          </p:cNvPr>
          <p:cNvCxnSpPr/>
          <p:nvPr userDrawn="1"/>
        </p:nvCxnSpPr>
        <p:spPr>
          <a:xfrm>
            <a:off x="0" y="6338824"/>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2CC87F0-1076-1C4D-9393-2F702781B174}"/>
              </a:ext>
            </a:extLst>
          </p:cNvPr>
          <p:cNvSpPr/>
          <p:nvPr userDrawn="1"/>
        </p:nvSpPr>
        <p:spPr>
          <a:xfrm>
            <a:off x="0" y="0"/>
            <a:ext cx="88900" cy="1203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98DB9993-7F57-F349-BDDD-57C1AB761AF0}"/>
              </a:ext>
            </a:extLst>
          </p:cNvPr>
          <p:cNvGrpSpPr/>
          <p:nvPr userDrawn="1"/>
        </p:nvGrpSpPr>
        <p:grpSpPr>
          <a:xfrm>
            <a:off x="479425" y="-742723"/>
            <a:ext cx="11233149" cy="498764"/>
            <a:chOff x="479425" y="-2497094"/>
            <a:chExt cx="11233149" cy="498764"/>
          </a:xfrm>
          <a:noFill/>
        </p:grpSpPr>
        <p:sp>
          <p:nvSpPr>
            <p:cNvPr id="36" name="Rectangle 35">
              <a:extLst>
                <a:ext uri="{FF2B5EF4-FFF2-40B4-BE49-F238E27FC236}">
                  <a16:creationId xmlns:a16="http://schemas.microsoft.com/office/drawing/2014/main" id="{D66CD016-3382-DB4C-98A6-9473E4C18E6E}"/>
                </a:ext>
              </a:extLst>
            </p:cNvPr>
            <p:cNvSpPr/>
            <p:nvPr userDrawn="1"/>
          </p:nvSpPr>
          <p:spPr>
            <a:xfrm>
              <a:off x="139752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B5FAAAC-CE45-C946-AE2A-68BD9692FFDA}"/>
                </a:ext>
              </a:extLst>
            </p:cNvPr>
            <p:cNvSpPr/>
            <p:nvPr userDrawn="1"/>
          </p:nvSpPr>
          <p:spPr>
            <a:xfrm>
              <a:off x="323373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D6184E-281A-2641-8BD5-E43A54D65E58}"/>
                </a:ext>
              </a:extLst>
            </p:cNvPr>
            <p:cNvSpPr/>
            <p:nvPr userDrawn="1"/>
          </p:nvSpPr>
          <p:spPr>
            <a:xfrm>
              <a:off x="506994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7F0070D-1D75-CA42-9E0D-8C7E7A6DEA49}"/>
                </a:ext>
              </a:extLst>
            </p:cNvPr>
            <p:cNvSpPr/>
            <p:nvPr userDrawn="1"/>
          </p:nvSpPr>
          <p:spPr>
            <a:xfrm>
              <a:off x="690615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C6DA7D3-3E98-E643-A0A3-FA760D4B343C}"/>
                </a:ext>
              </a:extLst>
            </p:cNvPr>
            <p:cNvSpPr/>
            <p:nvPr userDrawn="1"/>
          </p:nvSpPr>
          <p:spPr>
            <a:xfrm>
              <a:off x="874236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E4385FC-2953-8B42-BAD3-C08C36A29CA8}"/>
                </a:ext>
              </a:extLst>
            </p:cNvPr>
            <p:cNvSpPr/>
            <p:nvPr userDrawn="1"/>
          </p:nvSpPr>
          <p:spPr>
            <a:xfrm>
              <a:off x="1057856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E11A22-5897-5646-A1DF-0087CE2E6E06}"/>
                </a:ext>
              </a:extLst>
            </p:cNvPr>
            <p:cNvSpPr/>
            <p:nvPr userDrawn="1"/>
          </p:nvSpPr>
          <p:spPr>
            <a:xfrm>
              <a:off x="11496674"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AA6E93-D886-0443-B9D3-FAF9CF728135}"/>
                </a:ext>
              </a:extLst>
            </p:cNvPr>
            <p:cNvSpPr/>
            <p:nvPr userDrawn="1"/>
          </p:nvSpPr>
          <p:spPr>
            <a:xfrm>
              <a:off x="47942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4AC37FC-638A-8244-A071-21DE4834E688}"/>
                </a:ext>
              </a:extLst>
            </p:cNvPr>
            <p:cNvSpPr/>
            <p:nvPr userDrawn="1"/>
          </p:nvSpPr>
          <p:spPr>
            <a:xfrm>
              <a:off x="231563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A0A0F72-D31B-324A-B16F-D1326F84CF63}"/>
                </a:ext>
              </a:extLst>
            </p:cNvPr>
            <p:cNvSpPr/>
            <p:nvPr userDrawn="1"/>
          </p:nvSpPr>
          <p:spPr>
            <a:xfrm>
              <a:off x="415184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D3BF073-299C-E347-B193-1FF2F86C16B1}"/>
                </a:ext>
              </a:extLst>
            </p:cNvPr>
            <p:cNvSpPr/>
            <p:nvPr userDrawn="1"/>
          </p:nvSpPr>
          <p:spPr>
            <a:xfrm>
              <a:off x="598804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171C742-8B34-FE4D-845C-35F68D3AE663}"/>
                </a:ext>
              </a:extLst>
            </p:cNvPr>
            <p:cNvSpPr/>
            <p:nvPr userDrawn="1"/>
          </p:nvSpPr>
          <p:spPr>
            <a:xfrm>
              <a:off x="782425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9AE23F5-BC73-D140-A27E-F9DB815274B5}"/>
                </a:ext>
              </a:extLst>
            </p:cNvPr>
            <p:cNvSpPr/>
            <p:nvPr userDrawn="1"/>
          </p:nvSpPr>
          <p:spPr>
            <a:xfrm>
              <a:off x="966046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890156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hf hdr="0" dt="0"/>
  <p:txStyles>
    <p:titleStyle>
      <a:lvl1pPr algn="l" defTabSz="914400" rtl="0" eaLnBrk="1" latinLnBrk="0" hangingPunct="1">
        <a:lnSpc>
          <a:spcPct val="90000"/>
        </a:lnSpc>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p:titleStyle>
    <p:body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C35EA4"/>
          </p15:clr>
        </p15:guide>
        <p15:guide id="4" pos="7242">
          <p15:clr>
            <a:srgbClr val="C35EA4"/>
          </p15:clr>
        </p15:guide>
        <p15:guide id="6" orient="horz" pos="3702">
          <p15:clr>
            <a:srgbClr val="C35EA4"/>
          </p15:clr>
        </p15:guide>
        <p15:guide id="7" orient="horz" pos="754">
          <p15:clr>
            <a:srgbClr val="5ACBF0"/>
          </p15:clr>
        </p15:guide>
        <p15:guide id="8" orient="horz" pos="997">
          <p15:clr>
            <a:srgbClr val="C35EA4"/>
          </p15:clr>
        </p15:guide>
        <p15:guide id="9" pos="1458">
          <p15:clr>
            <a:srgbClr val="A4A3A4"/>
          </p15:clr>
        </p15:guide>
        <p15:guide id="10" pos="1591">
          <p15:clr>
            <a:srgbClr val="A4A3A4"/>
          </p15:clr>
        </p15:guide>
        <p15:guide id="11" pos="2616">
          <p15:clr>
            <a:srgbClr val="A4A3A4"/>
          </p15:clr>
        </p15:guide>
        <p15:guide id="12" pos="2747">
          <p15:clr>
            <a:srgbClr val="A4A3A4"/>
          </p15:clr>
        </p15:guide>
        <p15:guide id="13" pos="3772">
          <p15:clr>
            <a:srgbClr val="A4A3A4"/>
          </p15:clr>
        </p15:guide>
        <p15:guide id="14" pos="3908">
          <p15:clr>
            <a:srgbClr val="A4A3A4"/>
          </p15:clr>
        </p15:guide>
        <p15:guide id="15" pos="4930">
          <p15:clr>
            <a:srgbClr val="A4A3A4"/>
          </p15:clr>
        </p15:guide>
        <p15:guide id="16" pos="5060">
          <p15:clr>
            <a:srgbClr val="A4A3A4"/>
          </p15:clr>
        </p15:guide>
        <p15:guide id="17" pos="6082">
          <p15:clr>
            <a:srgbClr val="A4A3A4"/>
          </p15:clr>
        </p15:guide>
        <p15:guide id="18" pos="6219">
          <p15:clr>
            <a:srgbClr val="A4A3A4"/>
          </p15:clr>
        </p15:guide>
        <p15:guide id="19" pos="882">
          <p15:clr>
            <a:srgbClr val="A4A3A4"/>
          </p15:clr>
        </p15:guide>
        <p15:guide id="20" pos="1012">
          <p15:clr>
            <a:srgbClr val="A4A3A4"/>
          </p15:clr>
        </p15:guide>
        <p15:guide id="21" pos="2037">
          <p15:clr>
            <a:srgbClr val="A4A3A4"/>
          </p15:clr>
        </p15:guide>
        <p15:guide id="22" pos="2171">
          <p15:clr>
            <a:srgbClr val="A4A3A4"/>
          </p15:clr>
        </p15:guide>
        <p15:guide id="23" pos="3192">
          <p15:clr>
            <a:srgbClr val="A4A3A4"/>
          </p15:clr>
        </p15:guide>
        <p15:guide id="24" pos="3326">
          <p15:clr>
            <a:srgbClr val="A4A3A4"/>
          </p15:clr>
        </p15:guide>
        <p15:guide id="25" pos="4348">
          <p15:clr>
            <a:srgbClr val="A4A3A4"/>
          </p15:clr>
        </p15:guide>
        <p15:guide id="26" pos="4484">
          <p15:clr>
            <a:srgbClr val="A4A3A4"/>
          </p15:clr>
        </p15:guide>
        <p15:guide id="27" pos="5506">
          <p15:clr>
            <a:srgbClr val="A4A3A4"/>
          </p15:clr>
        </p15:guide>
        <p15:guide id="28" pos="5640">
          <p15:clr>
            <a:srgbClr val="A4A3A4"/>
          </p15:clr>
        </p15:guide>
        <p15:guide id="29" pos="6665">
          <p15:clr>
            <a:srgbClr val="A4A3A4"/>
          </p15:clr>
        </p15:guide>
        <p15:guide id="30" pos="6795">
          <p15:clr>
            <a:srgbClr val="A4A3A4"/>
          </p15:clr>
        </p15:guide>
        <p15:guide id="32" pos="302">
          <p15:clr>
            <a:srgbClr val="5ACBF0"/>
          </p15:clr>
        </p15:guide>
        <p15:guide id="33" pos="7378">
          <p15:clr>
            <a:srgbClr val="5ACBF0"/>
          </p15:clr>
        </p15:guide>
        <p15:guide id="34" orient="horz" pos="3990">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gif"/><Relationship Id="rId4" Type="http://schemas.openxmlformats.org/officeDocument/2006/relationships/image" Target="../media/image25.pn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43.svg"/><Relationship Id="rId5" Type="http://schemas.openxmlformats.org/officeDocument/2006/relationships/diagramQuickStyle" Target="../diagrams/quickStyle2.xml"/><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diagramLayout" Target="../diagrams/layout2.xml"/><Relationship Id="rId9" Type="http://schemas.openxmlformats.org/officeDocument/2006/relationships/image" Target="../media/image41.sv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1.jpe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notesSlide" Target="../notesSlides/notesSlide22.xml"/><Relationship Id="rId16"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60.svg"/><Relationship Id="rId5" Type="http://schemas.openxmlformats.org/officeDocument/2006/relationships/diagramQuickStyle" Target="../diagrams/quickStyle3.xml"/><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diagramLayout" Target="../diagrams/layout3.xml"/><Relationship Id="rId9" Type="http://schemas.openxmlformats.org/officeDocument/2006/relationships/image" Target="../media/image58.svg"/><Relationship Id="rId1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chart" Target="../charts/chart4.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92.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100.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mailto:askus@psccu.org" TargetMode="Externa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BC7CC487-D0CE-5545-A841-BE60DDDE4F0D}"/>
              </a:ext>
            </a:extLst>
          </p:cNvPr>
          <p:cNvSpPr>
            <a:spLocks noGrp="1"/>
          </p:cNvSpPr>
          <p:nvPr>
            <p:ph type="subTitle" idx="1"/>
          </p:nvPr>
        </p:nvSpPr>
        <p:spPr/>
        <p:txBody>
          <a:bodyPr/>
          <a:lstStyle/>
          <a:p>
            <a:r>
              <a:rPr lang="en-US" dirty="0"/>
              <a:t>July 24, 2024 | Presentation to the Inland Northwest Partners</a:t>
            </a:r>
          </a:p>
        </p:txBody>
      </p:sp>
      <p:sp>
        <p:nvSpPr>
          <p:cNvPr id="12" name="Text Placeholder 11">
            <a:extLst>
              <a:ext uri="{FF2B5EF4-FFF2-40B4-BE49-F238E27FC236}">
                <a16:creationId xmlns:a16="http://schemas.microsoft.com/office/drawing/2014/main" id="{751E9610-A7D6-8F4D-ABAE-A665FC0AAD20}"/>
              </a:ext>
            </a:extLst>
          </p:cNvPr>
          <p:cNvSpPr>
            <a:spLocks noGrp="1"/>
          </p:cNvSpPr>
          <p:nvPr>
            <p:ph type="body" sz="quarter" idx="2"/>
          </p:nvPr>
        </p:nvSpPr>
        <p:spPr/>
        <p:txBody>
          <a:bodyPr/>
          <a:lstStyle/>
          <a:p>
            <a:r>
              <a:rPr lang="en-US" dirty="0"/>
              <a:t>By Renee Zimmerman, Energy Efficiency &amp; Outreach Program Manager</a:t>
            </a:r>
          </a:p>
        </p:txBody>
      </p:sp>
      <p:sp>
        <p:nvSpPr>
          <p:cNvPr id="10" name="Title 9">
            <a:extLst>
              <a:ext uri="{FF2B5EF4-FFF2-40B4-BE49-F238E27FC236}">
                <a16:creationId xmlns:a16="http://schemas.microsoft.com/office/drawing/2014/main" id="{AE48492A-180E-6740-9654-4968A223D5AF}"/>
              </a:ext>
            </a:extLst>
          </p:cNvPr>
          <p:cNvSpPr>
            <a:spLocks noGrp="1"/>
          </p:cNvSpPr>
          <p:nvPr>
            <p:ph type="title"/>
          </p:nvPr>
        </p:nvSpPr>
        <p:spPr/>
        <p:txBody>
          <a:bodyPr/>
          <a:lstStyle/>
          <a:p>
            <a:r>
              <a:rPr lang="en-US" dirty="0"/>
              <a:t>What’s New in Energy Efficiency at Avista</a:t>
            </a:r>
          </a:p>
        </p:txBody>
      </p:sp>
    </p:spTree>
    <p:extLst>
      <p:ext uri="{BB962C8B-B14F-4D97-AF65-F5344CB8AC3E}">
        <p14:creationId xmlns:p14="http://schemas.microsoft.com/office/powerpoint/2010/main" val="2174612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7A4970-8401-12DA-8A33-B60ABDD42B98}"/>
              </a:ext>
            </a:extLst>
          </p:cNvPr>
          <p:cNvPicPr>
            <a:picLocks noChangeAspect="1"/>
          </p:cNvPicPr>
          <p:nvPr/>
        </p:nvPicPr>
        <p:blipFill>
          <a:blip r:embed="rId3"/>
          <a:stretch>
            <a:fillRect/>
          </a:stretch>
        </p:blipFill>
        <p:spPr>
          <a:xfrm>
            <a:off x="13200529" y="273074"/>
            <a:ext cx="3434391" cy="3384506"/>
          </a:xfrm>
          <a:prstGeom prst="rect">
            <a:avLst/>
          </a:prstGeom>
        </p:spPr>
      </p:pic>
      <p:sp>
        <p:nvSpPr>
          <p:cNvPr id="13" name="TextBox 12">
            <a:extLst>
              <a:ext uri="{FF2B5EF4-FFF2-40B4-BE49-F238E27FC236}">
                <a16:creationId xmlns:a16="http://schemas.microsoft.com/office/drawing/2014/main" id="{D748D2CD-D5C0-EF8B-9561-73000BE035C6}"/>
              </a:ext>
            </a:extLst>
          </p:cNvPr>
          <p:cNvSpPr txBox="1"/>
          <p:nvPr/>
        </p:nvSpPr>
        <p:spPr>
          <a:xfrm>
            <a:off x="7834119" y="2482759"/>
            <a:ext cx="2554941" cy="782921"/>
          </a:xfrm>
          <a:prstGeom prst="rect">
            <a:avLst/>
          </a:prstGeom>
          <a:noFill/>
        </p:spPr>
        <p:txBody>
          <a:bodyPr wrap="square" lIns="66563" tIns="33281" rIns="66563" bIns="33281" rtlCol="0" anchor="t">
            <a:spAutoFit/>
          </a:bodyPr>
          <a:lstStyle/>
          <a:p>
            <a:pPr algn="ctr" defTabSz="587383"/>
            <a:r>
              <a:rPr lang="en-US" sz="1165" dirty="0">
                <a:solidFill>
                  <a:schemeClr val="tx2"/>
                </a:solidFill>
                <a:latin typeface="Arial"/>
                <a:cs typeface="Arial"/>
              </a:rPr>
              <a:t>Check out our website for information and tools at: </a:t>
            </a:r>
            <a:r>
              <a:rPr lang="en-US" sz="1165" dirty="0">
                <a:solidFill>
                  <a:srgbClr val="0076BE"/>
                </a:solidFill>
                <a:latin typeface="Arial"/>
                <a:cs typeface="Arial"/>
              </a:rPr>
              <a:t>myavista.com/transportation</a:t>
            </a:r>
          </a:p>
          <a:p>
            <a:pPr defTabSz="587383"/>
            <a:endParaRPr lang="en-US" sz="1156" dirty="0">
              <a:solidFill>
                <a:prstClr val="black"/>
              </a:solidFill>
              <a:latin typeface="Calibri"/>
            </a:endParaRPr>
          </a:p>
        </p:txBody>
      </p:sp>
      <p:pic>
        <p:nvPicPr>
          <p:cNvPr id="15" name="Picture 14">
            <a:extLst>
              <a:ext uri="{FF2B5EF4-FFF2-40B4-BE49-F238E27FC236}">
                <a16:creationId xmlns:a16="http://schemas.microsoft.com/office/drawing/2014/main" id="{5763C43D-6BEC-47EB-C697-BB17E43A84CE}"/>
              </a:ext>
            </a:extLst>
          </p:cNvPr>
          <p:cNvPicPr>
            <a:picLocks noChangeAspect="1"/>
          </p:cNvPicPr>
          <p:nvPr/>
        </p:nvPicPr>
        <p:blipFill>
          <a:blip r:embed="rId4"/>
          <a:stretch>
            <a:fillRect/>
          </a:stretch>
        </p:blipFill>
        <p:spPr>
          <a:xfrm>
            <a:off x="12931588" y="3888200"/>
            <a:ext cx="4339691" cy="2901567"/>
          </a:xfrm>
          <a:prstGeom prst="rect">
            <a:avLst/>
          </a:prstGeom>
        </p:spPr>
      </p:pic>
      <p:sp>
        <p:nvSpPr>
          <p:cNvPr id="2" name="Title 1">
            <a:extLst>
              <a:ext uri="{FF2B5EF4-FFF2-40B4-BE49-F238E27FC236}">
                <a16:creationId xmlns:a16="http://schemas.microsoft.com/office/drawing/2014/main" id="{6D331E0F-B3A6-3990-C45A-7A936EA8D4B5}"/>
              </a:ext>
            </a:extLst>
          </p:cNvPr>
          <p:cNvSpPr>
            <a:spLocks noGrp="1"/>
          </p:cNvSpPr>
          <p:nvPr>
            <p:ph type="title"/>
          </p:nvPr>
        </p:nvSpPr>
        <p:spPr>
          <a:xfrm>
            <a:off x="2202977" y="273074"/>
            <a:ext cx="7538173" cy="467806"/>
          </a:xfrm>
        </p:spPr>
        <p:txBody>
          <a:bodyPr>
            <a:noAutofit/>
          </a:bodyPr>
          <a:lstStyle/>
          <a:p>
            <a:r>
              <a:rPr lang="en-US" sz="2471" b="0" dirty="0">
                <a:latin typeface="Arial"/>
                <a:cs typeface="Arial"/>
              </a:rPr>
              <a:t>Electric Transportation – a better energy future</a:t>
            </a:r>
          </a:p>
        </p:txBody>
      </p:sp>
      <p:sp>
        <p:nvSpPr>
          <p:cNvPr id="4" name="Content Placeholder 1">
            <a:extLst>
              <a:ext uri="{FF2B5EF4-FFF2-40B4-BE49-F238E27FC236}">
                <a16:creationId xmlns:a16="http://schemas.microsoft.com/office/drawing/2014/main" id="{44F85DE6-1273-A079-7BB2-9038AF6828EA}"/>
              </a:ext>
            </a:extLst>
          </p:cNvPr>
          <p:cNvSpPr txBox="1">
            <a:spLocks/>
          </p:cNvSpPr>
          <p:nvPr/>
        </p:nvSpPr>
        <p:spPr bwMode="auto">
          <a:xfrm>
            <a:off x="2196353" y="4595848"/>
            <a:ext cx="7799294" cy="1277471"/>
          </a:xfrm>
          <a:prstGeom prst="rect">
            <a:avLst/>
          </a:prstGeom>
          <a:noFill/>
          <a:ln w="9525">
            <a:noFill/>
            <a:miter lim="800000"/>
            <a:headEnd/>
            <a:tailEnd/>
          </a:ln>
        </p:spPr>
        <p:txBody>
          <a:bodyPr vert="horz" wrap="square" lIns="80682" tIns="40341" rIns="80682" bIns="40341" numCol="1" anchor="t" anchorCtr="0" compatLnSpc="1">
            <a:prstTxWarp prst="textNoShape">
              <a:avLst/>
            </a:prstTxWarp>
          </a:bodyPr>
          <a:lstStyle>
            <a:lvl1pPr marL="377190" indent="-377190" algn="l" defTabSz="502920" rtl="0" eaLnBrk="1" fontAlgn="base" hangingPunct="1">
              <a:spcBef>
                <a:spcPct val="20000"/>
              </a:spcBef>
              <a:spcAft>
                <a:spcPct val="0"/>
              </a:spcAft>
              <a:buFont typeface="Arial" charset="0"/>
              <a:buChar char="•"/>
              <a:defRPr sz="2400" kern="1200">
                <a:solidFill>
                  <a:schemeClr val="tx2"/>
                </a:solidFill>
                <a:latin typeface="Arial"/>
                <a:ea typeface="ＭＳ Ｐゴシック" charset="-128"/>
                <a:cs typeface="Arial"/>
              </a:defRPr>
            </a:lvl1pPr>
            <a:lvl2pPr marL="817245" indent="-314325" algn="l" defTabSz="502920" rtl="0" eaLnBrk="1" fontAlgn="base" hangingPunct="1">
              <a:spcBef>
                <a:spcPct val="20000"/>
              </a:spcBef>
              <a:spcAft>
                <a:spcPct val="0"/>
              </a:spcAft>
              <a:buFont typeface="Arial" charset="0"/>
              <a:buChar char="–"/>
              <a:defRPr sz="2000" kern="1200">
                <a:solidFill>
                  <a:schemeClr val="tx2"/>
                </a:solidFill>
                <a:latin typeface="Arial"/>
                <a:ea typeface="ＭＳ Ｐゴシック" charset="-128"/>
                <a:cs typeface="Arial"/>
              </a:defRPr>
            </a:lvl2pPr>
            <a:lvl3pPr marL="1257300" indent="-251460" algn="l" defTabSz="502920" rtl="0" eaLnBrk="1" fontAlgn="base" hangingPunct="1">
              <a:spcBef>
                <a:spcPct val="20000"/>
              </a:spcBef>
              <a:spcAft>
                <a:spcPct val="0"/>
              </a:spcAft>
              <a:buFont typeface="Arial" charset="0"/>
              <a:buChar char="•"/>
              <a:defRPr sz="2200" kern="1200">
                <a:solidFill>
                  <a:schemeClr val="tx1"/>
                </a:solidFill>
                <a:latin typeface="Arial"/>
                <a:ea typeface="ＭＳ Ｐゴシック" charset="-128"/>
                <a:cs typeface="Arial"/>
              </a:defRPr>
            </a:lvl3pPr>
            <a:lvl4pPr marL="1760220" indent="-251460" algn="l" defTabSz="50292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263140" indent="-251460" algn="l" defTabSz="502920" rtl="0" eaLnBrk="1" fontAlgn="base" hangingPunct="1">
              <a:spcBef>
                <a:spcPct val="20000"/>
              </a:spcBef>
              <a:spcAft>
                <a:spcPct val="0"/>
              </a:spcAft>
              <a:buFont typeface="Arial" charset="0"/>
              <a:buChar char="»"/>
              <a:defRPr sz="1760" kern="1200">
                <a:solidFill>
                  <a:schemeClr val="tx1"/>
                </a:solidFill>
                <a:latin typeface="Arial"/>
                <a:ea typeface="ＭＳ Ｐゴシック" charset="-128"/>
                <a:cs typeface="Arial"/>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spcAft>
                <a:spcPts val="1059"/>
              </a:spcAft>
            </a:pPr>
            <a:r>
              <a:rPr lang="en-US" sz="1588" dirty="0"/>
              <a:t>$1/gallon equivalent fuel cost </a:t>
            </a:r>
            <a:r>
              <a:rPr lang="en-US" sz="1588" dirty="0">
                <a:sym typeface="Wingdings" panose="05000000000000000000" pitchFamily="2" charset="2"/>
              </a:rPr>
              <a:t> </a:t>
            </a:r>
            <a:r>
              <a:rPr lang="en-US" sz="1588" dirty="0"/>
              <a:t>$1 billion in annual fuel savings for region</a:t>
            </a:r>
          </a:p>
          <a:p>
            <a:pPr>
              <a:spcAft>
                <a:spcPts val="1059"/>
              </a:spcAft>
            </a:pPr>
            <a:r>
              <a:rPr lang="en-US" sz="1588" dirty="0"/>
              <a:t>Downward rate pressure  (flexible loads, better utilizing the grid)</a:t>
            </a:r>
          </a:p>
          <a:p>
            <a:pPr>
              <a:spcAft>
                <a:spcPts val="1059"/>
              </a:spcAft>
            </a:pPr>
            <a:r>
              <a:rPr lang="en-US" sz="1588" dirty="0"/>
              <a:t>80% carbon emission reductions, 100% local air pollution reduction</a:t>
            </a:r>
            <a:br>
              <a:rPr lang="en-US" sz="1588" dirty="0"/>
            </a:br>
            <a:r>
              <a:rPr lang="en-US" sz="1588" dirty="0"/>
              <a:t>(zero tailpipe emissions)</a:t>
            </a:r>
          </a:p>
          <a:p>
            <a:pPr>
              <a:spcAft>
                <a:spcPts val="1059"/>
              </a:spcAft>
            </a:pPr>
            <a:r>
              <a:rPr lang="en-US" sz="1588" dirty="0"/>
              <a:t>Advanced Vehicle-Grid Integration (VGI) opportunities</a:t>
            </a:r>
          </a:p>
        </p:txBody>
      </p:sp>
      <p:pic>
        <p:nvPicPr>
          <p:cNvPr id="3" name="Content Placeholder 3" descr="Screen Clipping">
            <a:extLst>
              <a:ext uri="{FF2B5EF4-FFF2-40B4-BE49-F238E27FC236}">
                <a16:creationId xmlns:a16="http://schemas.microsoft.com/office/drawing/2014/main" id="{880DAC7D-21AC-8E1C-1AD9-75D1D659ABD5}"/>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263588" y="986630"/>
            <a:ext cx="5109882" cy="3363468"/>
          </a:xfrm>
        </p:spPr>
      </p:pic>
    </p:spTree>
    <p:extLst>
      <p:ext uri="{BB962C8B-B14F-4D97-AF65-F5344CB8AC3E}">
        <p14:creationId xmlns:p14="http://schemas.microsoft.com/office/powerpoint/2010/main" val="2156683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48D2CD-D5C0-EF8B-9561-73000BE035C6}"/>
              </a:ext>
            </a:extLst>
          </p:cNvPr>
          <p:cNvSpPr txBox="1"/>
          <p:nvPr/>
        </p:nvSpPr>
        <p:spPr>
          <a:xfrm>
            <a:off x="3473824" y="3611324"/>
            <a:ext cx="5244353" cy="424361"/>
          </a:xfrm>
          <a:prstGeom prst="rect">
            <a:avLst/>
          </a:prstGeom>
          <a:noFill/>
        </p:spPr>
        <p:txBody>
          <a:bodyPr wrap="square" lIns="66563" tIns="33281" rIns="66563" bIns="33281" rtlCol="0" anchor="t">
            <a:spAutoFit/>
          </a:bodyPr>
          <a:lstStyle/>
          <a:p>
            <a:pPr algn="ctr" defTabSz="587383"/>
            <a:r>
              <a:rPr lang="en-US" sz="1165" dirty="0">
                <a:solidFill>
                  <a:schemeClr val="tx2"/>
                </a:solidFill>
                <a:latin typeface="Arial"/>
                <a:cs typeface="Arial"/>
              </a:rPr>
              <a:t>Check out our website for information and tools at: </a:t>
            </a:r>
            <a:r>
              <a:rPr lang="en-US" sz="1165" dirty="0">
                <a:solidFill>
                  <a:srgbClr val="0076BE"/>
                </a:solidFill>
                <a:latin typeface="Arial"/>
                <a:cs typeface="Arial"/>
              </a:rPr>
              <a:t>myavista.com – go solar</a:t>
            </a:r>
          </a:p>
          <a:p>
            <a:pPr defTabSz="587383"/>
            <a:endParaRPr lang="en-US" sz="1156" dirty="0">
              <a:solidFill>
                <a:prstClr val="black"/>
              </a:solidFill>
              <a:latin typeface="Calibri"/>
            </a:endParaRPr>
          </a:p>
        </p:txBody>
      </p:sp>
      <p:sp>
        <p:nvSpPr>
          <p:cNvPr id="2" name="Title 1">
            <a:extLst>
              <a:ext uri="{FF2B5EF4-FFF2-40B4-BE49-F238E27FC236}">
                <a16:creationId xmlns:a16="http://schemas.microsoft.com/office/drawing/2014/main" id="{6D331E0F-B3A6-3990-C45A-7A936EA8D4B5}"/>
              </a:ext>
            </a:extLst>
          </p:cNvPr>
          <p:cNvSpPr>
            <a:spLocks noGrp="1"/>
          </p:cNvSpPr>
          <p:nvPr>
            <p:ph type="title"/>
          </p:nvPr>
        </p:nvSpPr>
        <p:spPr>
          <a:xfrm>
            <a:off x="2202977" y="273074"/>
            <a:ext cx="7538173" cy="467806"/>
          </a:xfrm>
        </p:spPr>
        <p:txBody>
          <a:bodyPr>
            <a:noAutofit/>
          </a:bodyPr>
          <a:lstStyle/>
          <a:p>
            <a:r>
              <a:rPr lang="en-US" sz="2471" b="0" dirty="0">
                <a:latin typeface="Arial"/>
                <a:cs typeface="Arial"/>
              </a:rPr>
              <a:t>Renewables &amp; Storage Solutions – emerging opportunities </a:t>
            </a:r>
          </a:p>
        </p:txBody>
      </p:sp>
      <p:sp>
        <p:nvSpPr>
          <p:cNvPr id="4" name="Content Placeholder 1">
            <a:extLst>
              <a:ext uri="{FF2B5EF4-FFF2-40B4-BE49-F238E27FC236}">
                <a16:creationId xmlns:a16="http://schemas.microsoft.com/office/drawing/2014/main" id="{44F85DE6-1273-A079-7BB2-9038AF6828EA}"/>
              </a:ext>
            </a:extLst>
          </p:cNvPr>
          <p:cNvSpPr txBox="1">
            <a:spLocks/>
          </p:cNvSpPr>
          <p:nvPr/>
        </p:nvSpPr>
        <p:spPr bwMode="auto">
          <a:xfrm>
            <a:off x="2322004" y="4370294"/>
            <a:ext cx="7799294" cy="1277471"/>
          </a:xfrm>
          <a:prstGeom prst="rect">
            <a:avLst/>
          </a:prstGeom>
          <a:noFill/>
          <a:ln w="9525">
            <a:noFill/>
            <a:miter lim="800000"/>
            <a:headEnd/>
            <a:tailEnd/>
          </a:ln>
        </p:spPr>
        <p:txBody>
          <a:bodyPr vert="horz" wrap="square" lIns="80682" tIns="40341" rIns="80682" bIns="40341" numCol="1" anchor="t" anchorCtr="0" compatLnSpc="1">
            <a:prstTxWarp prst="textNoShape">
              <a:avLst/>
            </a:prstTxWarp>
          </a:bodyPr>
          <a:lstStyle>
            <a:lvl1pPr marL="377190" indent="-377190" algn="l" defTabSz="502920" rtl="0" eaLnBrk="1" fontAlgn="base" hangingPunct="1">
              <a:spcBef>
                <a:spcPct val="20000"/>
              </a:spcBef>
              <a:spcAft>
                <a:spcPct val="0"/>
              </a:spcAft>
              <a:buFont typeface="Arial" charset="0"/>
              <a:buChar char="•"/>
              <a:defRPr sz="2400" kern="1200">
                <a:solidFill>
                  <a:schemeClr val="tx2"/>
                </a:solidFill>
                <a:latin typeface="Arial"/>
                <a:ea typeface="ＭＳ Ｐゴシック" charset="-128"/>
                <a:cs typeface="Arial"/>
              </a:defRPr>
            </a:lvl1pPr>
            <a:lvl2pPr marL="817245" indent="-314325" algn="l" defTabSz="502920" rtl="0" eaLnBrk="1" fontAlgn="base" hangingPunct="1">
              <a:spcBef>
                <a:spcPct val="20000"/>
              </a:spcBef>
              <a:spcAft>
                <a:spcPct val="0"/>
              </a:spcAft>
              <a:buFont typeface="Arial" charset="0"/>
              <a:buChar char="–"/>
              <a:defRPr sz="2000" kern="1200">
                <a:solidFill>
                  <a:schemeClr val="tx2"/>
                </a:solidFill>
                <a:latin typeface="Arial"/>
                <a:ea typeface="ＭＳ Ｐゴシック" charset="-128"/>
                <a:cs typeface="Arial"/>
              </a:defRPr>
            </a:lvl2pPr>
            <a:lvl3pPr marL="1257300" indent="-251460" algn="l" defTabSz="502920" rtl="0" eaLnBrk="1" fontAlgn="base" hangingPunct="1">
              <a:spcBef>
                <a:spcPct val="20000"/>
              </a:spcBef>
              <a:spcAft>
                <a:spcPct val="0"/>
              </a:spcAft>
              <a:buFont typeface="Arial" charset="0"/>
              <a:buChar char="•"/>
              <a:defRPr sz="2200" kern="1200">
                <a:solidFill>
                  <a:schemeClr val="tx1"/>
                </a:solidFill>
                <a:latin typeface="Arial"/>
                <a:ea typeface="ＭＳ Ｐゴシック" charset="-128"/>
                <a:cs typeface="Arial"/>
              </a:defRPr>
            </a:lvl3pPr>
            <a:lvl4pPr marL="1760220" indent="-251460" algn="l" defTabSz="50292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263140" indent="-251460" algn="l" defTabSz="502920" rtl="0" eaLnBrk="1" fontAlgn="base" hangingPunct="1">
              <a:spcBef>
                <a:spcPct val="20000"/>
              </a:spcBef>
              <a:spcAft>
                <a:spcPct val="0"/>
              </a:spcAft>
              <a:buFont typeface="Arial" charset="0"/>
              <a:buChar char="»"/>
              <a:defRPr sz="1760" kern="1200">
                <a:solidFill>
                  <a:schemeClr val="tx1"/>
                </a:solidFill>
                <a:latin typeface="Arial"/>
                <a:ea typeface="ＭＳ Ｐゴシック" charset="-128"/>
                <a:cs typeface="Arial"/>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spcAft>
                <a:spcPts val="1059"/>
              </a:spcAft>
            </a:pPr>
            <a:r>
              <a:rPr lang="en-US" sz="1588" dirty="0"/>
              <a:t>How might scalable distributed energy resources (DERs) provide:</a:t>
            </a:r>
          </a:p>
          <a:p>
            <a:pPr lvl="1">
              <a:spcBef>
                <a:spcPts val="0"/>
              </a:spcBef>
              <a:spcAft>
                <a:spcPts val="0"/>
              </a:spcAft>
            </a:pPr>
            <a:r>
              <a:rPr lang="en-US" sz="1588" dirty="0"/>
              <a:t>Greater resiliency</a:t>
            </a:r>
          </a:p>
          <a:p>
            <a:pPr lvl="1">
              <a:spcBef>
                <a:spcPts val="0"/>
              </a:spcBef>
              <a:spcAft>
                <a:spcPts val="0"/>
              </a:spcAft>
            </a:pPr>
            <a:r>
              <a:rPr lang="en-US" sz="1588" dirty="0"/>
              <a:t>More renewable energy</a:t>
            </a:r>
          </a:p>
          <a:p>
            <a:pPr lvl="1">
              <a:spcBef>
                <a:spcPts val="0"/>
              </a:spcBef>
              <a:spcAft>
                <a:spcPts val="0"/>
              </a:spcAft>
            </a:pPr>
            <a:r>
              <a:rPr lang="en-US" sz="1588" dirty="0"/>
              <a:t>Community and low-income benefits</a:t>
            </a:r>
            <a:br>
              <a:rPr lang="en-US" sz="1588" dirty="0"/>
            </a:br>
            <a:endParaRPr lang="en-US" sz="1588" dirty="0"/>
          </a:p>
          <a:p>
            <a:pPr>
              <a:spcAft>
                <a:spcPts val="1059"/>
              </a:spcAft>
            </a:pPr>
            <a:r>
              <a:rPr lang="en-US" sz="1588" dirty="0"/>
              <a:t>How might we partner with customers and communities to </a:t>
            </a:r>
            <a:br>
              <a:rPr lang="en-US" sz="1588" dirty="0"/>
            </a:br>
            <a:r>
              <a:rPr lang="en-US" sz="1588" dirty="0"/>
              <a:t>achieve shared goals? </a:t>
            </a:r>
          </a:p>
        </p:txBody>
      </p:sp>
      <p:pic>
        <p:nvPicPr>
          <p:cNvPr id="8" name="Content Placeholder 7" descr="A screenshot of a solar panel&#10;&#10;Description automatically generated">
            <a:extLst>
              <a:ext uri="{FF2B5EF4-FFF2-40B4-BE49-F238E27FC236}">
                <a16:creationId xmlns:a16="http://schemas.microsoft.com/office/drawing/2014/main" id="{5D970B1D-497B-4127-9FE2-FB2FB4DF56D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32950" y="1189909"/>
            <a:ext cx="7408201" cy="2318651"/>
          </a:xfrm>
        </p:spPr>
      </p:pic>
    </p:spTree>
    <p:extLst>
      <p:ext uri="{BB962C8B-B14F-4D97-AF65-F5344CB8AC3E}">
        <p14:creationId xmlns:p14="http://schemas.microsoft.com/office/powerpoint/2010/main" val="146192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34D6A-5E48-4A8A-A72C-92B9921B4E65}"/>
              </a:ext>
            </a:extLst>
          </p:cNvPr>
          <p:cNvSpPr>
            <a:spLocks noGrp="1"/>
          </p:cNvSpPr>
          <p:nvPr>
            <p:ph sz="half" idx="2"/>
          </p:nvPr>
        </p:nvSpPr>
        <p:spPr>
          <a:xfrm>
            <a:off x="7154067" y="1479177"/>
            <a:ext cx="3057163" cy="3983274"/>
          </a:xfrm>
        </p:spPr>
        <p:txBody>
          <a:bodyPr wrap="square" anchor="t">
            <a:normAutofit fontScale="85000" lnSpcReduction="10000"/>
          </a:bodyPr>
          <a:lstStyle/>
          <a:p>
            <a:pPr marL="0" indent="0">
              <a:buNone/>
            </a:pPr>
            <a:endParaRPr lang="en-US" sz="1588" dirty="0"/>
          </a:p>
          <a:p>
            <a:pPr>
              <a:lnSpc>
                <a:spcPct val="90000"/>
              </a:lnSpc>
            </a:pPr>
            <a:r>
              <a:rPr lang="en-US" sz="1588" dirty="0"/>
              <a:t>Help customers discover what works best for them</a:t>
            </a:r>
            <a:br>
              <a:rPr lang="en-US" sz="1588" dirty="0"/>
            </a:br>
            <a:r>
              <a:rPr lang="en-US" sz="1588" dirty="0"/>
              <a:t> - low-hassle, cost-effective</a:t>
            </a:r>
            <a:br>
              <a:rPr lang="en-US" sz="1588" dirty="0"/>
            </a:br>
            <a:r>
              <a:rPr lang="en-US" sz="1588" dirty="0"/>
              <a:t>    solutions</a:t>
            </a:r>
            <a:br>
              <a:rPr lang="en-US" sz="1588" dirty="0"/>
            </a:br>
            <a:r>
              <a:rPr lang="en-US" sz="1588" dirty="0"/>
              <a:t> - based on solid experience</a:t>
            </a:r>
            <a:br>
              <a:rPr lang="en-US" sz="1588" dirty="0"/>
            </a:br>
            <a:r>
              <a:rPr lang="en-US" sz="1588" dirty="0"/>
              <a:t>    and best practices</a:t>
            </a:r>
          </a:p>
          <a:p>
            <a:pPr marL="0" indent="0">
              <a:buNone/>
            </a:pPr>
            <a:endParaRPr lang="en-US" sz="1588" dirty="0"/>
          </a:p>
          <a:p>
            <a:pPr>
              <a:lnSpc>
                <a:spcPct val="90000"/>
              </a:lnSpc>
            </a:pPr>
            <a:r>
              <a:rPr lang="en-US" sz="1588" dirty="0"/>
              <a:t>Leverage programs to benefit </a:t>
            </a:r>
            <a:r>
              <a:rPr lang="en-US" sz="1588" u="sng" dirty="0"/>
              <a:t>all</a:t>
            </a:r>
            <a:r>
              <a:rPr lang="en-US" sz="1588" dirty="0"/>
              <a:t> customers and communities</a:t>
            </a:r>
          </a:p>
          <a:p>
            <a:pPr marL="443777" lvl="1" indent="0">
              <a:buNone/>
            </a:pPr>
            <a:endParaRPr lang="en-US" sz="1588" dirty="0"/>
          </a:p>
          <a:p>
            <a:pPr>
              <a:lnSpc>
                <a:spcPct val="90000"/>
              </a:lnSpc>
            </a:pPr>
            <a:r>
              <a:rPr lang="en-US" sz="1588" dirty="0"/>
              <a:t>Look for </a:t>
            </a:r>
            <a:r>
              <a:rPr lang="en-US" sz="1588" u="sng" dirty="0"/>
              <a:t>partnerships</a:t>
            </a:r>
            <a:r>
              <a:rPr lang="en-US" sz="1588" dirty="0"/>
              <a:t> and </a:t>
            </a:r>
            <a:r>
              <a:rPr lang="en-US" sz="1588" u="sng" dirty="0"/>
              <a:t>opportunities </a:t>
            </a:r>
            <a:r>
              <a:rPr lang="en-US" sz="1588" dirty="0"/>
              <a:t>that will make a long-term difference</a:t>
            </a:r>
            <a:endParaRPr lang="en-US" sz="1588" i="1" dirty="0"/>
          </a:p>
        </p:txBody>
      </p:sp>
      <p:pic>
        <p:nvPicPr>
          <p:cNvPr id="9" name="Picture 8">
            <a:extLst>
              <a:ext uri="{FF2B5EF4-FFF2-40B4-BE49-F238E27FC236}">
                <a16:creationId xmlns:a16="http://schemas.microsoft.com/office/drawing/2014/main" id="{290F40E9-13EE-4563-9B11-933BCDBFD56C}"/>
              </a:ext>
            </a:extLst>
          </p:cNvPr>
          <p:cNvPicPr>
            <a:picLocks noChangeAspect="1"/>
          </p:cNvPicPr>
          <p:nvPr/>
        </p:nvPicPr>
        <p:blipFill rotWithShape="1">
          <a:blip r:embed="rId3"/>
          <a:srcRect l="2650" b="2564"/>
          <a:stretch/>
        </p:blipFill>
        <p:spPr>
          <a:xfrm>
            <a:off x="12355046" y="0"/>
            <a:ext cx="3355692" cy="2554941"/>
          </a:xfrm>
          <a:prstGeom prst="rect">
            <a:avLst/>
          </a:prstGeom>
        </p:spPr>
      </p:pic>
      <p:pic>
        <p:nvPicPr>
          <p:cNvPr id="11" name="Picture 10">
            <a:extLst>
              <a:ext uri="{FF2B5EF4-FFF2-40B4-BE49-F238E27FC236}">
                <a16:creationId xmlns:a16="http://schemas.microsoft.com/office/drawing/2014/main" id="{7887B886-E298-46FD-8035-9C9F700B1558}"/>
              </a:ext>
            </a:extLst>
          </p:cNvPr>
          <p:cNvPicPr>
            <a:picLocks noChangeAspect="1"/>
          </p:cNvPicPr>
          <p:nvPr/>
        </p:nvPicPr>
        <p:blipFill>
          <a:blip r:embed="rId4"/>
          <a:stretch>
            <a:fillRect/>
          </a:stretch>
        </p:blipFill>
        <p:spPr>
          <a:xfrm>
            <a:off x="12205447" y="2554941"/>
            <a:ext cx="3370955" cy="2129024"/>
          </a:xfrm>
          <a:prstGeom prst="rect">
            <a:avLst/>
          </a:prstGeom>
        </p:spPr>
      </p:pic>
      <p:pic>
        <p:nvPicPr>
          <p:cNvPr id="13" name="Picture 12">
            <a:extLst>
              <a:ext uri="{FF2B5EF4-FFF2-40B4-BE49-F238E27FC236}">
                <a16:creationId xmlns:a16="http://schemas.microsoft.com/office/drawing/2014/main" id="{6FDAA770-FDE7-482F-B1C5-9D3111CB57BB}"/>
              </a:ext>
            </a:extLst>
          </p:cNvPr>
          <p:cNvPicPr>
            <a:picLocks noChangeAspect="1"/>
          </p:cNvPicPr>
          <p:nvPr/>
        </p:nvPicPr>
        <p:blipFill>
          <a:blip r:embed="rId5"/>
          <a:stretch>
            <a:fillRect/>
          </a:stretch>
        </p:blipFill>
        <p:spPr>
          <a:xfrm>
            <a:off x="12970080" y="4840941"/>
            <a:ext cx="1841689" cy="2861702"/>
          </a:xfrm>
          <a:prstGeom prst="rect">
            <a:avLst/>
          </a:prstGeom>
        </p:spPr>
      </p:pic>
      <p:pic>
        <p:nvPicPr>
          <p:cNvPr id="4" name="Picture 2" descr="Image may contain: sky and outdoor">
            <a:extLst>
              <a:ext uri="{FF2B5EF4-FFF2-40B4-BE49-F238E27FC236}">
                <a16:creationId xmlns:a16="http://schemas.microsoft.com/office/drawing/2014/main" id="{675513F5-2D20-B7FE-A389-124B31D62E2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3"/>
          <a:stretch/>
        </p:blipFill>
        <p:spPr bwMode="auto">
          <a:xfrm>
            <a:off x="2263588" y="1958190"/>
            <a:ext cx="4567798" cy="27257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890AE3B-84F4-3FA5-732D-9E12BE346A48}"/>
              </a:ext>
            </a:extLst>
          </p:cNvPr>
          <p:cNvSpPr txBox="1">
            <a:spLocks/>
          </p:cNvSpPr>
          <p:nvPr/>
        </p:nvSpPr>
        <p:spPr bwMode="auto">
          <a:xfrm>
            <a:off x="2223677" y="470647"/>
            <a:ext cx="7987553" cy="1143000"/>
          </a:xfrm>
          <a:prstGeom prst="rect">
            <a:avLst/>
          </a:prstGeom>
          <a:noFill/>
          <a:ln w="9525">
            <a:noFill/>
            <a:miter lim="800000"/>
            <a:headEnd/>
            <a:tailEnd/>
          </a:ln>
        </p:spPr>
        <p:txBody>
          <a:bodyPr vert="horz" wrap="square" lIns="80682" tIns="40341" rIns="80682" bIns="40341" numCol="1" anchor="ctr" anchorCtr="0" compatLnSpc="1">
            <a:prstTxWarp prst="textNoShape">
              <a:avLst/>
            </a:prstTxWarp>
            <a:normAutofit/>
          </a:bodyPr>
          <a:lstStyle>
            <a:lvl1pPr algn="l" defTabSz="502920" rtl="0" eaLnBrk="1" fontAlgn="base" hangingPunct="1">
              <a:spcBef>
                <a:spcPct val="0"/>
              </a:spcBef>
              <a:spcAft>
                <a:spcPct val="0"/>
              </a:spcAft>
              <a:defRPr sz="3520" b="1" kern="1200">
                <a:solidFill>
                  <a:schemeClr val="tx2"/>
                </a:solidFill>
                <a:latin typeface="Arial Bold"/>
                <a:ea typeface="ＭＳ Ｐゴシック" charset="-128"/>
                <a:cs typeface="Arial Bold"/>
              </a:defRPr>
            </a:lvl1pPr>
            <a:lvl2pPr algn="l" defTabSz="502920" rtl="0" eaLnBrk="1" fontAlgn="base" hangingPunct="1">
              <a:spcBef>
                <a:spcPct val="0"/>
              </a:spcBef>
              <a:spcAft>
                <a:spcPct val="0"/>
              </a:spcAft>
              <a:defRPr sz="3520" b="1">
                <a:solidFill>
                  <a:srgbClr val="0077BE"/>
                </a:solidFill>
                <a:latin typeface="Arial Bold" charset="0"/>
                <a:ea typeface="ＭＳ Ｐゴシック" charset="-128"/>
              </a:defRPr>
            </a:lvl2pPr>
            <a:lvl3pPr algn="l" defTabSz="502920" rtl="0" eaLnBrk="1" fontAlgn="base" hangingPunct="1">
              <a:spcBef>
                <a:spcPct val="0"/>
              </a:spcBef>
              <a:spcAft>
                <a:spcPct val="0"/>
              </a:spcAft>
              <a:defRPr sz="3520" b="1">
                <a:solidFill>
                  <a:srgbClr val="0077BE"/>
                </a:solidFill>
                <a:latin typeface="Arial Bold" charset="0"/>
                <a:ea typeface="ＭＳ Ｐゴシック" charset="-128"/>
              </a:defRPr>
            </a:lvl3pPr>
            <a:lvl4pPr algn="l" defTabSz="502920" rtl="0" eaLnBrk="1" fontAlgn="base" hangingPunct="1">
              <a:spcBef>
                <a:spcPct val="0"/>
              </a:spcBef>
              <a:spcAft>
                <a:spcPct val="0"/>
              </a:spcAft>
              <a:defRPr sz="3520" b="1">
                <a:solidFill>
                  <a:srgbClr val="0077BE"/>
                </a:solidFill>
                <a:latin typeface="Arial Bold" charset="0"/>
                <a:ea typeface="ＭＳ Ｐゴシック" charset="-128"/>
              </a:defRPr>
            </a:lvl4pPr>
            <a:lvl5pPr algn="l" defTabSz="502920" rtl="0" eaLnBrk="1" fontAlgn="base" hangingPunct="1">
              <a:spcBef>
                <a:spcPct val="0"/>
              </a:spcBef>
              <a:spcAft>
                <a:spcPct val="0"/>
              </a:spcAft>
              <a:defRPr sz="3520" b="1">
                <a:solidFill>
                  <a:srgbClr val="0077BE"/>
                </a:solidFill>
                <a:latin typeface="Arial Bold" charset="0"/>
                <a:ea typeface="ＭＳ Ｐゴシック" charset="-128"/>
              </a:defRPr>
            </a:lvl5pPr>
            <a:lvl6pPr marL="502920" algn="l" defTabSz="502920" rtl="0" eaLnBrk="1" fontAlgn="base" hangingPunct="1">
              <a:spcBef>
                <a:spcPct val="0"/>
              </a:spcBef>
              <a:spcAft>
                <a:spcPct val="0"/>
              </a:spcAft>
              <a:defRPr sz="3520" b="1">
                <a:solidFill>
                  <a:srgbClr val="0077BE"/>
                </a:solidFill>
                <a:latin typeface="Arial Bold" charset="0"/>
                <a:ea typeface="ＭＳ Ｐゴシック" charset="-128"/>
              </a:defRPr>
            </a:lvl6pPr>
            <a:lvl7pPr marL="1005840" algn="l" defTabSz="502920" rtl="0" eaLnBrk="1" fontAlgn="base" hangingPunct="1">
              <a:spcBef>
                <a:spcPct val="0"/>
              </a:spcBef>
              <a:spcAft>
                <a:spcPct val="0"/>
              </a:spcAft>
              <a:defRPr sz="3520" b="1">
                <a:solidFill>
                  <a:srgbClr val="0077BE"/>
                </a:solidFill>
                <a:latin typeface="Arial Bold" charset="0"/>
                <a:ea typeface="ＭＳ Ｐゴシック" charset="-128"/>
              </a:defRPr>
            </a:lvl7pPr>
            <a:lvl8pPr marL="1508760" algn="l" defTabSz="502920" rtl="0" eaLnBrk="1" fontAlgn="base" hangingPunct="1">
              <a:spcBef>
                <a:spcPct val="0"/>
              </a:spcBef>
              <a:spcAft>
                <a:spcPct val="0"/>
              </a:spcAft>
              <a:defRPr sz="3520" b="1">
                <a:solidFill>
                  <a:srgbClr val="0077BE"/>
                </a:solidFill>
                <a:latin typeface="Arial Bold" charset="0"/>
                <a:ea typeface="ＭＳ Ｐゴシック" charset="-128"/>
              </a:defRPr>
            </a:lvl8pPr>
            <a:lvl9pPr marL="2011680" algn="l" defTabSz="502920" rtl="0" eaLnBrk="1" fontAlgn="base" hangingPunct="1">
              <a:spcBef>
                <a:spcPct val="0"/>
              </a:spcBef>
              <a:spcAft>
                <a:spcPct val="0"/>
              </a:spcAft>
              <a:defRPr sz="3520" b="1">
                <a:solidFill>
                  <a:srgbClr val="0077BE"/>
                </a:solidFill>
                <a:latin typeface="Arial Bold" charset="0"/>
                <a:ea typeface="ＭＳ Ｐゴシック" charset="-128"/>
              </a:defRPr>
            </a:lvl9pPr>
          </a:lstStyle>
          <a:p>
            <a:pPr>
              <a:lnSpc>
                <a:spcPct val="90000"/>
              </a:lnSpc>
            </a:pPr>
            <a:r>
              <a:rPr lang="en-US" sz="2471" b="0" dirty="0">
                <a:latin typeface="Arial" panose="020B0604020202020204" pitchFamily="34" charset="0"/>
                <a:cs typeface="Arial" panose="020B0604020202020204" pitchFamily="34" charset="0"/>
              </a:rPr>
              <a:t>Clean Energy Solutions</a:t>
            </a:r>
            <a:br>
              <a:rPr lang="en-US" sz="1765" dirty="0"/>
            </a:br>
            <a:endParaRPr lang="en-US" sz="1765" dirty="0"/>
          </a:p>
        </p:txBody>
      </p:sp>
      <p:sp>
        <p:nvSpPr>
          <p:cNvPr id="6" name="TextBox 5">
            <a:extLst>
              <a:ext uri="{FF2B5EF4-FFF2-40B4-BE49-F238E27FC236}">
                <a16:creationId xmlns:a16="http://schemas.microsoft.com/office/drawing/2014/main" id="{63FC5DF4-4978-8483-18C6-1B2C72D72F78}"/>
              </a:ext>
            </a:extLst>
          </p:cNvPr>
          <p:cNvSpPr txBox="1"/>
          <p:nvPr/>
        </p:nvSpPr>
        <p:spPr>
          <a:xfrm>
            <a:off x="2651124" y="4777783"/>
            <a:ext cx="3792726" cy="427809"/>
          </a:xfrm>
          <a:prstGeom prst="rect">
            <a:avLst/>
          </a:prstGeom>
          <a:noFill/>
        </p:spPr>
        <p:txBody>
          <a:bodyPr wrap="square" rtlCol="0">
            <a:spAutoFit/>
          </a:bodyPr>
          <a:lstStyle/>
          <a:p>
            <a:pPr algn="ctr"/>
            <a:r>
              <a:rPr lang="en-US" sz="1090" dirty="0">
                <a:solidFill>
                  <a:schemeClr val="tx2"/>
                </a:solidFill>
              </a:rPr>
              <a:t>28MW “Solar Select” Community Solar Array  </a:t>
            </a:r>
            <a:br>
              <a:rPr lang="en-US" sz="1090" dirty="0">
                <a:solidFill>
                  <a:schemeClr val="tx2"/>
                </a:solidFill>
              </a:rPr>
            </a:br>
            <a:r>
              <a:rPr lang="en-US" sz="1090" dirty="0">
                <a:solidFill>
                  <a:schemeClr val="tx2"/>
                </a:solidFill>
              </a:rPr>
              <a:t>in Lind, WA (2018)</a:t>
            </a:r>
          </a:p>
        </p:txBody>
      </p:sp>
    </p:spTree>
    <p:extLst>
      <p:ext uri="{BB962C8B-B14F-4D97-AF65-F5344CB8AC3E}">
        <p14:creationId xmlns:p14="http://schemas.microsoft.com/office/powerpoint/2010/main" val="2792808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ECD037-B65E-82A3-B15F-6B4C5B7EF6DE}"/>
              </a:ext>
            </a:extLst>
          </p:cNvPr>
          <p:cNvSpPr>
            <a:spLocks noGrp="1"/>
          </p:cNvSpPr>
          <p:nvPr>
            <p:ph sz="half" idx="1"/>
          </p:nvPr>
        </p:nvSpPr>
        <p:spPr>
          <a:xfrm>
            <a:off x="4150893" y="5782235"/>
            <a:ext cx="3890214" cy="1459726"/>
          </a:xfrm>
        </p:spPr>
        <p:txBody>
          <a:bodyPr/>
          <a:lstStyle/>
          <a:p>
            <a:pPr marL="0" indent="0" algn="ctr">
              <a:buNone/>
            </a:pPr>
            <a:r>
              <a:rPr lang="en-US" sz="1765" dirty="0"/>
              <a:t>Check out our website at </a:t>
            </a:r>
            <a:r>
              <a:rPr lang="en-US" sz="1765" b="1" dirty="0"/>
              <a:t>myavista.com – save energy</a:t>
            </a:r>
          </a:p>
        </p:txBody>
      </p:sp>
      <p:pic>
        <p:nvPicPr>
          <p:cNvPr id="5" name="Picture 4">
            <a:extLst>
              <a:ext uri="{FF2B5EF4-FFF2-40B4-BE49-F238E27FC236}">
                <a16:creationId xmlns:a16="http://schemas.microsoft.com/office/drawing/2014/main" id="{B15467BC-F374-665D-7AE9-03B6F4A1A7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7673" y="1536686"/>
            <a:ext cx="4124509" cy="2977804"/>
          </a:xfrm>
          <a:prstGeom prst="rect">
            <a:avLst/>
          </a:prstGeom>
        </p:spPr>
      </p:pic>
      <p:sp>
        <p:nvSpPr>
          <p:cNvPr id="6" name="TextBox 5">
            <a:extLst>
              <a:ext uri="{FF2B5EF4-FFF2-40B4-BE49-F238E27FC236}">
                <a16:creationId xmlns:a16="http://schemas.microsoft.com/office/drawing/2014/main" id="{40361277-3252-9C2B-F2B5-E4F77AE1E844}"/>
              </a:ext>
            </a:extLst>
          </p:cNvPr>
          <p:cNvSpPr txBox="1"/>
          <p:nvPr/>
        </p:nvSpPr>
        <p:spPr>
          <a:xfrm>
            <a:off x="6343563" y="4611230"/>
            <a:ext cx="3792726" cy="427809"/>
          </a:xfrm>
          <a:prstGeom prst="rect">
            <a:avLst/>
          </a:prstGeom>
          <a:noFill/>
        </p:spPr>
        <p:txBody>
          <a:bodyPr wrap="square" rtlCol="0">
            <a:spAutoFit/>
          </a:bodyPr>
          <a:lstStyle/>
          <a:p>
            <a:pPr algn="ctr"/>
            <a:r>
              <a:rPr lang="en-US" sz="1090" dirty="0">
                <a:solidFill>
                  <a:schemeClr val="tx2"/>
                </a:solidFill>
              </a:rPr>
              <a:t>Electric Trolley Streetcars in Downtown Spokane (ca. 1900)</a:t>
            </a:r>
          </a:p>
        </p:txBody>
      </p:sp>
      <p:sp>
        <p:nvSpPr>
          <p:cNvPr id="8" name="Title 7">
            <a:extLst>
              <a:ext uri="{FF2B5EF4-FFF2-40B4-BE49-F238E27FC236}">
                <a16:creationId xmlns:a16="http://schemas.microsoft.com/office/drawing/2014/main" id="{E3F944AC-0012-9364-78D0-2482B9035995}"/>
              </a:ext>
            </a:extLst>
          </p:cNvPr>
          <p:cNvSpPr>
            <a:spLocks noGrp="1"/>
          </p:cNvSpPr>
          <p:nvPr>
            <p:ph type="title"/>
          </p:nvPr>
        </p:nvSpPr>
        <p:spPr>
          <a:xfrm>
            <a:off x="2314628" y="1882588"/>
            <a:ext cx="7987553" cy="1143000"/>
          </a:xfrm>
        </p:spPr>
        <p:txBody>
          <a:bodyPr>
            <a:normAutofit fontScale="90000"/>
          </a:bodyPr>
          <a:lstStyle/>
          <a:p>
            <a:r>
              <a:rPr lang="en-US" sz="2471" b="0" dirty="0"/>
              <a:t>Our vision of the shared energy system is:</a:t>
            </a:r>
            <a:br>
              <a:rPr lang="en-US" sz="2471" b="0" dirty="0"/>
            </a:br>
            <a:br>
              <a:rPr lang="en-US" sz="2471" b="0" dirty="0"/>
            </a:br>
            <a:r>
              <a:rPr lang="en-US" sz="2471" b="0" dirty="0"/>
              <a:t>Reliable.</a:t>
            </a:r>
            <a:br>
              <a:rPr lang="en-US" sz="2471" b="0" dirty="0"/>
            </a:br>
            <a:r>
              <a:rPr lang="en-US" sz="2471" b="0" dirty="0"/>
              <a:t>Affordable.</a:t>
            </a:r>
            <a:br>
              <a:rPr lang="en-US" sz="2471" b="0" dirty="0"/>
            </a:br>
            <a:r>
              <a:rPr lang="en-US" sz="2471" b="0" dirty="0"/>
              <a:t>Sustainable.</a:t>
            </a:r>
            <a:br>
              <a:rPr lang="en-US" sz="2471" b="0" dirty="0"/>
            </a:br>
            <a:r>
              <a:rPr lang="en-US" sz="2471" b="0" dirty="0"/>
              <a:t>And Electric!</a:t>
            </a:r>
            <a:br>
              <a:rPr lang="en-US" sz="2471" b="0" dirty="0"/>
            </a:br>
            <a:br>
              <a:rPr lang="en-US" sz="2471" b="0" dirty="0"/>
            </a:br>
            <a:r>
              <a:rPr lang="en-US" sz="2471" b="0" dirty="0"/>
              <a:t>Let’s build a better </a:t>
            </a:r>
            <a:br>
              <a:rPr lang="en-US" sz="2471" b="0" dirty="0"/>
            </a:br>
            <a:r>
              <a:rPr lang="en-US" sz="2471" b="0" dirty="0"/>
              <a:t>energy future – together</a:t>
            </a:r>
          </a:p>
        </p:txBody>
      </p:sp>
    </p:spTree>
    <p:extLst>
      <p:ext uri="{BB962C8B-B14F-4D97-AF65-F5344CB8AC3E}">
        <p14:creationId xmlns:p14="http://schemas.microsoft.com/office/powerpoint/2010/main" val="4253714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27412" y="470647"/>
            <a:ext cx="7538173" cy="467806"/>
          </a:xfrm>
        </p:spPr>
        <p:txBody>
          <a:bodyPr>
            <a:noAutofit/>
          </a:bodyPr>
          <a:lstStyle/>
          <a:p>
            <a:r>
              <a:rPr lang="en-US" sz="2471" dirty="0">
                <a:latin typeface="Arial"/>
                <a:cs typeface="Arial"/>
              </a:rPr>
              <a:t>Electric Transportation – a better energy future</a:t>
            </a:r>
          </a:p>
        </p:txBody>
      </p:sp>
      <p:pic>
        <p:nvPicPr>
          <p:cNvPr id="10" name="Content Placeholder 4" descr="Chart&#10;&#10;Description automatically generated">
            <a:extLst>
              <a:ext uri="{FF2B5EF4-FFF2-40B4-BE49-F238E27FC236}">
                <a16:creationId xmlns:a16="http://schemas.microsoft.com/office/drawing/2014/main" id="{9097AD6B-4A1F-4508-9164-A236CD7B735D}"/>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169160" y="1427842"/>
            <a:ext cx="6019663" cy="3962303"/>
          </a:xfrm>
        </p:spPr>
      </p:pic>
      <p:sp>
        <p:nvSpPr>
          <p:cNvPr id="11" name="TextBox 10">
            <a:extLst>
              <a:ext uri="{FF2B5EF4-FFF2-40B4-BE49-F238E27FC236}">
                <a16:creationId xmlns:a16="http://schemas.microsoft.com/office/drawing/2014/main" id="{0BB289C6-D6CD-41FE-B895-B8C5CDE5387E}"/>
              </a:ext>
            </a:extLst>
          </p:cNvPr>
          <p:cNvSpPr txBox="1"/>
          <p:nvPr/>
        </p:nvSpPr>
        <p:spPr>
          <a:xfrm>
            <a:off x="2935942" y="5633087"/>
            <a:ext cx="5652878" cy="246492"/>
          </a:xfrm>
          <a:prstGeom prst="rect">
            <a:avLst/>
          </a:prstGeom>
          <a:noFill/>
        </p:spPr>
        <p:txBody>
          <a:bodyPr wrap="square" lIns="66563" tIns="33281" rIns="66563" bIns="33281" rtlCol="0" anchor="t">
            <a:spAutoFit/>
          </a:bodyPr>
          <a:lstStyle/>
          <a:p>
            <a:pPr defTabSz="587383"/>
            <a:r>
              <a:rPr lang="en-US" sz="1165" dirty="0">
                <a:solidFill>
                  <a:schemeClr val="tx2"/>
                </a:solidFill>
                <a:latin typeface="Arial"/>
                <a:cs typeface="Arial"/>
              </a:rPr>
              <a:t>Source:  National Renewable Energy Lab, U.S Greenhouse gas emissions (2019)</a:t>
            </a:r>
          </a:p>
        </p:txBody>
      </p:sp>
    </p:spTree>
    <p:extLst>
      <p:ext uri="{BB962C8B-B14F-4D97-AF65-F5344CB8AC3E}">
        <p14:creationId xmlns:p14="http://schemas.microsoft.com/office/powerpoint/2010/main" val="3972079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B4A7-67A2-448A-BAA3-CA6165AEE544}"/>
              </a:ext>
            </a:extLst>
          </p:cNvPr>
          <p:cNvSpPr>
            <a:spLocks noGrp="1"/>
          </p:cNvSpPr>
          <p:nvPr>
            <p:ph type="title"/>
          </p:nvPr>
        </p:nvSpPr>
        <p:spPr>
          <a:xfrm>
            <a:off x="2056573" y="205541"/>
            <a:ext cx="7911400" cy="832037"/>
          </a:xfrm>
        </p:spPr>
        <p:txBody>
          <a:bodyPr>
            <a:normAutofit/>
          </a:bodyPr>
          <a:lstStyle/>
          <a:p>
            <a:r>
              <a:rPr lang="en-US" b="1" dirty="0">
                <a:latin typeface="Arial"/>
                <a:cs typeface="Arial"/>
              </a:rPr>
              <a:t>Community-Based Organization (CBO) Partnerships</a:t>
            </a:r>
            <a:endParaRPr lang="en-US" dirty="0">
              <a:latin typeface="Arial"/>
              <a:cs typeface="Arial"/>
            </a:endParaRPr>
          </a:p>
        </p:txBody>
      </p:sp>
      <p:sp>
        <p:nvSpPr>
          <p:cNvPr id="3" name="Content Placeholder 2">
            <a:extLst>
              <a:ext uri="{FF2B5EF4-FFF2-40B4-BE49-F238E27FC236}">
                <a16:creationId xmlns:a16="http://schemas.microsoft.com/office/drawing/2014/main" id="{E97A91CA-5597-4980-BBC7-DB8E4E5EBB49}"/>
              </a:ext>
            </a:extLst>
          </p:cNvPr>
          <p:cNvSpPr>
            <a:spLocks noGrp="1"/>
          </p:cNvSpPr>
          <p:nvPr>
            <p:ph idx="1"/>
          </p:nvPr>
        </p:nvSpPr>
        <p:spPr>
          <a:xfrm>
            <a:off x="2166711" y="1095516"/>
            <a:ext cx="4355585" cy="3525166"/>
          </a:xfrm>
        </p:spPr>
        <p:txBody>
          <a:bodyPr vert="horz" wrap="square" lIns="0" tIns="0" rIns="393088" bIns="0" numCol="1" rtlCol="0" anchor="t" anchorCtr="0" compatLnSpc="1">
            <a:prstTxWarp prst="textNoShape">
              <a:avLst/>
            </a:prstTxWarp>
            <a:normAutofit fontScale="40000" lnSpcReduction="20000"/>
          </a:bodyPr>
          <a:lstStyle/>
          <a:p>
            <a:pPr marL="0" indent="0">
              <a:buNone/>
            </a:pPr>
            <a:r>
              <a:rPr lang="en-US" sz="1588" b="1" dirty="0"/>
              <a:t>	</a:t>
            </a:r>
            <a:endParaRPr lang="en-US" sz="1588" dirty="0"/>
          </a:p>
          <a:p>
            <a:pPr marL="195077" indent="-195077"/>
            <a:r>
              <a:rPr lang="en-US" sz="1588" dirty="0"/>
              <a:t>Providing Community-based Organizations (CBOs) with EVs and charging</a:t>
            </a:r>
          </a:p>
          <a:p>
            <a:pPr lvl="1">
              <a:buClr>
                <a:srgbClr val="BFBFBF"/>
              </a:buClr>
              <a:buFont typeface="Courier New" panose="020B0604020202020204" pitchFamily="34" charset="0"/>
              <a:buChar char="o"/>
            </a:pPr>
            <a:r>
              <a:rPr lang="en-US" sz="1588" dirty="0"/>
              <a:t>10 active partnerships to-date</a:t>
            </a:r>
          </a:p>
          <a:p>
            <a:pPr lvl="1">
              <a:buClr>
                <a:srgbClr val="BFBFBF"/>
              </a:buClr>
              <a:buFont typeface="Courier New" panose="020B0604020202020204" pitchFamily="34" charset="0"/>
              <a:buChar char="o"/>
            </a:pPr>
            <a:r>
              <a:rPr lang="en-US" sz="1588" dirty="0"/>
              <a:t>Soliciting proposals for 2024</a:t>
            </a:r>
          </a:p>
          <a:p>
            <a:pPr lvl="1">
              <a:buClr>
                <a:srgbClr val="BFBFBF"/>
              </a:buClr>
              <a:buFont typeface="Courier New" panose="020B0604020202020204" pitchFamily="34" charset="0"/>
              <a:buChar char="o"/>
            </a:pPr>
            <a:endParaRPr lang="en-US" sz="1588" dirty="0"/>
          </a:p>
          <a:p>
            <a:pPr marL="195077" indent="-195077"/>
            <a:r>
              <a:rPr lang="en-US" sz="1588" dirty="0"/>
              <a:t>Prioritize EV charging in named communities and small rural towns; community centers, &amp; libraries</a:t>
            </a:r>
          </a:p>
          <a:p>
            <a:pPr marL="195077" indent="-195077"/>
            <a:endParaRPr lang="en-US" sz="1588" dirty="0"/>
          </a:p>
          <a:p>
            <a:pPr marL="195077" indent="-195077"/>
            <a:r>
              <a:rPr lang="en-US" sz="1588" dirty="0"/>
              <a:t>Support electric school bus grants and charging infrastructure</a:t>
            </a:r>
          </a:p>
          <a:p>
            <a:pPr marL="195077" indent="-195077"/>
            <a:endParaRPr lang="en-US" sz="1588" dirty="0"/>
          </a:p>
          <a:p>
            <a:pPr marL="195077" indent="-195077"/>
            <a:r>
              <a:rPr lang="en-US" sz="1588" b="1" dirty="0"/>
              <a:t>CBI:  896 trips provided by CBO partners in 2022</a:t>
            </a:r>
            <a:endParaRPr lang="en-US" sz="1588" dirty="0"/>
          </a:p>
          <a:p>
            <a:pPr marL="0" indent="0">
              <a:buNone/>
            </a:pPr>
            <a:endParaRPr lang="en-US" sz="1285" dirty="0"/>
          </a:p>
          <a:p>
            <a:pPr marL="0" indent="0">
              <a:buNone/>
            </a:pPr>
            <a:endParaRPr lang="en-US" dirty="0"/>
          </a:p>
        </p:txBody>
      </p:sp>
      <p:pic>
        <p:nvPicPr>
          <p:cNvPr id="5" name="Picture 4" descr="A picture containing text, clipart&#10;&#10;Description automatically generated">
            <a:extLst>
              <a:ext uri="{FF2B5EF4-FFF2-40B4-BE49-F238E27FC236}">
                <a16:creationId xmlns:a16="http://schemas.microsoft.com/office/drawing/2014/main" id="{294229ED-23BC-4D25-BEE6-B301F13B9A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0732" y="4290799"/>
            <a:ext cx="1567470" cy="537420"/>
          </a:xfrm>
          <a:prstGeom prst="rect">
            <a:avLst/>
          </a:prstGeom>
        </p:spPr>
      </p:pic>
      <p:pic>
        <p:nvPicPr>
          <p:cNvPr id="6" name="Picture 5">
            <a:extLst>
              <a:ext uri="{FF2B5EF4-FFF2-40B4-BE49-F238E27FC236}">
                <a16:creationId xmlns:a16="http://schemas.microsoft.com/office/drawing/2014/main" id="{CCE1B897-6B8B-E05B-99AD-C40E160BFC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9625" y="1128460"/>
            <a:ext cx="2054968" cy="702115"/>
          </a:xfrm>
          <a:prstGeom prst="rect">
            <a:avLst/>
          </a:prstGeom>
        </p:spPr>
      </p:pic>
      <p:pic>
        <p:nvPicPr>
          <p:cNvPr id="10" name="Picture 9" descr="A yellow and black sign with a letter&#10;&#10;Description automatically generated">
            <a:extLst>
              <a:ext uri="{FF2B5EF4-FFF2-40B4-BE49-F238E27FC236}">
                <a16:creationId xmlns:a16="http://schemas.microsoft.com/office/drawing/2014/main" id="{FD99A923-0E21-236C-B402-B413180B004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21836" y="4011886"/>
            <a:ext cx="883654" cy="1174228"/>
          </a:xfrm>
          <a:prstGeom prst="rect">
            <a:avLst/>
          </a:prstGeom>
        </p:spPr>
      </p:pic>
      <p:pic>
        <p:nvPicPr>
          <p:cNvPr id="8" name="Picture 7" descr="A truck parked in a parking lot&#10;&#10;Description automatically generated">
            <a:extLst>
              <a:ext uri="{FF2B5EF4-FFF2-40B4-BE49-F238E27FC236}">
                <a16:creationId xmlns:a16="http://schemas.microsoft.com/office/drawing/2014/main" id="{27C168EA-B720-7D29-06CF-9DD25B1522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57223" y="2218765"/>
            <a:ext cx="1859846" cy="1394885"/>
          </a:xfrm>
          <a:prstGeom prst="rect">
            <a:avLst/>
          </a:prstGeom>
        </p:spPr>
      </p:pic>
      <p:pic>
        <p:nvPicPr>
          <p:cNvPr id="4" name="Picture 3" descr="A red and green logo&#10;&#10;Description automatically generated">
            <a:extLst>
              <a:ext uri="{FF2B5EF4-FFF2-40B4-BE49-F238E27FC236}">
                <a16:creationId xmlns:a16="http://schemas.microsoft.com/office/drawing/2014/main" id="{714C5C15-48BF-246E-DA7E-C11D1A3DECE8}"/>
              </a:ext>
            </a:extLst>
          </p:cNvPr>
          <p:cNvPicPr>
            <a:picLocks noChangeAspect="1"/>
          </p:cNvPicPr>
          <p:nvPr/>
        </p:nvPicPr>
        <p:blipFill>
          <a:blip r:embed="rId7"/>
          <a:stretch>
            <a:fillRect/>
          </a:stretch>
        </p:blipFill>
        <p:spPr>
          <a:xfrm>
            <a:off x="6668105" y="5414717"/>
            <a:ext cx="1730704" cy="643256"/>
          </a:xfrm>
          <a:prstGeom prst="rect">
            <a:avLst/>
          </a:prstGeom>
        </p:spPr>
      </p:pic>
      <p:pic>
        <p:nvPicPr>
          <p:cNvPr id="9" name="Picture 8" descr="A logo with a star&#10;&#10;Description automatically generated">
            <a:extLst>
              <a:ext uri="{FF2B5EF4-FFF2-40B4-BE49-F238E27FC236}">
                <a16:creationId xmlns:a16="http://schemas.microsoft.com/office/drawing/2014/main" id="{69DA9D8B-2E5A-31D3-F73B-088B585832D7}"/>
              </a:ext>
            </a:extLst>
          </p:cNvPr>
          <p:cNvPicPr>
            <a:picLocks noChangeAspect="1"/>
          </p:cNvPicPr>
          <p:nvPr/>
        </p:nvPicPr>
        <p:blipFill>
          <a:blip r:embed="rId8"/>
          <a:stretch>
            <a:fillRect/>
          </a:stretch>
        </p:blipFill>
        <p:spPr>
          <a:xfrm>
            <a:off x="2375135" y="5199510"/>
            <a:ext cx="789520" cy="858463"/>
          </a:xfrm>
          <a:prstGeom prst="rect">
            <a:avLst/>
          </a:prstGeom>
        </p:spPr>
      </p:pic>
      <p:pic>
        <p:nvPicPr>
          <p:cNvPr id="11" name="Picture 10" descr="A close-up of a logo&#10;&#10;Description automatically generated">
            <a:extLst>
              <a:ext uri="{FF2B5EF4-FFF2-40B4-BE49-F238E27FC236}">
                <a16:creationId xmlns:a16="http://schemas.microsoft.com/office/drawing/2014/main" id="{B4975D61-AFA0-3061-700B-466A5CEEB5A2}"/>
              </a:ext>
            </a:extLst>
          </p:cNvPr>
          <p:cNvPicPr>
            <a:picLocks noChangeAspect="1"/>
          </p:cNvPicPr>
          <p:nvPr/>
        </p:nvPicPr>
        <p:blipFill>
          <a:blip r:embed="rId9"/>
          <a:stretch>
            <a:fillRect/>
          </a:stretch>
        </p:blipFill>
        <p:spPr>
          <a:xfrm>
            <a:off x="3401540" y="4747766"/>
            <a:ext cx="1948484" cy="709718"/>
          </a:xfrm>
          <a:prstGeom prst="rect">
            <a:avLst/>
          </a:prstGeom>
        </p:spPr>
      </p:pic>
      <p:pic>
        <p:nvPicPr>
          <p:cNvPr id="13" name="Picture 12" descr="A logo for a health district&#10;&#10;Description automatically generated">
            <a:extLst>
              <a:ext uri="{FF2B5EF4-FFF2-40B4-BE49-F238E27FC236}">
                <a16:creationId xmlns:a16="http://schemas.microsoft.com/office/drawing/2014/main" id="{3A4ED995-8ADF-F0AC-68A4-2664B1D2B115}"/>
              </a:ext>
            </a:extLst>
          </p:cNvPr>
          <p:cNvPicPr>
            <a:picLocks noChangeAspect="1"/>
          </p:cNvPicPr>
          <p:nvPr/>
        </p:nvPicPr>
        <p:blipFill>
          <a:blip r:embed="rId10"/>
          <a:stretch>
            <a:fillRect/>
          </a:stretch>
        </p:blipFill>
        <p:spPr>
          <a:xfrm>
            <a:off x="9001516" y="2471316"/>
            <a:ext cx="1486154" cy="1167469"/>
          </a:xfrm>
          <a:prstGeom prst="rect">
            <a:avLst/>
          </a:prstGeom>
        </p:spPr>
      </p:pic>
      <p:pic>
        <p:nvPicPr>
          <p:cNvPr id="14" name="Picture 13" descr="A logo with a leaf&#10;&#10;Description automatically generated">
            <a:extLst>
              <a:ext uri="{FF2B5EF4-FFF2-40B4-BE49-F238E27FC236}">
                <a16:creationId xmlns:a16="http://schemas.microsoft.com/office/drawing/2014/main" id="{BC93848F-729A-6DF4-1443-FDB3B4FAE2BB}"/>
              </a:ext>
            </a:extLst>
          </p:cNvPr>
          <p:cNvPicPr>
            <a:picLocks noChangeAspect="1"/>
          </p:cNvPicPr>
          <p:nvPr/>
        </p:nvPicPr>
        <p:blipFill>
          <a:blip r:embed="rId11"/>
          <a:stretch>
            <a:fillRect/>
          </a:stretch>
        </p:blipFill>
        <p:spPr>
          <a:xfrm>
            <a:off x="4497186" y="5536195"/>
            <a:ext cx="1705676" cy="1130183"/>
          </a:xfrm>
          <a:prstGeom prst="rect">
            <a:avLst/>
          </a:prstGeom>
        </p:spPr>
      </p:pic>
    </p:spTree>
    <p:extLst>
      <p:ext uri="{BB962C8B-B14F-4D97-AF65-F5344CB8AC3E}">
        <p14:creationId xmlns:p14="http://schemas.microsoft.com/office/powerpoint/2010/main" val="1047567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9CF8DE-D01A-A85A-C620-4A57C1A4306B}"/>
              </a:ext>
            </a:extLst>
          </p:cNvPr>
          <p:cNvSpPr>
            <a:spLocks noGrp="1"/>
          </p:cNvSpPr>
          <p:nvPr>
            <p:ph idx="1"/>
          </p:nvPr>
        </p:nvSpPr>
        <p:spPr>
          <a:xfrm>
            <a:off x="2330823" y="5042647"/>
            <a:ext cx="6588431" cy="1277470"/>
          </a:xfrm>
        </p:spPr>
        <p:txBody>
          <a:bodyPr vert="horz" wrap="square" lIns="0" tIns="0" rIns="393088" bIns="0" numCol="1" rtlCol="0" anchor="t" anchorCtr="0" compatLnSpc="1">
            <a:prstTxWarp prst="textNoShape">
              <a:avLst/>
            </a:prstTxWarp>
            <a:normAutofit fontScale="25000" lnSpcReduction="20000"/>
          </a:bodyPr>
          <a:lstStyle/>
          <a:p>
            <a:pPr marL="249625" indent="-249625"/>
            <a:r>
              <a:rPr lang="en-US" sz="1456" b="1" dirty="0"/>
              <a:t>181 charging ports in Named Communities </a:t>
            </a:r>
          </a:p>
          <a:p>
            <a:pPr marL="249625" indent="-249625"/>
            <a:endParaRPr lang="en-US" sz="1456" b="1" dirty="0"/>
          </a:p>
          <a:p>
            <a:pPr marL="249625" indent="-249625"/>
            <a:r>
              <a:rPr lang="en-US" sz="1456" dirty="0"/>
              <a:t>No-cost installations for Community-Based Organizations (CBOs) and low-income multi-family housing</a:t>
            </a:r>
          </a:p>
          <a:p>
            <a:pPr marL="249625" indent="-249625"/>
            <a:endParaRPr lang="en-US" sz="1456" dirty="0"/>
          </a:p>
          <a:p>
            <a:pPr marL="249625" indent="-249625"/>
            <a:r>
              <a:rPr lang="en-US" sz="1456" dirty="0"/>
              <a:t>$2,000 Smart Charging program incentive for low-income residential customers</a:t>
            </a:r>
          </a:p>
        </p:txBody>
      </p:sp>
      <p:pic>
        <p:nvPicPr>
          <p:cNvPr id="8" name="Picture 7" descr="A green pole with a sign on it&#10;&#10;Description automatically generated">
            <a:extLst>
              <a:ext uri="{FF2B5EF4-FFF2-40B4-BE49-F238E27FC236}">
                <a16:creationId xmlns:a16="http://schemas.microsoft.com/office/drawing/2014/main" id="{B5F6FF56-8233-DE9C-1BBB-79CF2DD243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5805127" y="1862795"/>
            <a:ext cx="3022952" cy="2353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Table 1">
            <a:extLst>
              <a:ext uri="{FF2B5EF4-FFF2-40B4-BE49-F238E27FC236}">
                <a16:creationId xmlns:a16="http://schemas.microsoft.com/office/drawing/2014/main" id="{449DF2EF-16EC-5FD7-7E6B-F323AFCB735D}"/>
              </a:ext>
            </a:extLst>
          </p:cNvPr>
          <p:cNvGraphicFramePr>
            <a:graphicFrameLocks noGrp="1"/>
          </p:cNvGraphicFramePr>
          <p:nvPr/>
        </p:nvGraphicFramePr>
        <p:xfrm>
          <a:off x="2330824" y="1479177"/>
          <a:ext cx="2900502" cy="3120474"/>
        </p:xfrm>
        <a:graphic>
          <a:graphicData uri="http://schemas.openxmlformats.org/drawingml/2006/table">
            <a:tbl>
              <a:tblPr firstRow="1" firstCol="1" bandRow="1"/>
              <a:tblGrid>
                <a:gridCol w="1488561">
                  <a:extLst>
                    <a:ext uri="{9D8B030D-6E8A-4147-A177-3AD203B41FA5}">
                      <a16:colId xmlns:a16="http://schemas.microsoft.com/office/drawing/2014/main" val="2528547119"/>
                    </a:ext>
                  </a:extLst>
                </a:gridCol>
                <a:gridCol w="1411941">
                  <a:extLst>
                    <a:ext uri="{9D8B030D-6E8A-4147-A177-3AD203B41FA5}">
                      <a16:colId xmlns:a16="http://schemas.microsoft.com/office/drawing/2014/main" val="4092845916"/>
                    </a:ext>
                  </a:extLst>
                </a:gridCol>
              </a:tblGrid>
              <a:tr h="372728">
                <a:tc>
                  <a:txBody>
                    <a:bodyPr/>
                    <a:lstStyle/>
                    <a:p>
                      <a:pPr marL="0" marR="0" algn="l">
                        <a:lnSpc>
                          <a:spcPct val="100000"/>
                        </a:lnSpc>
                        <a:spcBef>
                          <a:spcPts val="0"/>
                        </a:spcBef>
                        <a:spcAft>
                          <a:spcPts val="0"/>
                        </a:spcAft>
                      </a:pPr>
                      <a:r>
                        <a:rPr lang="en-US" sz="1400" b="0" baseline="0" dirty="0">
                          <a:solidFill>
                            <a:schemeClr val="tx2"/>
                          </a:solidFill>
                          <a:effectLst/>
                          <a:latin typeface="Arial"/>
                          <a:ea typeface="Times New Roman" panose="02020603050405020304" pitchFamily="18" charset="0"/>
                          <a:cs typeface="Arial"/>
                        </a:rPr>
                        <a:t>2023 thru Dec</a:t>
                      </a:r>
                    </a:p>
                  </a:txBody>
                  <a:tcPr marL="53393" marR="53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5429250" algn="l"/>
                        </a:tabLst>
                      </a:pPr>
                      <a:r>
                        <a:rPr lang="en-US" sz="1400" b="1" baseline="0" dirty="0">
                          <a:solidFill>
                            <a:schemeClr val="tx2"/>
                          </a:solidFill>
                          <a:effectLst/>
                          <a:latin typeface="Arial"/>
                          <a:ea typeface="Times New Roman" panose="02020603050405020304" pitchFamily="18" charset="0"/>
                          <a:cs typeface="Arial"/>
                        </a:rPr>
                        <a:t>Commercial L2</a:t>
                      </a:r>
                    </a:p>
                  </a:txBody>
                  <a:tcPr marL="53393" marR="53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802514"/>
                  </a:ext>
                </a:extLst>
              </a:tr>
              <a:tr h="356622">
                <a:tc>
                  <a:txBody>
                    <a:bodyPr/>
                    <a:lstStyle/>
                    <a:p>
                      <a:pPr marL="0" marR="0" algn="l">
                        <a:lnSpc>
                          <a:spcPct val="100000"/>
                        </a:lnSpc>
                        <a:spcBef>
                          <a:spcPts val="0"/>
                        </a:spcBef>
                        <a:spcAft>
                          <a:spcPts val="0"/>
                        </a:spcAft>
                      </a:pPr>
                      <a:r>
                        <a:rPr lang="en-US" sz="1400" b="0" baseline="0" dirty="0">
                          <a:solidFill>
                            <a:schemeClr val="tx2"/>
                          </a:solidFill>
                          <a:effectLst/>
                          <a:latin typeface="Arial"/>
                          <a:ea typeface="Times New Roman" panose="02020603050405020304" pitchFamily="18" charset="0"/>
                          <a:cs typeface="Arial"/>
                        </a:rPr>
                        <a:t># Ports Installed </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5429250" algn="l"/>
                        </a:tabLst>
                      </a:pPr>
                      <a:r>
                        <a:rPr lang="en-US" sz="1400" b="0" baseline="0" dirty="0">
                          <a:solidFill>
                            <a:schemeClr val="tx2"/>
                          </a:solidFill>
                          <a:effectLst/>
                          <a:latin typeface="Arial"/>
                          <a:ea typeface="Times New Roman" panose="02020603050405020304" pitchFamily="18" charset="0"/>
                          <a:cs typeface="Arial"/>
                        </a:rPr>
                        <a:t>138</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614183"/>
                  </a:ext>
                </a:extLst>
              </a:tr>
              <a:tr h="430306">
                <a:tc>
                  <a:txBody>
                    <a:bodyPr/>
                    <a:lstStyle/>
                    <a:p>
                      <a:pPr marL="0" marR="0" algn="l">
                        <a:lnSpc>
                          <a:spcPct val="100000"/>
                        </a:lnSpc>
                        <a:spcBef>
                          <a:spcPts val="0"/>
                        </a:spcBef>
                        <a:spcAft>
                          <a:spcPts val="0"/>
                        </a:spcAft>
                        <a:tabLst>
                          <a:tab pos="5429250" algn="l"/>
                        </a:tabLst>
                      </a:pPr>
                      <a:r>
                        <a:rPr lang="en-US" sz="1400" b="0" baseline="0" dirty="0">
                          <a:solidFill>
                            <a:schemeClr val="tx2"/>
                          </a:solidFill>
                          <a:effectLst/>
                          <a:latin typeface="Arial"/>
                          <a:ea typeface="Times New Roman" panose="02020603050405020304" pitchFamily="18" charset="0"/>
                          <a:cs typeface="Arial"/>
                        </a:rPr>
                        <a:t># Ports In-Service</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lnSpc>
                          <a:spcPct val="100000"/>
                        </a:lnSpc>
                        <a:spcBef>
                          <a:spcPts val="0"/>
                        </a:spcBef>
                        <a:spcAft>
                          <a:spcPts val="0"/>
                        </a:spcAft>
                        <a:buNone/>
                        <a:tabLst>
                          <a:tab pos="5429250" algn="l"/>
                        </a:tabLst>
                      </a:pPr>
                      <a:r>
                        <a:rPr lang="en-US" sz="1400" b="0" baseline="0" dirty="0">
                          <a:solidFill>
                            <a:schemeClr val="tx2"/>
                          </a:solidFill>
                          <a:effectLst/>
                          <a:latin typeface="Arial"/>
                          <a:ea typeface="Times New Roman" panose="02020603050405020304" pitchFamily="18" charset="0"/>
                          <a:cs typeface="Arial"/>
                        </a:rPr>
                        <a:t>590</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213563"/>
                  </a:ext>
                </a:extLst>
              </a:tr>
              <a:tr h="663451">
                <a:tc>
                  <a:txBody>
                    <a:bodyPr/>
                    <a:lstStyle/>
                    <a:p>
                      <a:pPr marL="0" marR="0">
                        <a:lnSpc>
                          <a:spcPct val="100000"/>
                        </a:lnSpc>
                        <a:spcBef>
                          <a:spcPts val="0"/>
                        </a:spcBef>
                        <a:spcAft>
                          <a:spcPts val="0"/>
                        </a:spcAft>
                        <a:tabLst>
                          <a:tab pos="5429250" algn="l"/>
                        </a:tabLst>
                      </a:pPr>
                      <a:r>
                        <a:rPr lang="en-US" sz="1400" b="0" baseline="0">
                          <a:solidFill>
                            <a:schemeClr val="tx2"/>
                          </a:solidFill>
                          <a:effectLst/>
                          <a:latin typeface="Arial"/>
                          <a:ea typeface="Times New Roman" panose="02020603050405020304" pitchFamily="18" charset="0"/>
                          <a:cs typeface="Arial"/>
                        </a:rPr>
                        <a:t>Installation Cost per Port including charger</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5429250" algn="l"/>
                        </a:tabLst>
                      </a:pPr>
                      <a:r>
                        <a:rPr lang="en-US" sz="1400" b="0" baseline="0" dirty="0">
                          <a:solidFill>
                            <a:schemeClr val="tx2"/>
                          </a:solidFill>
                          <a:effectLst/>
                          <a:latin typeface="Arial"/>
                          <a:ea typeface="Times New Roman" panose="02020603050405020304" pitchFamily="18" charset="0"/>
                          <a:cs typeface="Arial"/>
                        </a:rPr>
                        <a:t>$4,546</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436139"/>
                  </a:ext>
                </a:extLst>
              </a:tr>
              <a:tr h="449654">
                <a:tc>
                  <a:txBody>
                    <a:bodyPr/>
                    <a:lstStyle/>
                    <a:p>
                      <a:pPr marL="0" marR="0" algn="just">
                        <a:lnSpc>
                          <a:spcPct val="100000"/>
                        </a:lnSpc>
                        <a:spcBef>
                          <a:spcPts val="0"/>
                        </a:spcBef>
                        <a:spcAft>
                          <a:spcPts val="0"/>
                        </a:spcAft>
                      </a:pPr>
                      <a:r>
                        <a:rPr lang="en-US" sz="1400" b="0" baseline="0">
                          <a:solidFill>
                            <a:schemeClr val="tx2"/>
                          </a:solidFill>
                          <a:effectLst/>
                          <a:latin typeface="Arial"/>
                          <a:ea typeface="Times New Roman" panose="02020603050405020304" pitchFamily="18" charset="0"/>
                          <a:cs typeface="Arial"/>
                        </a:rPr>
                        <a:t>Lead Time </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5429250" algn="l"/>
                        </a:tabLst>
                      </a:pPr>
                      <a:r>
                        <a:rPr lang="en-US" sz="1400" b="0" baseline="0" dirty="0">
                          <a:solidFill>
                            <a:schemeClr val="tx2"/>
                          </a:solidFill>
                          <a:effectLst/>
                          <a:latin typeface="Arial"/>
                          <a:ea typeface="Times New Roman" panose="02020603050405020304" pitchFamily="18" charset="0"/>
                          <a:cs typeface="Arial"/>
                        </a:rPr>
                        <a:t>17 weeks</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8326104"/>
                  </a:ext>
                </a:extLst>
              </a:tr>
              <a:tr h="442301">
                <a:tc>
                  <a:txBody>
                    <a:bodyPr/>
                    <a:lstStyle/>
                    <a:p>
                      <a:pPr marL="0" marR="0" algn="just">
                        <a:lnSpc>
                          <a:spcPct val="100000"/>
                        </a:lnSpc>
                        <a:spcBef>
                          <a:spcPts val="0"/>
                        </a:spcBef>
                        <a:spcAft>
                          <a:spcPts val="0"/>
                        </a:spcAft>
                        <a:tabLst>
                          <a:tab pos="5429250" algn="l"/>
                        </a:tabLst>
                      </a:pPr>
                      <a:r>
                        <a:rPr lang="en-US" sz="1400" b="0" baseline="0" dirty="0">
                          <a:solidFill>
                            <a:schemeClr val="tx2"/>
                          </a:solidFill>
                          <a:effectLst/>
                          <a:latin typeface="Arial"/>
                          <a:ea typeface="Times New Roman" panose="02020603050405020304" pitchFamily="18" charset="0"/>
                          <a:cs typeface="Arial"/>
                        </a:rPr>
                        <a:t>Customer Satisfaction</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5429250" algn="l"/>
                        </a:tabLst>
                      </a:pPr>
                      <a:r>
                        <a:rPr lang="en-US" sz="1400" b="0" baseline="0" dirty="0">
                          <a:solidFill>
                            <a:schemeClr val="tx2"/>
                          </a:solidFill>
                          <a:effectLst/>
                          <a:latin typeface="Arial"/>
                          <a:ea typeface="Times New Roman" panose="02020603050405020304" pitchFamily="18" charset="0"/>
                          <a:cs typeface="Arial"/>
                        </a:rPr>
                        <a:t>95%</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759559"/>
                  </a:ext>
                </a:extLst>
              </a:tr>
              <a:tr h="405412">
                <a:tc>
                  <a:txBody>
                    <a:bodyPr/>
                    <a:lstStyle/>
                    <a:p>
                      <a:pPr marL="0" marR="0" algn="just">
                        <a:lnSpc>
                          <a:spcPct val="100000"/>
                        </a:lnSpc>
                        <a:spcBef>
                          <a:spcPts val="0"/>
                        </a:spcBef>
                        <a:spcAft>
                          <a:spcPts val="0"/>
                        </a:spcAft>
                        <a:tabLst>
                          <a:tab pos="5429250" algn="l"/>
                        </a:tabLst>
                      </a:pPr>
                      <a:r>
                        <a:rPr lang="en-US" sz="1400" b="0" baseline="0" dirty="0">
                          <a:solidFill>
                            <a:schemeClr val="tx2"/>
                          </a:solidFill>
                          <a:effectLst/>
                          <a:latin typeface="Arial"/>
                          <a:ea typeface="Times New Roman" panose="02020603050405020304" pitchFamily="18" charset="0"/>
                          <a:cs typeface="Arial"/>
                        </a:rPr>
                        <a:t>Uptime</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5429250" algn="l"/>
                        </a:tabLst>
                      </a:pPr>
                      <a:r>
                        <a:rPr lang="en-US" sz="1400" b="0" baseline="0" dirty="0">
                          <a:solidFill>
                            <a:schemeClr val="tx2"/>
                          </a:solidFill>
                          <a:effectLst/>
                          <a:latin typeface="Arial"/>
                          <a:ea typeface="Times New Roman" panose="02020603050405020304" pitchFamily="18" charset="0"/>
                          <a:cs typeface="Arial"/>
                        </a:rPr>
                        <a:t>95%</a:t>
                      </a:r>
                    </a:p>
                  </a:txBody>
                  <a:tcPr marL="53393" marR="53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836530"/>
                  </a:ext>
                </a:extLst>
              </a:tr>
            </a:tbl>
          </a:graphicData>
        </a:graphic>
      </p:graphicFrame>
      <p:sp>
        <p:nvSpPr>
          <p:cNvPr id="4" name="Title 3">
            <a:extLst>
              <a:ext uri="{FF2B5EF4-FFF2-40B4-BE49-F238E27FC236}">
                <a16:creationId xmlns:a16="http://schemas.microsoft.com/office/drawing/2014/main" id="{66E92002-BB5A-F447-AEF1-3E7404A42FAE}"/>
              </a:ext>
            </a:extLst>
          </p:cNvPr>
          <p:cNvSpPr>
            <a:spLocks noGrp="1"/>
          </p:cNvSpPr>
          <p:nvPr>
            <p:ph type="title"/>
          </p:nvPr>
        </p:nvSpPr>
        <p:spPr>
          <a:xfrm>
            <a:off x="2169459" y="134471"/>
            <a:ext cx="7987553" cy="1143000"/>
          </a:xfrm>
        </p:spPr>
        <p:txBody>
          <a:bodyPr/>
          <a:lstStyle/>
          <a:p>
            <a:r>
              <a:rPr lang="en-US" dirty="0"/>
              <a:t>Charging Infrastructure Programs</a:t>
            </a:r>
          </a:p>
        </p:txBody>
      </p:sp>
    </p:spTree>
    <p:extLst>
      <p:ext uri="{BB962C8B-B14F-4D97-AF65-F5344CB8AC3E}">
        <p14:creationId xmlns:p14="http://schemas.microsoft.com/office/powerpoint/2010/main" val="3083766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7EFA-5688-4658-9305-47B62196B7DD}"/>
              </a:ext>
            </a:extLst>
          </p:cNvPr>
          <p:cNvSpPr>
            <a:spLocks noGrp="1"/>
          </p:cNvSpPr>
          <p:nvPr>
            <p:ph type="title"/>
          </p:nvPr>
        </p:nvSpPr>
        <p:spPr>
          <a:xfrm>
            <a:off x="1991729" y="784652"/>
            <a:ext cx="8208543" cy="700569"/>
          </a:xfrm>
        </p:spPr>
        <p:txBody>
          <a:bodyPr wrap="square" anchor="ctr">
            <a:normAutofit fontScale="90000"/>
          </a:bodyPr>
          <a:lstStyle/>
          <a:p>
            <a:r>
              <a:rPr lang="en-US" sz="2621" dirty="0">
                <a:latin typeface="Arial"/>
                <a:cs typeface="Arial"/>
              </a:rPr>
              <a:t>Public DC Fast Charging for Community Benefits</a:t>
            </a:r>
            <a:br>
              <a:rPr lang="en-US" sz="2038" dirty="0">
                <a:latin typeface="Arial"/>
                <a:cs typeface="Arial"/>
              </a:rPr>
            </a:br>
            <a:br>
              <a:rPr lang="en-US" dirty="0"/>
            </a:br>
            <a:r>
              <a:rPr lang="en-US" dirty="0">
                <a:latin typeface="Arial"/>
                <a:cs typeface="Arial"/>
              </a:rPr>
              <a:t> </a:t>
            </a:r>
            <a:endParaRPr lang="en-US" dirty="0"/>
          </a:p>
        </p:txBody>
      </p:sp>
      <p:pic>
        <p:nvPicPr>
          <p:cNvPr id="6" name="Content Placeholder 5" descr="A picture containing sky, tree, outdoor, road&#10;&#10;Description automatically generated">
            <a:extLst>
              <a:ext uri="{FF2B5EF4-FFF2-40B4-BE49-F238E27FC236}">
                <a16:creationId xmlns:a16="http://schemas.microsoft.com/office/drawing/2014/main" id="{D0CE30F9-4826-48CF-AB19-64DE67AB2C19}"/>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r="-2"/>
          <a:stretch/>
        </p:blipFill>
        <p:spPr>
          <a:xfrm>
            <a:off x="2398059" y="1678267"/>
            <a:ext cx="4989544" cy="2677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4">
            <a:extLst>
              <a:ext uri="{FF2B5EF4-FFF2-40B4-BE49-F238E27FC236}">
                <a16:creationId xmlns:a16="http://schemas.microsoft.com/office/drawing/2014/main" id="{7DC2CFFA-E081-4407-396C-787EE0F3C6B3}"/>
              </a:ext>
            </a:extLst>
          </p:cNvPr>
          <p:cNvSpPr txBox="1">
            <a:spLocks/>
          </p:cNvSpPr>
          <p:nvPr/>
        </p:nvSpPr>
        <p:spPr>
          <a:xfrm>
            <a:off x="7806459" y="1894679"/>
            <a:ext cx="2698166" cy="760656"/>
          </a:xfrm>
          <a:prstGeom prst="rect">
            <a:avLst/>
          </a:prstGeom>
        </p:spPr>
        <p:txBody>
          <a:bodyPr vert="horz" lIns="0" tIns="0" rIns="393088" bIns="0" rtlCol="0" anchor="t">
            <a:noAutofit/>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marL="208021" indent="-208021"/>
            <a:r>
              <a:rPr lang="en-US" sz="1310" dirty="0">
                <a:solidFill>
                  <a:schemeClr val="tx2"/>
                </a:solidFill>
                <a:latin typeface="Arial"/>
                <a:cs typeface="Arial"/>
              </a:rPr>
              <a:t>17 sites installed in Eastern Washington</a:t>
            </a:r>
            <a:endParaRPr lang="en-US" sz="1310" dirty="0">
              <a:solidFill>
                <a:schemeClr val="tx2"/>
              </a:solidFill>
            </a:endParaRPr>
          </a:p>
          <a:p>
            <a:pPr marL="208021" indent="-208021"/>
            <a:r>
              <a:rPr lang="en-US" sz="1310" dirty="0">
                <a:solidFill>
                  <a:schemeClr val="tx2"/>
                </a:solidFill>
                <a:latin typeface="Arial"/>
                <a:cs typeface="Arial"/>
              </a:rPr>
              <a:t>12 sites (70%) in Named Communities (at Community Centers, Libraries, Rural Towns, </a:t>
            </a:r>
            <a:r>
              <a:rPr lang="en-US" sz="1310" dirty="0" err="1">
                <a:solidFill>
                  <a:schemeClr val="tx2"/>
                </a:solidFill>
                <a:latin typeface="Arial"/>
                <a:cs typeface="Arial"/>
              </a:rPr>
              <a:t>etc</a:t>
            </a:r>
            <a:r>
              <a:rPr lang="en-US" sz="1310" dirty="0">
                <a:solidFill>
                  <a:schemeClr val="tx2"/>
                </a:solidFill>
                <a:latin typeface="Arial"/>
                <a:cs typeface="Arial"/>
              </a:rPr>
              <a:t>)</a:t>
            </a:r>
          </a:p>
          <a:p>
            <a:pPr marL="208021" indent="-208021"/>
            <a:r>
              <a:rPr lang="en-US" sz="1310" dirty="0">
                <a:solidFill>
                  <a:schemeClr val="tx2"/>
                </a:solidFill>
                <a:latin typeface="Arial"/>
                <a:cs typeface="Arial"/>
              </a:rPr>
              <a:t>Enables clean and affordable ridesharing innovations for communities</a:t>
            </a:r>
            <a:endParaRPr lang="en-US" sz="1310" dirty="0">
              <a:solidFill>
                <a:schemeClr val="tx2"/>
              </a:solidFill>
            </a:endParaRPr>
          </a:p>
        </p:txBody>
      </p:sp>
      <p:sp>
        <p:nvSpPr>
          <p:cNvPr id="5" name="Content Placeholder 4">
            <a:extLst>
              <a:ext uri="{FF2B5EF4-FFF2-40B4-BE49-F238E27FC236}">
                <a16:creationId xmlns:a16="http://schemas.microsoft.com/office/drawing/2014/main" id="{F3E42C33-370B-8B84-B170-7AF9299F1E27}"/>
              </a:ext>
            </a:extLst>
          </p:cNvPr>
          <p:cNvSpPr txBox="1">
            <a:spLocks/>
          </p:cNvSpPr>
          <p:nvPr/>
        </p:nvSpPr>
        <p:spPr>
          <a:xfrm>
            <a:off x="2330824" y="4549242"/>
            <a:ext cx="5336622" cy="381416"/>
          </a:xfrm>
          <a:prstGeom prst="rect">
            <a:avLst/>
          </a:prstGeom>
        </p:spPr>
        <p:txBody>
          <a:bodyPr vert="horz" lIns="0" tIns="0" rIns="393088" bIns="0" rtlCol="0" anchor="t">
            <a:noAutofit/>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marL="0" indent="0" algn="ctr">
              <a:buNone/>
            </a:pPr>
            <a:r>
              <a:rPr lang="en-US" sz="1310" i="1" dirty="0">
                <a:solidFill>
                  <a:schemeClr val="tx2"/>
                </a:solidFill>
                <a:latin typeface="Arial"/>
                <a:cs typeface="Arial"/>
              </a:rPr>
              <a:t>180kW DCFC at The HIVE in Spokane, WA – expandable to 1MW</a:t>
            </a:r>
          </a:p>
        </p:txBody>
      </p:sp>
      <p:sp>
        <p:nvSpPr>
          <p:cNvPr id="3" name="TextBox 2">
            <a:extLst>
              <a:ext uri="{FF2B5EF4-FFF2-40B4-BE49-F238E27FC236}">
                <a16:creationId xmlns:a16="http://schemas.microsoft.com/office/drawing/2014/main" id="{7811A8D9-AF1A-15F5-C10D-5F04DCBBE836}"/>
              </a:ext>
            </a:extLst>
          </p:cNvPr>
          <p:cNvSpPr txBox="1"/>
          <p:nvPr/>
        </p:nvSpPr>
        <p:spPr>
          <a:xfrm>
            <a:off x="2154340" y="5340116"/>
            <a:ext cx="7030105" cy="744243"/>
          </a:xfrm>
          <a:prstGeom prst="rect">
            <a:avLst/>
          </a:prstGeom>
          <a:noFill/>
        </p:spPr>
        <p:txBody>
          <a:bodyPr wrap="square">
            <a:spAutoFit/>
          </a:bodyPr>
          <a:lstStyle/>
          <a:p>
            <a:pPr marL="252146" indent="-252146">
              <a:buFont typeface="Arial" panose="020B0604020202020204" pitchFamily="34" charset="0"/>
              <a:buChar char="•"/>
            </a:pPr>
            <a:r>
              <a:rPr lang="en-US" sz="1412" dirty="0">
                <a:solidFill>
                  <a:schemeClr val="tx2"/>
                </a:solidFill>
                <a:latin typeface="Arial" panose="020B0604020202020204" pitchFamily="34" charset="0"/>
                <a:cs typeface="Arial" panose="020B0604020202020204" pitchFamily="34" charset="0"/>
              </a:rPr>
              <a:t>See the regional charging buildout plan at:  </a:t>
            </a:r>
            <a:r>
              <a:rPr lang="en-US" sz="1412" dirty="0">
                <a:solidFill>
                  <a:schemeClr val="accent2"/>
                </a:solidFill>
                <a:latin typeface="Arial" panose="020B0604020202020204" pitchFamily="34" charset="0"/>
                <a:cs typeface="Arial" panose="020B0604020202020204" pitchFamily="34" charset="0"/>
              </a:rPr>
              <a:t>myavista.com/transportation</a:t>
            </a:r>
          </a:p>
          <a:p>
            <a:pPr marL="252146" indent="-252146">
              <a:buFont typeface="Arial" panose="020B0604020202020204" pitchFamily="34" charset="0"/>
              <a:buChar char="•"/>
            </a:pPr>
            <a:endParaRPr lang="en-US" sz="1412" dirty="0">
              <a:solidFill>
                <a:schemeClr val="tx2"/>
              </a:solidFill>
              <a:latin typeface="Arial" panose="020B0604020202020204" pitchFamily="34" charset="0"/>
              <a:cs typeface="Arial" panose="020B0604020202020204" pitchFamily="34" charset="0"/>
            </a:endParaRPr>
          </a:p>
          <a:p>
            <a:pPr marL="252146" indent="-252146">
              <a:buFont typeface="Arial" panose="020B0604020202020204" pitchFamily="34" charset="0"/>
              <a:buChar char="•"/>
            </a:pPr>
            <a:r>
              <a:rPr lang="en-US" sz="1412" dirty="0">
                <a:solidFill>
                  <a:schemeClr val="tx2"/>
                </a:solidFill>
                <a:latin typeface="Arial" panose="020B0604020202020204" pitchFamily="34" charset="0"/>
                <a:cs typeface="Arial" panose="020B0604020202020204" pitchFamily="34" charset="0"/>
              </a:rPr>
              <a:t>Send your questions and suggestions to:  </a:t>
            </a:r>
            <a:r>
              <a:rPr lang="en-US" sz="1412" dirty="0">
                <a:solidFill>
                  <a:schemeClr val="accent2"/>
                </a:solidFill>
                <a:latin typeface="Arial" panose="020B0604020202020204" pitchFamily="34" charset="0"/>
                <a:cs typeface="Arial" panose="020B0604020202020204" pitchFamily="34" charset="0"/>
              </a:rPr>
              <a:t>electrictransportation@avistacorp.com</a:t>
            </a:r>
          </a:p>
        </p:txBody>
      </p:sp>
    </p:spTree>
    <p:extLst>
      <p:ext uri="{BB962C8B-B14F-4D97-AF65-F5344CB8AC3E}">
        <p14:creationId xmlns:p14="http://schemas.microsoft.com/office/powerpoint/2010/main" val="3823551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63588" y="-130204"/>
            <a:ext cx="7987553" cy="1143000"/>
          </a:xfrm>
        </p:spPr>
        <p:txBody>
          <a:bodyPr/>
          <a:lstStyle/>
          <a:p>
            <a:r>
              <a:rPr lang="en-US" dirty="0"/>
              <a:t>Growing Opportunities</a:t>
            </a:r>
          </a:p>
        </p:txBody>
      </p:sp>
      <p:sp>
        <p:nvSpPr>
          <p:cNvPr id="3" name="Content Placeholder 2"/>
          <p:cNvSpPr>
            <a:spLocks noGrp="1"/>
          </p:cNvSpPr>
          <p:nvPr>
            <p:ph idx="1"/>
          </p:nvPr>
        </p:nvSpPr>
        <p:spPr>
          <a:xfrm>
            <a:off x="8382000" y="1680506"/>
            <a:ext cx="1748118" cy="672353"/>
          </a:xfrm>
        </p:spPr>
        <p:txBody>
          <a:bodyPr>
            <a:normAutofit lnSpcReduction="10000"/>
          </a:bodyPr>
          <a:lstStyle/>
          <a:p>
            <a:pPr marL="0" indent="0">
              <a:spcAft>
                <a:spcPts val="529"/>
              </a:spcAft>
              <a:buNone/>
            </a:pPr>
            <a:r>
              <a:rPr lang="en-US" sz="1765" dirty="0"/>
              <a:t>Transit Buses and Shuttles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0047" y="869041"/>
            <a:ext cx="5764140" cy="2151529"/>
          </a:xfrm>
          <a:prstGeom prst="rect">
            <a:avLst/>
          </a:prstGeom>
        </p:spPr>
      </p:pic>
      <p:pic>
        <p:nvPicPr>
          <p:cNvPr id="8" name="Picture 7">
            <a:extLst>
              <a:ext uri="{FF2B5EF4-FFF2-40B4-BE49-F238E27FC236}">
                <a16:creationId xmlns:a16="http://schemas.microsoft.com/office/drawing/2014/main" id="{2B991DCD-D0B9-4595-A8BA-037ECF263D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3588" y="3954338"/>
            <a:ext cx="2732718" cy="1855385"/>
          </a:xfrm>
          <a:prstGeom prst="rect">
            <a:avLst/>
          </a:prstGeom>
        </p:spPr>
      </p:pic>
      <p:sp>
        <p:nvSpPr>
          <p:cNvPr id="9" name="Content Placeholder 2">
            <a:extLst>
              <a:ext uri="{FF2B5EF4-FFF2-40B4-BE49-F238E27FC236}">
                <a16:creationId xmlns:a16="http://schemas.microsoft.com/office/drawing/2014/main" id="{CC5F983E-586E-4C82-8F4D-F58B375A59A3}"/>
              </a:ext>
            </a:extLst>
          </p:cNvPr>
          <p:cNvSpPr txBox="1">
            <a:spLocks/>
          </p:cNvSpPr>
          <p:nvPr/>
        </p:nvSpPr>
        <p:spPr bwMode="auto">
          <a:xfrm>
            <a:off x="2377689" y="5833858"/>
            <a:ext cx="2504517" cy="672353"/>
          </a:xfrm>
          <a:prstGeom prst="rect">
            <a:avLst/>
          </a:prstGeom>
          <a:noFill/>
          <a:ln w="9525">
            <a:noFill/>
            <a:miter lim="800000"/>
            <a:headEnd/>
            <a:tailEnd/>
          </a:ln>
        </p:spPr>
        <p:txBody>
          <a:bodyPr vert="horz" wrap="square" lIns="80682" tIns="40341" rIns="80682" bIns="40341" numCol="1" anchor="t" anchorCtr="0" compatLnSpc="1">
            <a:prstTxWarp prst="textNoShape">
              <a:avLst/>
            </a:prstTxWarp>
          </a:bodyPr>
          <a:lstStyle>
            <a:lvl1pPr marL="377190" indent="-377190" algn="l" defTabSz="502920" rtl="0" eaLnBrk="1" fontAlgn="base" hangingPunct="1">
              <a:spcBef>
                <a:spcPct val="20000"/>
              </a:spcBef>
              <a:spcAft>
                <a:spcPct val="0"/>
              </a:spcAft>
              <a:buFont typeface="Arial" charset="0"/>
              <a:buChar char="•"/>
              <a:defRPr sz="2400" kern="1200">
                <a:solidFill>
                  <a:schemeClr val="tx2"/>
                </a:solidFill>
                <a:latin typeface="Arial"/>
                <a:ea typeface="ＭＳ Ｐゴシック" charset="-128"/>
                <a:cs typeface="Arial"/>
              </a:defRPr>
            </a:lvl1pPr>
            <a:lvl2pPr marL="817245" indent="-314325" algn="l" defTabSz="502920" rtl="0" eaLnBrk="1" fontAlgn="base" hangingPunct="1">
              <a:spcBef>
                <a:spcPct val="20000"/>
              </a:spcBef>
              <a:spcAft>
                <a:spcPct val="0"/>
              </a:spcAft>
              <a:buFont typeface="Arial" charset="0"/>
              <a:buChar char="–"/>
              <a:defRPr sz="2000" kern="1200">
                <a:solidFill>
                  <a:schemeClr val="tx2"/>
                </a:solidFill>
                <a:latin typeface="Arial"/>
                <a:ea typeface="ＭＳ Ｐゴシック" charset="-128"/>
                <a:cs typeface="Arial"/>
              </a:defRPr>
            </a:lvl2pPr>
            <a:lvl3pPr marL="1257300" indent="-251460" algn="l" defTabSz="502920" rtl="0" eaLnBrk="1" fontAlgn="base" hangingPunct="1">
              <a:spcBef>
                <a:spcPct val="20000"/>
              </a:spcBef>
              <a:spcAft>
                <a:spcPct val="0"/>
              </a:spcAft>
              <a:buFont typeface="Arial" charset="0"/>
              <a:buChar char="•"/>
              <a:defRPr sz="2200" kern="1200">
                <a:solidFill>
                  <a:schemeClr val="tx1"/>
                </a:solidFill>
                <a:latin typeface="Arial"/>
                <a:ea typeface="ＭＳ Ｐゴシック" charset="-128"/>
                <a:cs typeface="Arial"/>
              </a:defRPr>
            </a:lvl3pPr>
            <a:lvl4pPr marL="1760220" indent="-251460" algn="l" defTabSz="50292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263140" indent="-251460" algn="l" defTabSz="502920" rtl="0" eaLnBrk="1" fontAlgn="base" hangingPunct="1">
              <a:spcBef>
                <a:spcPct val="20000"/>
              </a:spcBef>
              <a:spcAft>
                <a:spcPct val="0"/>
              </a:spcAft>
              <a:buFont typeface="Arial" charset="0"/>
              <a:buChar char="»"/>
              <a:defRPr sz="1760" kern="1200">
                <a:solidFill>
                  <a:schemeClr val="tx1"/>
                </a:solidFill>
                <a:latin typeface="Arial"/>
                <a:ea typeface="ＭＳ Ｐゴシック" charset="-128"/>
                <a:cs typeface="Arial"/>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spcAft>
                <a:spcPts val="529"/>
              </a:spcAft>
              <a:buNone/>
            </a:pPr>
            <a:r>
              <a:rPr lang="en-US" sz="1765" dirty="0"/>
              <a:t>Car/Ride-Share &amp; </a:t>
            </a:r>
            <a:br>
              <a:rPr lang="en-US" sz="1765" dirty="0"/>
            </a:br>
            <a:r>
              <a:rPr lang="en-US" sz="1765" dirty="0"/>
              <a:t>Micro-mobility</a:t>
            </a:r>
          </a:p>
        </p:txBody>
      </p:sp>
      <p:pic>
        <p:nvPicPr>
          <p:cNvPr id="11" name="Picture 10">
            <a:extLst>
              <a:ext uri="{FF2B5EF4-FFF2-40B4-BE49-F238E27FC236}">
                <a16:creationId xmlns:a16="http://schemas.microsoft.com/office/drawing/2014/main" id="{7D729574-D256-4BF1-BC85-9306647740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0706" y="3361765"/>
            <a:ext cx="2547645" cy="2361765"/>
          </a:xfrm>
          <a:prstGeom prst="rect">
            <a:avLst/>
          </a:prstGeom>
        </p:spPr>
      </p:pic>
      <p:sp>
        <p:nvSpPr>
          <p:cNvPr id="12" name="Content Placeholder 2">
            <a:extLst>
              <a:ext uri="{FF2B5EF4-FFF2-40B4-BE49-F238E27FC236}">
                <a16:creationId xmlns:a16="http://schemas.microsoft.com/office/drawing/2014/main" id="{4FBA0760-36B6-4237-AE95-23AB3817CFC3}"/>
              </a:ext>
            </a:extLst>
          </p:cNvPr>
          <p:cNvSpPr txBox="1">
            <a:spLocks/>
          </p:cNvSpPr>
          <p:nvPr/>
        </p:nvSpPr>
        <p:spPr bwMode="auto">
          <a:xfrm>
            <a:off x="7454304" y="5782984"/>
            <a:ext cx="1748118" cy="672353"/>
          </a:xfrm>
          <a:prstGeom prst="rect">
            <a:avLst/>
          </a:prstGeom>
          <a:noFill/>
          <a:ln w="9525">
            <a:noFill/>
            <a:miter lim="800000"/>
            <a:headEnd/>
            <a:tailEnd/>
          </a:ln>
        </p:spPr>
        <p:txBody>
          <a:bodyPr vert="horz" wrap="square" lIns="80682" tIns="40341" rIns="80682" bIns="40341" numCol="1" anchor="t" anchorCtr="0" compatLnSpc="1">
            <a:prstTxWarp prst="textNoShape">
              <a:avLst/>
            </a:prstTxWarp>
          </a:bodyPr>
          <a:lstStyle>
            <a:lvl1pPr marL="377190" indent="-377190" algn="l" defTabSz="502920" rtl="0" eaLnBrk="1" fontAlgn="base" hangingPunct="1">
              <a:spcBef>
                <a:spcPct val="20000"/>
              </a:spcBef>
              <a:spcAft>
                <a:spcPct val="0"/>
              </a:spcAft>
              <a:buFont typeface="Arial" charset="0"/>
              <a:buChar char="•"/>
              <a:defRPr sz="2400" kern="1200">
                <a:solidFill>
                  <a:schemeClr val="tx2"/>
                </a:solidFill>
                <a:latin typeface="Arial"/>
                <a:ea typeface="ＭＳ Ｐゴシック" charset="-128"/>
                <a:cs typeface="Arial"/>
              </a:defRPr>
            </a:lvl1pPr>
            <a:lvl2pPr marL="817245" indent="-314325" algn="l" defTabSz="502920" rtl="0" eaLnBrk="1" fontAlgn="base" hangingPunct="1">
              <a:spcBef>
                <a:spcPct val="20000"/>
              </a:spcBef>
              <a:spcAft>
                <a:spcPct val="0"/>
              </a:spcAft>
              <a:buFont typeface="Arial" charset="0"/>
              <a:buChar char="–"/>
              <a:defRPr sz="2000" kern="1200">
                <a:solidFill>
                  <a:schemeClr val="tx2"/>
                </a:solidFill>
                <a:latin typeface="Arial"/>
                <a:ea typeface="ＭＳ Ｐゴシック" charset="-128"/>
                <a:cs typeface="Arial"/>
              </a:defRPr>
            </a:lvl2pPr>
            <a:lvl3pPr marL="1257300" indent="-251460" algn="l" defTabSz="502920" rtl="0" eaLnBrk="1" fontAlgn="base" hangingPunct="1">
              <a:spcBef>
                <a:spcPct val="20000"/>
              </a:spcBef>
              <a:spcAft>
                <a:spcPct val="0"/>
              </a:spcAft>
              <a:buFont typeface="Arial" charset="0"/>
              <a:buChar char="•"/>
              <a:defRPr sz="2200" kern="1200">
                <a:solidFill>
                  <a:schemeClr val="tx1"/>
                </a:solidFill>
                <a:latin typeface="Arial"/>
                <a:ea typeface="ＭＳ Ｐゴシック" charset="-128"/>
                <a:cs typeface="Arial"/>
              </a:defRPr>
            </a:lvl3pPr>
            <a:lvl4pPr marL="1760220" indent="-251460" algn="l" defTabSz="50292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263140" indent="-251460" algn="l" defTabSz="502920" rtl="0" eaLnBrk="1" fontAlgn="base" hangingPunct="1">
              <a:spcBef>
                <a:spcPct val="20000"/>
              </a:spcBef>
              <a:spcAft>
                <a:spcPct val="0"/>
              </a:spcAft>
              <a:buFont typeface="Arial" charset="0"/>
              <a:buChar char="»"/>
              <a:defRPr sz="1760" kern="1200">
                <a:solidFill>
                  <a:schemeClr val="tx1"/>
                </a:solidFill>
                <a:latin typeface="Arial"/>
                <a:ea typeface="ＭＳ Ｐゴシック" charset="-128"/>
                <a:cs typeface="Arial"/>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indent="0">
              <a:spcAft>
                <a:spcPts val="529"/>
              </a:spcAft>
              <a:buNone/>
            </a:pPr>
            <a:r>
              <a:rPr lang="en-US" sz="1765" dirty="0"/>
              <a:t>School Buses</a:t>
            </a:r>
          </a:p>
        </p:txBody>
      </p:sp>
      <p:pic>
        <p:nvPicPr>
          <p:cNvPr id="14" name="Picture 13" descr="Logo&#10;&#10;Description automatically generated">
            <a:extLst>
              <a:ext uri="{FF2B5EF4-FFF2-40B4-BE49-F238E27FC236}">
                <a16:creationId xmlns:a16="http://schemas.microsoft.com/office/drawing/2014/main" id="{AE9028AC-FAA1-4DE5-9C39-F36B208A41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9056" y="3954338"/>
            <a:ext cx="1176618" cy="1176618"/>
          </a:xfrm>
          <a:prstGeom prst="rect">
            <a:avLst/>
          </a:prstGeom>
        </p:spPr>
      </p:pic>
      <p:sp>
        <p:nvSpPr>
          <p:cNvPr id="15" name="Content Placeholder 2">
            <a:extLst>
              <a:ext uri="{FF2B5EF4-FFF2-40B4-BE49-F238E27FC236}">
                <a16:creationId xmlns:a16="http://schemas.microsoft.com/office/drawing/2014/main" id="{3136DC5F-5EF9-4982-B80F-00BF8368D35A}"/>
              </a:ext>
            </a:extLst>
          </p:cNvPr>
          <p:cNvSpPr txBox="1">
            <a:spLocks/>
          </p:cNvSpPr>
          <p:nvPr/>
        </p:nvSpPr>
        <p:spPr bwMode="auto">
          <a:xfrm>
            <a:off x="5671417" y="5154610"/>
            <a:ext cx="1094178" cy="672353"/>
          </a:xfrm>
          <a:prstGeom prst="rect">
            <a:avLst/>
          </a:prstGeom>
          <a:noFill/>
          <a:ln w="9525">
            <a:noFill/>
            <a:miter lim="800000"/>
            <a:headEnd/>
            <a:tailEnd/>
          </a:ln>
        </p:spPr>
        <p:txBody>
          <a:bodyPr vert="horz" wrap="square" lIns="80682" tIns="40341" rIns="80682" bIns="40341" numCol="1" anchor="t" anchorCtr="0" compatLnSpc="1">
            <a:prstTxWarp prst="textNoShape">
              <a:avLst/>
            </a:prstTxWarp>
          </a:bodyPr>
          <a:lstStyle>
            <a:lvl1pPr marL="377190" indent="-377190" algn="l" defTabSz="502920" rtl="0" eaLnBrk="1" fontAlgn="base" hangingPunct="1">
              <a:spcBef>
                <a:spcPct val="20000"/>
              </a:spcBef>
              <a:spcAft>
                <a:spcPct val="0"/>
              </a:spcAft>
              <a:buFont typeface="Arial" charset="0"/>
              <a:buChar char="•"/>
              <a:defRPr sz="2400" kern="1200">
                <a:solidFill>
                  <a:schemeClr val="tx2"/>
                </a:solidFill>
                <a:latin typeface="Arial"/>
                <a:ea typeface="ＭＳ Ｐゴシック" charset="-128"/>
                <a:cs typeface="Arial"/>
              </a:defRPr>
            </a:lvl1pPr>
            <a:lvl2pPr marL="817245" indent="-314325" algn="l" defTabSz="502920" rtl="0" eaLnBrk="1" fontAlgn="base" hangingPunct="1">
              <a:spcBef>
                <a:spcPct val="20000"/>
              </a:spcBef>
              <a:spcAft>
                <a:spcPct val="0"/>
              </a:spcAft>
              <a:buFont typeface="Arial" charset="0"/>
              <a:buChar char="–"/>
              <a:defRPr sz="2000" kern="1200">
                <a:solidFill>
                  <a:schemeClr val="tx2"/>
                </a:solidFill>
                <a:latin typeface="Arial"/>
                <a:ea typeface="ＭＳ Ｐゴシック" charset="-128"/>
                <a:cs typeface="Arial"/>
              </a:defRPr>
            </a:lvl2pPr>
            <a:lvl3pPr marL="1257300" indent="-251460" algn="l" defTabSz="502920" rtl="0" eaLnBrk="1" fontAlgn="base" hangingPunct="1">
              <a:spcBef>
                <a:spcPct val="20000"/>
              </a:spcBef>
              <a:spcAft>
                <a:spcPct val="0"/>
              </a:spcAft>
              <a:buFont typeface="Arial" charset="0"/>
              <a:buChar char="•"/>
              <a:defRPr sz="2200" kern="1200">
                <a:solidFill>
                  <a:schemeClr val="tx1"/>
                </a:solidFill>
                <a:latin typeface="Arial"/>
                <a:ea typeface="ＭＳ Ｐゴシック" charset="-128"/>
                <a:cs typeface="Arial"/>
              </a:defRPr>
            </a:lvl3pPr>
            <a:lvl4pPr marL="1760220" indent="-251460" algn="l" defTabSz="50292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263140" indent="-251460" algn="l" defTabSz="502920" rtl="0" eaLnBrk="1" fontAlgn="base" hangingPunct="1">
              <a:spcBef>
                <a:spcPct val="20000"/>
              </a:spcBef>
              <a:spcAft>
                <a:spcPct val="0"/>
              </a:spcAft>
              <a:buFont typeface="Arial" charset="0"/>
              <a:buChar char="»"/>
              <a:defRPr sz="1760" kern="1200">
                <a:solidFill>
                  <a:schemeClr val="tx1"/>
                </a:solidFill>
                <a:latin typeface="Arial"/>
                <a:ea typeface="ＭＳ Ｐゴシック" charset="-128"/>
                <a:cs typeface="Arial"/>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spcAft>
                <a:spcPts val="529"/>
              </a:spcAft>
              <a:buNone/>
            </a:pPr>
            <a:r>
              <a:rPr lang="en-US" sz="1765" dirty="0"/>
              <a:t>Ride Hailing</a:t>
            </a:r>
          </a:p>
        </p:txBody>
      </p:sp>
    </p:spTree>
    <p:extLst>
      <p:ext uri="{BB962C8B-B14F-4D97-AF65-F5344CB8AC3E}">
        <p14:creationId xmlns:p14="http://schemas.microsoft.com/office/powerpoint/2010/main" val="1005121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lnSpc>
                <a:spcPct val="100000"/>
              </a:lnSpc>
              <a:spcBef>
                <a:spcPts val="0"/>
              </a:spcBef>
            </a:pPr>
            <a:endParaRPr lang="en-US" dirty="0"/>
          </a:p>
          <a:p>
            <a:pPr>
              <a:lnSpc>
                <a:spcPct val="100000"/>
              </a:lnSpc>
              <a:spcBef>
                <a:spcPts val="0"/>
              </a:spcBef>
            </a:pPr>
            <a:r>
              <a:rPr lang="en-US" dirty="0"/>
              <a:t>Inland Northwest Partners | July 2024</a:t>
            </a:r>
          </a:p>
        </p:txBody>
      </p:sp>
      <p:sp>
        <p:nvSpPr>
          <p:cNvPr id="2" name="Title 1"/>
          <p:cNvSpPr>
            <a:spLocks noGrp="1"/>
          </p:cNvSpPr>
          <p:nvPr>
            <p:ph type="title"/>
          </p:nvPr>
        </p:nvSpPr>
        <p:spPr/>
        <p:txBody>
          <a:bodyPr>
            <a:noAutofit/>
          </a:bodyPr>
          <a:lstStyle/>
          <a:p>
            <a:r>
              <a:rPr lang="en-US" sz="5400" dirty="0">
                <a:latin typeface="Arial"/>
                <a:cs typeface="Arial"/>
              </a:rPr>
              <a:t>Bill Assistance Overview</a:t>
            </a:r>
            <a:endParaRPr lang="en-US" sz="5400" dirty="0"/>
          </a:p>
        </p:txBody>
      </p:sp>
    </p:spTree>
    <p:extLst>
      <p:ext uri="{BB962C8B-B14F-4D97-AF65-F5344CB8AC3E}">
        <p14:creationId xmlns:p14="http://schemas.microsoft.com/office/powerpoint/2010/main" val="4213921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F82EF3C-B904-4B4A-BA55-13D8C3721302}"/>
              </a:ext>
            </a:extLst>
          </p:cNvPr>
          <p:cNvSpPr>
            <a:spLocks noGrp="1"/>
          </p:cNvSpPr>
          <p:nvPr>
            <p:ph type="title"/>
          </p:nvPr>
        </p:nvSpPr>
        <p:spPr>
          <a:xfrm>
            <a:off x="695325" y="1"/>
            <a:ext cx="10801350" cy="1196974"/>
          </a:xfrm>
        </p:spPr>
        <p:txBody>
          <a:bodyPr>
            <a:normAutofit/>
          </a:bodyPr>
          <a:lstStyle/>
          <a:p>
            <a:r>
              <a:rPr lang="en-US" sz="4800" dirty="0"/>
              <a:t>Topics</a:t>
            </a:r>
          </a:p>
        </p:txBody>
      </p:sp>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2</a:t>
            </a:fld>
            <a:endParaRPr lang="en-US" dirty="0"/>
          </a:p>
        </p:txBody>
      </p:sp>
      <p:sp>
        <p:nvSpPr>
          <p:cNvPr id="2" name="TextBox 1">
            <a:extLst>
              <a:ext uri="{FF2B5EF4-FFF2-40B4-BE49-F238E27FC236}">
                <a16:creationId xmlns:a16="http://schemas.microsoft.com/office/drawing/2014/main" id="{B7722B66-A53F-85C0-D45B-89550F829123}"/>
              </a:ext>
            </a:extLst>
          </p:cNvPr>
          <p:cNvSpPr txBox="1"/>
          <p:nvPr/>
        </p:nvSpPr>
        <p:spPr>
          <a:xfrm>
            <a:off x="1375794" y="1744910"/>
            <a:ext cx="9456435" cy="2306272"/>
          </a:xfrm>
          <a:prstGeom prst="rect">
            <a:avLst/>
          </a:prstGeom>
          <a:noFill/>
        </p:spPr>
        <p:txBody>
          <a:bodyPr wrap="none" rtlCol="0">
            <a:spAutoFit/>
          </a:bodyPr>
          <a:lstStyle/>
          <a:p>
            <a:pPr marL="342900" indent="-342900" algn="l">
              <a:lnSpc>
                <a:spcPct val="90000"/>
              </a:lnSpc>
              <a:spcBef>
                <a:spcPts val="2800"/>
              </a:spcBef>
              <a:buSzPct val="110000"/>
              <a:buAutoNum type="arabicPeriod"/>
            </a:pPr>
            <a:r>
              <a:rPr lang="en-US" sz="3600" dirty="0">
                <a:solidFill>
                  <a:srgbClr val="58595B"/>
                </a:solidFill>
                <a:latin typeface="Arial" panose="020B0604020202020204" pitchFamily="34" charset="0"/>
                <a:cs typeface="Arial" panose="020B0604020202020204" pitchFamily="34" charset="0"/>
              </a:rPr>
              <a:t> Direct Install Lighting for Small Businesses</a:t>
            </a:r>
          </a:p>
          <a:p>
            <a:pPr marL="342900" indent="-342900" algn="l">
              <a:lnSpc>
                <a:spcPct val="90000"/>
              </a:lnSpc>
              <a:spcBef>
                <a:spcPts val="2800"/>
              </a:spcBef>
              <a:buSzPct val="110000"/>
              <a:buAutoNum type="arabicPeriod"/>
            </a:pPr>
            <a:r>
              <a:rPr lang="en-US" sz="3600" dirty="0">
                <a:solidFill>
                  <a:srgbClr val="58595B"/>
                </a:solidFill>
                <a:latin typeface="Arial" panose="020B0604020202020204" pitchFamily="34" charset="0"/>
                <a:cs typeface="Arial" panose="020B0604020202020204" pitchFamily="34" charset="0"/>
              </a:rPr>
              <a:t> Business Partner Program</a:t>
            </a:r>
          </a:p>
          <a:p>
            <a:pPr marL="342900" indent="-342900" algn="l">
              <a:lnSpc>
                <a:spcPct val="90000"/>
              </a:lnSpc>
              <a:spcBef>
                <a:spcPts val="2800"/>
              </a:spcBef>
              <a:buSzPct val="110000"/>
              <a:buAutoNum type="arabicPeriod"/>
            </a:pPr>
            <a:r>
              <a:rPr lang="en-US" sz="3600" dirty="0">
                <a:solidFill>
                  <a:srgbClr val="58595B"/>
                </a:solidFill>
                <a:latin typeface="Arial" panose="020B0604020202020204" pitchFamily="34" charset="0"/>
                <a:cs typeface="Arial" panose="020B0604020202020204" pitchFamily="34" charset="0"/>
              </a:rPr>
              <a:t> Energy Smart Loans (WA &amp; OR)</a:t>
            </a:r>
          </a:p>
        </p:txBody>
      </p:sp>
    </p:spTree>
    <p:extLst>
      <p:ext uri="{BB962C8B-B14F-4D97-AF65-F5344CB8AC3E}">
        <p14:creationId xmlns:p14="http://schemas.microsoft.com/office/powerpoint/2010/main" val="4088008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54B9-5E66-1271-467D-70E65123BE1C}"/>
              </a:ext>
            </a:extLst>
          </p:cNvPr>
          <p:cNvSpPr>
            <a:spLocks noGrp="1"/>
          </p:cNvSpPr>
          <p:nvPr>
            <p:ph type="title"/>
          </p:nvPr>
        </p:nvSpPr>
        <p:spPr>
          <a:xfrm>
            <a:off x="695325" y="34098"/>
            <a:ext cx="10801350" cy="978891"/>
          </a:xfrm>
        </p:spPr>
        <p:txBody>
          <a:bodyPr vert="horz" lIns="0" tIns="0" rIns="0" bIns="0" rtlCol="0" anchor="b">
            <a:normAutofit/>
          </a:bodyPr>
          <a:lstStyle/>
          <a:p>
            <a:r>
              <a:rPr lang="en-US" sz="4000" dirty="0">
                <a:latin typeface="Arial"/>
                <a:cs typeface="Arial"/>
              </a:rPr>
              <a:t>What is Bill Assistance?</a:t>
            </a:r>
            <a:endParaRPr lang="en-US" dirty="0"/>
          </a:p>
        </p:txBody>
      </p:sp>
      <p:sp>
        <p:nvSpPr>
          <p:cNvPr id="5" name="Slide Number Placeholder 4">
            <a:extLst>
              <a:ext uri="{FF2B5EF4-FFF2-40B4-BE49-F238E27FC236}">
                <a16:creationId xmlns:a16="http://schemas.microsoft.com/office/drawing/2014/main" id="{C1563F6C-6B15-9E2B-01DD-B7A2BEFA8E52}"/>
              </a:ext>
            </a:extLst>
          </p:cNvPr>
          <p:cNvSpPr>
            <a:spLocks noGrp="1"/>
          </p:cNvSpPr>
          <p:nvPr>
            <p:ph type="sldNum" sz="quarter" idx="11"/>
          </p:nvPr>
        </p:nvSpPr>
        <p:spPr>
          <a:xfrm>
            <a:off x="78391" y="6416675"/>
            <a:ext cx="401034" cy="365125"/>
          </a:xfrm>
        </p:spPr>
        <p:txBody>
          <a:bodyPr vert="horz" lIns="0" tIns="45720" rIns="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CC4C01C-10F0-BE40-8C25-99B2B118CB10}" type="slidenum">
              <a:rPr kumimoji="0" lang="en-US" sz="1200" b="1" i="0" u="none" strike="noStrike" kern="1200" cap="none" spc="0" normalizeH="0" baseline="0" noProof="0" smtClean="0">
                <a:ln>
                  <a:noFill/>
                </a:ln>
                <a:solidFill>
                  <a:srgbClr val="FFFFFF">
                    <a:lumMod val="6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graphicFrame>
        <p:nvGraphicFramePr>
          <p:cNvPr id="8" name="Diagram 7">
            <a:extLst>
              <a:ext uri="{FF2B5EF4-FFF2-40B4-BE49-F238E27FC236}">
                <a16:creationId xmlns:a16="http://schemas.microsoft.com/office/drawing/2014/main" id="{722A37B8-787C-9536-27D4-73309BA95940}"/>
              </a:ext>
            </a:extLst>
          </p:cNvPr>
          <p:cNvGraphicFramePr/>
          <p:nvPr/>
        </p:nvGraphicFramePr>
        <p:xfrm>
          <a:off x="630906" y="1309820"/>
          <a:ext cx="10845588" cy="4997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6" name="Picture Placeholder 51" descr="Icon&#10;&#10;Description automatically generated">
            <a:extLst>
              <a:ext uri="{FF2B5EF4-FFF2-40B4-BE49-F238E27FC236}">
                <a16:creationId xmlns:a16="http://schemas.microsoft.com/office/drawing/2014/main" id="{62BAE2EB-45B3-648F-2D32-9DE7F2AB96D2}"/>
              </a:ext>
            </a:extLst>
          </p:cNvPr>
          <p:cNvPicPr>
            <a:picLocks noChangeAspect="1"/>
          </p:cNvPicPr>
          <p:nvPr/>
        </p:nvPicPr>
        <p:blipFill>
          <a:blip r:embed="rId8"/>
          <a:srcRect t="1927" b="1927"/>
          <a:stretch>
            <a:fillRect/>
          </a:stretch>
        </p:blipFill>
        <p:spPr>
          <a:xfrm>
            <a:off x="2801257" y="4500214"/>
            <a:ext cx="1576555" cy="1517839"/>
          </a:xfrm>
          <a:prstGeom prst="rect">
            <a:avLst/>
          </a:prstGeom>
          <a:noFill/>
          <a:ln w="38100">
            <a:noFill/>
          </a:ln>
        </p:spPr>
      </p:pic>
    </p:spTree>
    <p:extLst>
      <p:ext uri="{BB962C8B-B14F-4D97-AF65-F5344CB8AC3E}">
        <p14:creationId xmlns:p14="http://schemas.microsoft.com/office/powerpoint/2010/main" val="227783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69A7-0991-3FC6-C4ED-43A50384C582}"/>
              </a:ext>
            </a:extLst>
          </p:cNvPr>
          <p:cNvSpPr>
            <a:spLocks noGrp="1"/>
          </p:cNvSpPr>
          <p:nvPr>
            <p:ph type="title"/>
          </p:nvPr>
        </p:nvSpPr>
        <p:spPr>
          <a:xfrm>
            <a:off x="695325" y="225824"/>
            <a:ext cx="10801350" cy="981074"/>
          </a:xfrm>
        </p:spPr>
        <p:txBody>
          <a:bodyPr>
            <a:normAutofit/>
          </a:bodyPr>
          <a:lstStyle/>
          <a:p>
            <a:r>
              <a:rPr lang="en-US" sz="3600" dirty="0">
                <a:latin typeface="Arial"/>
                <a:cs typeface="Arial"/>
              </a:rPr>
              <a:t>Bill Assistance at Avista: Goals &amp; Purpose</a:t>
            </a:r>
            <a:endParaRPr lang="en-US" dirty="0"/>
          </a:p>
        </p:txBody>
      </p:sp>
      <p:sp>
        <p:nvSpPr>
          <p:cNvPr id="5" name="Slide Number Placeholder 4">
            <a:extLst>
              <a:ext uri="{FF2B5EF4-FFF2-40B4-BE49-F238E27FC236}">
                <a16:creationId xmlns:a16="http://schemas.microsoft.com/office/drawing/2014/main" id="{BF0529B0-760F-0052-0ACF-D6FBC48F5C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4C01C-10F0-BE40-8C25-99B2B118CB10}" type="slidenum">
              <a:rPr kumimoji="0" lang="en-US" sz="1200" b="1" i="0" u="none" strike="noStrike" kern="1200" cap="none" spc="0" normalizeH="0" baseline="0" noProof="0" smtClean="0">
                <a:ln>
                  <a:noFill/>
                </a:ln>
                <a:solidFill>
                  <a:srgbClr val="FFFFFF">
                    <a:lumMod val="6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graphicFrame>
        <p:nvGraphicFramePr>
          <p:cNvPr id="6" name="Content Placeholder 3">
            <a:extLst>
              <a:ext uri="{FF2B5EF4-FFF2-40B4-BE49-F238E27FC236}">
                <a16:creationId xmlns:a16="http://schemas.microsoft.com/office/drawing/2014/main" id="{44562615-87CA-9A5C-66C6-9F2A27D0619F}"/>
              </a:ext>
            </a:extLst>
          </p:cNvPr>
          <p:cNvGraphicFramePr>
            <a:graphicFrameLocks noGrp="1"/>
          </p:cNvGraphicFramePr>
          <p:nvPr>
            <p:ph idx="3"/>
          </p:nvPr>
        </p:nvGraphicFramePr>
        <p:xfrm>
          <a:off x="695323" y="1592263"/>
          <a:ext cx="10801352" cy="4284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Flying Money with solid fill">
            <a:extLst>
              <a:ext uri="{FF2B5EF4-FFF2-40B4-BE49-F238E27FC236}">
                <a16:creationId xmlns:a16="http://schemas.microsoft.com/office/drawing/2014/main" id="{A72E5F56-8D67-D39A-4493-F20A09BD38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616" y="2829719"/>
            <a:ext cx="808831" cy="808831"/>
          </a:xfrm>
          <a:prstGeom prst="rect">
            <a:avLst/>
          </a:prstGeom>
        </p:spPr>
      </p:pic>
      <p:pic>
        <p:nvPicPr>
          <p:cNvPr id="9" name="Graphic 8" descr="Calculator with solid fill">
            <a:extLst>
              <a:ext uri="{FF2B5EF4-FFF2-40B4-BE49-F238E27FC236}">
                <a16:creationId xmlns:a16="http://schemas.microsoft.com/office/drawing/2014/main" id="{E365E8A0-A844-521B-DC10-1C3B081A20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2689" y="1887668"/>
            <a:ext cx="719668" cy="719668"/>
          </a:xfrm>
          <a:prstGeom prst="rect">
            <a:avLst/>
          </a:prstGeom>
        </p:spPr>
      </p:pic>
      <p:pic>
        <p:nvPicPr>
          <p:cNvPr id="15" name="Graphic 14" descr="Care with solid fill">
            <a:extLst>
              <a:ext uri="{FF2B5EF4-FFF2-40B4-BE49-F238E27FC236}">
                <a16:creationId xmlns:a16="http://schemas.microsoft.com/office/drawing/2014/main" id="{C91E3CE9-6324-B70C-B7AC-A5337AEC7C2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74615" y="3810131"/>
            <a:ext cx="719667" cy="719667"/>
          </a:xfrm>
          <a:prstGeom prst="rect">
            <a:avLst/>
          </a:prstGeom>
        </p:spPr>
      </p:pic>
      <p:pic>
        <p:nvPicPr>
          <p:cNvPr id="3" name="Graphic 2" descr="Renewable Energy with solid fill">
            <a:extLst>
              <a:ext uri="{FF2B5EF4-FFF2-40B4-BE49-F238E27FC236}">
                <a16:creationId xmlns:a16="http://schemas.microsoft.com/office/drawing/2014/main" id="{958D7043-BCA7-86B8-81DC-7FF224F3E69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92690" y="4841345"/>
            <a:ext cx="719667" cy="719667"/>
          </a:xfrm>
          <a:prstGeom prst="rect">
            <a:avLst/>
          </a:prstGeom>
        </p:spPr>
      </p:pic>
    </p:spTree>
    <p:extLst>
      <p:ext uri="{BB962C8B-B14F-4D97-AF65-F5344CB8AC3E}">
        <p14:creationId xmlns:p14="http://schemas.microsoft.com/office/powerpoint/2010/main" val="2486822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54B9-5E66-1271-467D-70E65123BE1C}"/>
              </a:ext>
            </a:extLst>
          </p:cNvPr>
          <p:cNvSpPr>
            <a:spLocks noGrp="1"/>
          </p:cNvSpPr>
          <p:nvPr>
            <p:ph type="title"/>
          </p:nvPr>
        </p:nvSpPr>
        <p:spPr>
          <a:xfrm>
            <a:off x="695325" y="119196"/>
            <a:ext cx="10801350" cy="1196974"/>
          </a:xfrm>
        </p:spPr>
        <p:txBody>
          <a:bodyPr vert="horz" lIns="0" tIns="0" rIns="0" bIns="0" rtlCol="0" anchor="b">
            <a:normAutofit/>
          </a:bodyPr>
          <a:lstStyle/>
          <a:p>
            <a:r>
              <a:rPr lang="en-US" sz="4000" dirty="0">
                <a:latin typeface="Arial"/>
                <a:cs typeface="Arial"/>
              </a:rPr>
              <a:t>Bill Assistance </a:t>
            </a:r>
            <a:br>
              <a:rPr lang="en-US" sz="4000" dirty="0">
                <a:latin typeface="Arial"/>
                <a:cs typeface="Arial"/>
              </a:rPr>
            </a:br>
            <a:r>
              <a:rPr lang="en-US" sz="4000" dirty="0">
                <a:latin typeface="Arial"/>
                <a:cs typeface="Arial"/>
              </a:rPr>
              <a:t>Programs By State</a:t>
            </a:r>
            <a:endParaRPr lang="en-US" dirty="0">
              <a:ea typeface="+mj-ea"/>
            </a:endParaRPr>
          </a:p>
        </p:txBody>
      </p:sp>
      <p:graphicFrame>
        <p:nvGraphicFramePr>
          <p:cNvPr id="3" name="Table 3">
            <a:extLst>
              <a:ext uri="{FF2B5EF4-FFF2-40B4-BE49-F238E27FC236}">
                <a16:creationId xmlns:a16="http://schemas.microsoft.com/office/drawing/2014/main" id="{9E0CC31D-D34A-5494-8A51-DCBE5C81B817}"/>
              </a:ext>
            </a:extLst>
          </p:cNvPr>
          <p:cNvGraphicFramePr>
            <a:graphicFrameLocks noGrp="1"/>
          </p:cNvGraphicFramePr>
          <p:nvPr/>
        </p:nvGraphicFramePr>
        <p:xfrm>
          <a:off x="592498" y="2453480"/>
          <a:ext cx="10801352" cy="3155394"/>
        </p:xfrm>
        <a:graphic>
          <a:graphicData uri="http://schemas.openxmlformats.org/drawingml/2006/table">
            <a:tbl>
              <a:tblPr firstRow="1" bandRow="1">
                <a:tableStyleId>{69012ECD-51FC-41F1-AA8D-1B2483CD663E}</a:tableStyleId>
              </a:tblPr>
              <a:tblGrid>
                <a:gridCol w="4278266">
                  <a:extLst>
                    <a:ext uri="{9D8B030D-6E8A-4147-A177-3AD203B41FA5}">
                      <a16:colId xmlns:a16="http://schemas.microsoft.com/office/drawing/2014/main" val="509978945"/>
                    </a:ext>
                  </a:extLst>
                </a:gridCol>
                <a:gridCol w="2082297">
                  <a:extLst>
                    <a:ext uri="{9D8B030D-6E8A-4147-A177-3AD203B41FA5}">
                      <a16:colId xmlns:a16="http://schemas.microsoft.com/office/drawing/2014/main" val="3981225356"/>
                    </a:ext>
                  </a:extLst>
                </a:gridCol>
                <a:gridCol w="1740451">
                  <a:extLst>
                    <a:ext uri="{9D8B030D-6E8A-4147-A177-3AD203B41FA5}">
                      <a16:colId xmlns:a16="http://schemas.microsoft.com/office/drawing/2014/main" val="1452540373"/>
                    </a:ext>
                  </a:extLst>
                </a:gridCol>
                <a:gridCol w="2700338">
                  <a:extLst>
                    <a:ext uri="{9D8B030D-6E8A-4147-A177-3AD203B41FA5}">
                      <a16:colId xmlns:a16="http://schemas.microsoft.com/office/drawing/2014/main" val="929386950"/>
                    </a:ext>
                  </a:extLst>
                </a:gridCol>
              </a:tblGrid>
              <a:tr h="408411">
                <a:tc>
                  <a:txBody>
                    <a:bodyPr/>
                    <a:lstStyle/>
                    <a:p>
                      <a:endParaRPr lang="en-US" dirty="0"/>
                    </a:p>
                  </a:txBody>
                  <a:tcPr/>
                </a:tc>
                <a:tc>
                  <a:txBody>
                    <a:bodyPr/>
                    <a:lstStyle/>
                    <a:p>
                      <a:pPr algn="ctr"/>
                      <a:r>
                        <a:rPr lang="en-US" b="1" dirty="0"/>
                        <a:t>Idaho</a:t>
                      </a:r>
                    </a:p>
                  </a:txBody>
                  <a:tcPr/>
                </a:tc>
                <a:tc>
                  <a:txBody>
                    <a:bodyPr/>
                    <a:lstStyle/>
                    <a:p>
                      <a:pPr algn="ctr"/>
                      <a:r>
                        <a:rPr lang="en-US" b="1" dirty="0"/>
                        <a:t>Oregon</a:t>
                      </a:r>
                    </a:p>
                  </a:txBody>
                  <a:tcPr/>
                </a:tc>
                <a:tc>
                  <a:txBody>
                    <a:bodyPr/>
                    <a:lstStyle/>
                    <a:p>
                      <a:pPr algn="ctr"/>
                      <a:r>
                        <a:rPr lang="en-US" b="1" dirty="0"/>
                        <a:t>Washington</a:t>
                      </a:r>
                    </a:p>
                  </a:txBody>
                  <a:tcPr/>
                </a:tc>
                <a:extLst>
                  <a:ext uri="{0D108BD9-81ED-4DB2-BD59-A6C34878D82A}">
                    <a16:rowId xmlns:a16="http://schemas.microsoft.com/office/drawing/2014/main" val="3117526005"/>
                  </a:ext>
                </a:extLst>
              </a:tr>
              <a:tr h="408411">
                <a:tc>
                  <a:txBody>
                    <a:bodyPr/>
                    <a:lstStyle/>
                    <a:p>
                      <a:r>
                        <a:rPr lang="en-US" dirty="0"/>
                        <a:t>My Energy Discount</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41625398"/>
                  </a:ext>
                </a:extLst>
              </a:tr>
              <a:tr h="408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Arrearage Assistance</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5765707"/>
                  </a:ext>
                </a:extLst>
              </a:tr>
              <a:tr h="408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Emergency Share</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683425311"/>
                  </a:ext>
                </a:extLst>
              </a:tr>
              <a:tr h="408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Share</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453067423"/>
                  </a:ext>
                </a:extLst>
              </a:tr>
              <a:tr h="408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Conservation Education</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35441020"/>
                  </a:ext>
                </a:extLst>
              </a:tr>
              <a:tr h="704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Low-Income Home Energy Assistance Program (Federal)</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37794942"/>
                  </a:ext>
                </a:extLst>
              </a:tr>
            </a:tbl>
          </a:graphicData>
        </a:graphic>
      </p:graphicFrame>
      <p:pic>
        <p:nvPicPr>
          <p:cNvPr id="5" name="Graphic 4" descr="Checkmark with solid fill">
            <a:extLst>
              <a:ext uri="{FF2B5EF4-FFF2-40B4-BE49-F238E27FC236}">
                <a16:creationId xmlns:a16="http://schemas.microsoft.com/office/drawing/2014/main" id="{ADEEDB4E-C118-2BCE-DE56-9BDF85A419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6907" y="4012062"/>
            <a:ext cx="535664" cy="535664"/>
          </a:xfrm>
          <a:prstGeom prst="rect">
            <a:avLst/>
          </a:prstGeom>
        </p:spPr>
      </p:pic>
      <p:pic>
        <p:nvPicPr>
          <p:cNvPr id="6" name="Graphic 5" descr="Checkmark with solid fill">
            <a:extLst>
              <a:ext uri="{FF2B5EF4-FFF2-40B4-BE49-F238E27FC236}">
                <a16:creationId xmlns:a16="http://schemas.microsoft.com/office/drawing/2014/main" id="{4C18D2D4-692D-C1EF-3332-C0FF1CB4BB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0871" y="4433744"/>
            <a:ext cx="535664" cy="535664"/>
          </a:xfrm>
          <a:prstGeom prst="rect">
            <a:avLst/>
          </a:prstGeom>
        </p:spPr>
      </p:pic>
      <p:pic>
        <p:nvPicPr>
          <p:cNvPr id="8" name="Graphic 7" descr="Checkmark with solid fill">
            <a:extLst>
              <a:ext uri="{FF2B5EF4-FFF2-40B4-BE49-F238E27FC236}">
                <a16:creationId xmlns:a16="http://schemas.microsoft.com/office/drawing/2014/main" id="{C69595A8-A07D-E924-66ED-884A3CDB22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0871" y="4935875"/>
            <a:ext cx="535664" cy="535664"/>
          </a:xfrm>
          <a:prstGeom prst="rect">
            <a:avLst/>
          </a:prstGeom>
        </p:spPr>
      </p:pic>
      <p:pic>
        <p:nvPicPr>
          <p:cNvPr id="1026" name="Picture 2" descr="Idaho Shape - Orange Clip Art at Clker.com - vector clip art online, royalty free &amp; public domain">
            <a:extLst>
              <a:ext uri="{FF2B5EF4-FFF2-40B4-BE49-F238E27FC236}">
                <a16:creationId xmlns:a16="http://schemas.microsoft.com/office/drawing/2014/main" id="{254F7A96-F774-D979-C7B1-6320D5E829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4958" y="916798"/>
            <a:ext cx="976432" cy="14335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 green outline of a state&#10;&#10;Description automatically generated">
            <a:extLst>
              <a:ext uri="{FF2B5EF4-FFF2-40B4-BE49-F238E27FC236}">
                <a16:creationId xmlns:a16="http://schemas.microsoft.com/office/drawing/2014/main" id="{62A1D37E-2F26-6443-FC4C-10AF82651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3147" y="1255596"/>
            <a:ext cx="1658134" cy="113926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Checkmark with solid fill">
            <a:extLst>
              <a:ext uri="{FF2B5EF4-FFF2-40B4-BE49-F238E27FC236}">
                <a16:creationId xmlns:a16="http://schemas.microsoft.com/office/drawing/2014/main" id="{FFCEB473-77CB-B16D-EF69-910F766397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5672" y="2779282"/>
            <a:ext cx="535664" cy="535664"/>
          </a:xfrm>
          <a:prstGeom prst="rect">
            <a:avLst/>
          </a:prstGeom>
        </p:spPr>
      </p:pic>
      <p:pic>
        <p:nvPicPr>
          <p:cNvPr id="12" name="Graphic 11" descr="Checkmark with solid fill">
            <a:extLst>
              <a:ext uri="{FF2B5EF4-FFF2-40B4-BE49-F238E27FC236}">
                <a16:creationId xmlns:a16="http://schemas.microsoft.com/office/drawing/2014/main" id="{FD0EA025-5406-B021-2FB0-A2EEE892F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5672" y="3205831"/>
            <a:ext cx="535664" cy="535664"/>
          </a:xfrm>
          <a:prstGeom prst="rect">
            <a:avLst/>
          </a:prstGeom>
        </p:spPr>
      </p:pic>
      <p:pic>
        <p:nvPicPr>
          <p:cNvPr id="13" name="Graphic 12" descr="Checkmark with solid fill">
            <a:extLst>
              <a:ext uri="{FF2B5EF4-FFF2-40B4-BE49-F238E27FC236}">
                <a16:creationId xmlns:a16="http://schemas.microsoft.com/office/drawing/2014/main" id="{C3F4888F-4848-20D8-B45B-B694ACACA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5672" y="3610375"/>
            <a:ext cx="535664" cy="535664"/>
          </a:xfrm>
          <a:prstGeom prst="rect">
            <a:avLst/>
          </a:prstGeom>
        </p:spPr>
      </p:pic>
      <p:pic>
        <p:nvPicPr>
          <p:cNvPr id="14" name="Graphic 13" descr="Checkmark with solid fill">
            <a:extLst>
              <a:ext uri="{FF2B5EF4-FFF2-40B4-BE49-F238E27FC236}">
                <a16:creationId xmlns:a16="http://schemas.microsoft.com/office/drawing/2014/main" id="{60B6DE22-A8B1-8AA6-4459-6F0A48C044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5672" y="4012062"/>
            <a:ext cx="535664" cy="535664"/>
          </a:xfrm>
          <a:prstGeom prst="rect">
            <a:avLst/>
          </a:prstGeom>
        </p:spPr>
      </p:pic>
      <p:pic>
        <p:nvPicPr>
          <p:cNvPr id="15" name="Graphic 14" descr="Checkmark with solid fill">
            <a:extLst>
              <a:ext uri="{FF2B5EF4-FFF2-40B4-BE49-F238E27FC236}">
                <a16:creationId xmlns:a16="http://schemas.microsoft.com/office/drawing/2014/main" id="{ADA208E2-63A9-304F-BFCA-1807E98359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5672" y="4441468"/>
            <a:ext cx="535664" cy="535664"/>
          </a:xfrm>
          <a:prstGeom prst="rect">
            <a:avLst/>
          </a:prstGeom>
        </p:spPr>
      </p:pic>
      <p:pic>
        <p:nvPicPr>
          <p:cNvPr id="17" name="Graphic 16" descr="Checkmark with solid fill">
            <a:extLst>
              <a:ext uri="{FF2B5EF4-FFF2-40B4-BE49-F238E27FC236}">
                <a16:creationId xmlns:a16="http://schemas.microsoft.com/office/drawing/2014/main" id="{C22CAD03-2F39-E177-62DC-297F5FEBCB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5672" y="4935875"/>
            <a:ext cx="535664" cy="535664"/>
          </a:xfrm>
          <a:prstGeom prst="rect">
            <a:avLst/>
          </a:prstGeom>
        </p:spPr>
      </p:pic>
      <p:pic>
        <p:nvPicPr>
          <p:cNvPr id="1028" name="Picture 4" descr="Blue State Map Of Oregon Sticker">
            <a:extLst>
              <a:ext uri="{FF2B5EF4-FFF2-40B4-BE49-F238E27FC236}">
                <a16:creationId xmlns:a16="http://schemas.microsoft.com/office/drawing/2014/main" id="{04DA136A-7C86-04F1-DF81-14173FA888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3255" y="997403"/>
            <a:ext cx="1543174" cy="1543174"/>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Checkmark with solid fill">
            <a:extLst>
              <a:ext uri="{FF2B5EF4-FFF2-40B4-BE49-F238E27FC236}">
                <a16:creationId xmlns:a16="http://schemas.microsoft.com/office/drawing/2014/main" id="{E1945EA2-ACE0-185B-6E57-B2F3AF75A1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37010" y="2785308"/>
            <a:ext cx="535664" cy="535664"/>
          </a:xfrm>
          <a:prstGeom prst="rect">
            <a:avLst/>
          </a:prstGeom>
        </p:spPr>
      </p:pic>
      <p:pic>
        <p:nvPicPr>
          <p:cNvPr id="19" name="Graphic 18" descr="Checkmark with solid fill">
            <a:extLst>
              <a:ext uri="{FF2B5EF4-FFF2-40B4-BE49-F238E27FC236}">
                <a16:creationId xmlns:a16="http://schemas.microsoft.com/office/drawing/2014/main" id="{C97DE8A4-B5A1-CF76-A4E1-A0A9E43865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37010" y="3211857"/>
            <a:ext cx="535664" cy="535664"/>
          </a:xfrm>
          <a:prstGeom prst="rect">
            <a:avLst/>
          </a:prstGeom>
        </p:spPr>
      </p:pic>
      <p:pic>
        <p:nvPicPr>
          <p:cNvPr id="21" name="Graphic 20" descr="Checkmark with solid fill">
            <a:extLst>
              <a:ext uri="{FF2B5EF4-FFF2-40B4-BE49-F238E27FC236}">
                <a16:creationId xmlns:a16="http://schemas.microsoft.com/office/drawing/2014/main" id="{2053930A-11D4-6DCE-BC9B-CD77AB86CD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37010" y="4018088"/>
            <a:ext cx="535664" cy="535664"/>
          </a:xfrm>
          <a:prstGeom prst="rect">
            <a:avLst/>
          </a:prstGeom>
        </p:spPr>
      </p:pic>
      <p:pic>
        <p:nvPicPr>
          <p:cNvPr id="22" name="Graphic 21" descr="Checkmark with solid fill">
            <a:extLst>
              <a:ext uri="{FF2B5EF4-FFF2-40B4-BE49-F238E27FC236}">
                <a16:creationId xmlns:a16="http://schemas.microsoft.com/office/drawing/2014/main" id="{295F1E11-6087-99A8-FAB6-30455C92A0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37010" y="4447494"/>
            <a:ext cx="535664" cy="535664"/>
          </a:xfrm>
          <a:prstGeom prst="rect">
            <a:avLst/>
          </a:prstGeom>
        </p:spPr>
      </p:pic>
      <p:pic>
        <p:nvPicPr>
          <p:cNvPr id="24" name="Graphic 23" descr="Checkmark with solid fill">
            <a:extLst>
              <a:ext uri="{FF2B5EF4-FFF2-40B4-BE49-F238E27FC236}">
                <a16:creationId xmlns:a16="http://schemas.microsoft.com/office/drawing/2014/main" id="{58C9A848-BCC7-B6DF-A82F-CD0976AE27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37010" y="4969408"/>
            <a:ext cx="535664" cy="535664"/>
          </a:xfrm>
          <a:prstGeom prst="rect">
            <a:avLst/>
          </a:prstGeom>
        </p:spPr>
      </p:pic>
    </p:spTree>
    <p:extLst>
      <p:ext uri="{BB962C8B-B14F-4D97-AF65-F5344CB8AC3E}">
        <p14:creationId xmlns:p14="http://schemas.microsoft.com/office/powerpoint/2010/main" val="2351099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3CB1C8-6880-473A-B2F3-B625C51525EC}"/>
              </a:ext>
            </a:extLst>
          </p:cNvPr>
          <p:cNvSpPr>
            <a:spLocks noGrp="1"/>
          </p:cNvSpPr>
          <p:nvPr>
            <p:ph type="sldNum" sz="quarter" idx="11"/>
          </p:nvPr>
        </p:nvSpPr>
        <p:spPr>
          <a:xfrm>
            <a:off x="78391" y="6416675"/>
            <a:ext cx="401034"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9CC4C01C-10F0-BE40-8C25-99B2B118CB10}" type="slidenum">
              <a:rPr kumimoji="0" lang="en-US" b="1" i="0" u="none" strike="noStrike" kern="1200" cap="none" spc="0" normalizeH="0" baseline="0" noProof="0" dirty="0" smtClean="0">
                <a:ln>
                  <a:noFill/>
                </a:ln>
                <a:effectLst/>
                <a:uLnTx/>
                <a:uFillTx/>
              </a:rPr>
              <a:pPr marL="0" marR="0" lvl="0" indent="0" defTabSz="914400" rtl="0" eaLnBrk="1" fontAlgn="auto" latinLnBrk="0" hangingPunct="1">
                <a:spcBef>
                  <a:spcPts val="0"/>
                </a:spcBef>
                <a:spcAft>
                  <a:spcPts val="600"/>
                </a:spcAft>
                <a:buClrTx/>
                <a:buSzTx/>
                <a:buFontTx/>
                <a:buNone/>
                <a:tabLst/>
                <a:defRPr/>
              </a:pPr>
              <a:t>23</a:t>
            </a:fld>
            <a:endParaRPr kumimoji="0" lang="en-US" b="1" i="0" u="none" strike="noStrike" kern="1200" cap="none" spc="0" normalizeH="0" baseline="0" noProof="0">
              <a:ln>
                <a:noFill/>
              </a:ln>
              <a:effectLst/>
              <a:uLnTx/>
              <a:uFillTx/>
            </a:endParaRPr>
          </a:p>
        </p:txBody>
      </p:sp>
      <p:graphicFrame>
        <p:nvGraphicFramePr>
          <p:cNvPr id="15" name="Content Placeholder 3">
            <a:extLst>
              <a:ext uri="{FF2B5EF4-FFF2-40B4-BE49-F238E27FC236}">
                <a16:creationId xmlns:a16="http://schemas.microsoft.com/office/drawing/2014/main" id="{509FAE30-4C17-2465-84CF-5C8D667A7A0C}"/>
              </a:ext>
            </a:extLst>
          </p:cNvPr>
          <p:cNvGraphicFramePr>
            <a:graphicFrameLocks noGrp="1"/>
          </p:cNvGraphicFramePr>
          <p:nvPr>
            <p:ph idx="3"/>
          </p:nvPr>
        </p:nvGraphicFramePr>
        <p:xfrm>
          <a:off x="695323" y="1592263"/>
          <a:ext cx="10801352" cy="4284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42" name="Graphic 641" descr="Money with solid fill">
            <a:extLst>
              <a:ext uri="{FF2B5EF4-FFF2-40B4-BE49-F238E27FC236}">
                <a16:creationId xmlns:a16="http://schemas.microsoft.com/office/drawing/2014/main" id="{F923DE5B-EB9B-2CA7-F660-C50A392032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2274" y="1687555"/>
            <a:ext cx="914400" cy="914400"/>
          </a:xfrm>
          <a:prstGeom prst="rect">
            <a:avLst/>
          </a:prstGeom>
        </p:spPr>
      </p:pic>
      <p:pic>
        <p:nvPicPr>
          <p:cNvPr id="19" name="Graphic 18" descr="Checkmark with solid fill">
            <a:extLst>
              <a:ext uri="{FF2B5EF4-FFF2-40B4-BE49-F238E27FC236}">
                <a16:creationId xmlns:a16="http://schemas.microsoft.com/office/drawing/2014/main" id="{85AD3958-331F-4D69-829D-09F5F2CDA0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80944" y="3998440"/>
            <a:ext cx="754681" cy="754681"/>
          </a:xfrm>
          <a:prstGeom prst="rect">
            <a:avLst/>
          </a:prstGeom>
        </p:spPr>
      </p:pic>
      <p:pic>
        <p:nvPicPr>
          <p:cNvPr id="20" name="Graphic 19" descr="Open hand with plant with solid fill">
            <a:extLst>
              <a:ext uri="{FF2B5EF4-FFF2-40B4-BE49-F238E27FC236}">
                <a16:creationId xmlns:a16="http://schemas.microsoft.com/office/drawing/2014/main" id="{773B5730-9578-2FF3-0F1D-1F84E9BD4B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88844" y="3857031"/>
            <a:ext cx="1014309" cy="1014309"/>
          </a:xfrm>
          <a:prstGeom prst="rect">
            <a:avLst/>
          </a:prstGeom>
        </p:spPr>
      </p:pic>
      <p:pic>
        <p:nvPicPr>
          <p:cNvPr id="29" name="Graphic 28" descr="Rope Knot with solid fill">
            <a:extLst>
              <a:ext uri="{FF2B5EF4-FFF2-40B4-BE49-F238E27FC236}">
                <a16:creationId xmlns:a16="http://schemas.microsoft.com/office/drawing/2014/main" id="{6BCA7787-3FAD-8162-EB64-FB1DBD6D46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38799" y="1687555"/>
            <a:ext cx="914400" cy="914400"/>
          </a:xfrm>
          <a:prstGeom prst="rect">
            <a:avLst/>
          </a:prstGeom>
        </p:spPr>
      </p:pic>
      <p:pic>
        <p:nvPicPr>
          <p:cNvPr id="32" name="Graphic 31" descr="Magic Wand Auto with solid fill">
            <a:extLst>
              <a:ext uri="{FF2B5EF4-FFF2-40B4-BE49-F238E27FC236}">
                <a16:creationId xmlns:a16="http://schemas.microsoft.com/office/drawing/2014/main" id="{019C2200-5BF8-23A5-27C2-534E9D4262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71178" y="1603837"/>
            <a:ext cx="914400" cy="914400"/>
          </a:xfrm>
          <a:prstGeom prst="rect">
            <a:avLst/>
          </a:prstGeom>
        </p:spPr>
      </p:pic>
      <p:pic>
        <p:nvPicPr>
          <p:cNvPr id="4" name="Graphic 3" descr="Map with pin with solid fill">
            <a:extLst>
              <a:ext uri="{FF2B5EF4-FFF2-40B4-BE49-F238E27FC236}">
                <a16:creationId xmlns:a16="http://schemas.microsoft.com/office/drawing/2014/main" id="{9017CC39-098A-7748-9E4F-FC26B3C86B5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056375" y="3998440"/>
            <a:ext cx="914400" cy="914400"/>
          </a:xfrm>
          <a:prstGeom prst="rect">
            <a:avLst/>
          </a:prstGeom>
        </p:spPr>
      </p:pic>
      <p:sp>
        <p:nvSpPr>
          <p:cNvPr id="7" name="Footer Placeholder 4">
            <a:extLst>
              <a:ext uri="{FF2B5EF4-FFF2-40B4-BE49-F238E27FC236}">
                <a16:creationId xmlns:a16="http://schemas.microsoft.com/office/drawing/2014/main" id="{96C397AE-7D80-E761-ED57-238B5A4DF3DE}"/>
              </a:ext>
            </a:extLst>
          </p:cNvPr>
          <p:cNvSpPr>
            <a:spLocks noGrp="1"/>
          </p:cNvSpPr>
          <p:nvPr>
            <p:ph type="ftr" sz="quarter" idx="10"/>
          </p:nvPr>
        </p:nvSpPr>
        <p:spPr>
          <a:xfrm>
            <a:off x="695325" y="6416675"/>
            <a:ext cx="9558987" cy="365125"/>
          </a:xfrm>
        </p:spPr>
        <p:txBody>
          <a:bodyPr anchor="ctr">
            <a:normAutofit/>
          </a:bodyPr>
          <a:lstStyle/>
          <a:p>
            <a:pPr>
              <a:spcAft>
                <a:spcPts val="600"/>
              </a:spcAft>
            </a:pPr>
            <a:r>
              <a:rPr lang="en-US"/>
              <a:t>Discount percentages are designed to reduce customers’ energy burden to &lt;6%</a:t>
            </a:r>
          </a:p>
        </p:txBody>
      </p:sp>
      <p:sp>
        <p:nvSpPr>
          <p:cNvPr id="9" name="Title 1">
            <a:extLst>
              <a:ext uri="{FF2B5EF4-FFF2-40B4-BE49-F238E27FC236}">
                <a16:creationId xmlns:a16="http://schemas.microsoft.com/office/drawing/2014/main" id="{725921A5-AF61-17F1-4673-E08626EA0FF2}"/>
              </a:ext>
            </a:extLst>
          </p:cNvPr>
          <p:cNvSpPr>
            <a:spLocks noGrp="1"/>
          </p:cNvSpPr>
          <p:nvPr>
            <p:ph type="title"/>
          </p:nvPr>
        </p:nvSpPr>
        <p:spPr>
          <a:xfrm>
            <a:off x="695325" y="127000"/>
            <a:ext cx="10801350" cy="854075"/>
          </a:xfrm>
        </p:spPr>
        <p:txBody>
          <a:bodyPr anchor="b">
            <a:normAutofit/>
          </a:bodyPr>
          <a:lstStyle/>
          <a:p>
            <a:r>
              <a:rPr lang="en-US"/>
              <a:t>My Energy Discount</a:t>
            </a:r>
          </a:p>
        </p:txBody>
      </p:sp>
      <p:sp>
        <p:nvSpPr>
          <p:cNvPr id="10" name="Subtitle 7">
            <a:extLst>
              <a:ext uri="{FF2B5EF4-FFF2-40B4-BE49-F238E27FC236}">
                <a16:creationId xmlns:a16="http://schemas.microsoft.com/office/drawing/2014/main" id="{B4B64143-76F8-C433-3FD9-BE14CED1EEE0}"/>
              </a:ext>
            </a:extLst>
          </p:cNvPr>
          <p:cNvSpPr txBox="1">
            <a:spLocks/>
          </p:cNvSpPr>
          <p:nvPr/>
        </p:nvSpPr>
        <p:spPr>
          <a:xfrm>
            <a:off x="614098" y="956844"/>
            <a:ext cx="8959850" cy="432207"/>
          </a:xfrm>
          <a:prstGeom prst="rect">
            <a:avLst/>
          </a:prstGeom>
        </p:spPr>
        <p:txBody>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marL="0" indent="0">
              <a:buNone/>
            </a:pPr>
            <a:r>
              <a:rPr lang="en-US" sz="2000" i="1">
                <a:solidFill>
                  <a:schemeClr val="bg1">
                    <a:lumMod val="50000"/>
                  </a:schemeClr>
                </a:solidFill>
              </a:rPr>
              <a:t>Program Features</a:t>
            </a:r>
          </a:p>
        </p:txBody>
      </p:sp>
    </p:spTree>
    <p:extLst>
      <p:ext uri="{BB962C8B-B14F-4D97-AF65-F5344CB8AC3E}">
        <p14:creationId xmlns:p14="http://schemas.microsoft.com/office/powerpoint/2010/main" val="2044750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7B3C-EF12-482F-55F1-F5094A3D5748}"/>
              </a:ext>
            </a:extLst>
          </p:cNvPr>
          <p:cNvSpPr>
            <a:spLocks noGrp="1"/>
          </p:cNvSpPr>
          <p:nvPr>
            <p:ph type="title"/>
          </p:nvPr>
        </p:nvSpPr>
        <p:spPr/>
        <p:txBody>
          <a:bodyPr/>
          <a:lstStyle/>
          <a:p>
            <a:r>
              <a:rPr lang="en-US" dirty="0"/>
              <a:t>Bill Assistance Saturation Rate</a:t>
            </a:r>
          </a:p>
        </p:txBody>
      </p:sp>
      <p:sp>
        <p:nvSpPr>
          <p:cNvPr id="3" name="Text Placeholder 2">
            <a:extLst>
              <a:ext uri="{FF2B5EF4-FFF2-40B4-BE49-F238E27FC236}">
                <a16:creationId xmlns:a16="http://schemas.microsoft.com/office/drawing/2014/main" id="{86615038-CABE-3B70-623A-980C277E9CCE}"/>
              </a:ext>
            </a:extLst>
          </p:cNvPr>
          <p:cNvSpPr>
            <a:spLocks noGrp="1"/>
          </p:cNvSpPr>
          <p:nvPr>
            <p:ph type="body" sz="quarter" idx="2"/>
          </p:nvPr>
        </p:nvSpPr>
        <p:spPr/>
        <p:txBody>
          <a:bodyPr>
            <a:normAutofit fontScale="92500" lnSpcReduction="10000"/>
          </a:bodyPr>
          <a:lstStyle/>
          <a:p>
            <a:r>
              <a:rPr lang="en-US" sz="3000" dirty="0"/>
              <a:t>Saturation rate equals the percentage of estimated eligible customers who are receiving any form of bill assistance. </a:t>
            </a:r>
          </a:p>
          <a:p>
            <a:r>
              <a:rPr lang="en-US" sz="3000" dirty="0"/>
              <a:t>Approximately 188,000 Avista customers are eligible for various forms of bill assistance.</a:t>
            </a:r>
          </a:p>
          <a:p>
            <a:r>
              <a:rPr lang="en-US" sz="3000" dirty="0"/>
              <a:t>Historically around 19% of eligible customers have received some form of bill assistance each year.</a:t>
            </a:r>
          </a:p>
        </p:txBody>
      </p:sp>
      <p:sp>
        <p:nvSpPr>
          <p:cNvPr id="6" name="Slide Number Placeholder 5">
            <a:extLst>
              <a:ext uri="{FF2B5EF4-FFF2-40B4-BE49-F238E27FC236}">
                <a16:creationId xmlns:a16="http://schemas.microsoft.com/office/drawing/2014/main" id="{AF0AA4E1-A3CA-B970-F913-42F88BA39E23}"/>
              </a:ext>
            </a:extLst>
          </p:cNvPr>
          <p:cNvSpPr>
            <a:spLocks noGrp="1"/>
          </p:cNvSpPr>
          <p:nvPr>
            <p:ph type="sldNum" sz="quarter" idx="11"/>
          </p:nvPr>
        </p:nvSpPr>
        <p:spPr/>
        <p:txBody>
          <a:bodyPr/>
          <a:lstStyle/>
          <a:p>
            <a:fld id="{9CC4C01C-10F0-BE40-8C25-99B2B118CB10}" type="slidenum">
              <a:rPr lang="en-US" smtClean="0"/>
              <a:pPr/>
              <a:t>24</a:t>
            </a:fld>
            <a:endParaRPr lang="en-US" dirty="0"/>
          </a:p>
        </p:txBody>
      </p:sp>
      <p:sp>
        <p:nvSpPr>
          <p:cNvPr id="14" name="Footer Placeholder 3">
            <a:extLst>
              <a:ext uri="{FF2B5EF4-FFF2-40B4-BE49-F238E27FC236}">
                <a16:creationId xmlns:a16="http://schemas.microsoft.com/office/drawing/2014/main" id="{70AB60EF-ECA0-99F5-421E-5E6E7E44CD9E}"/>
              </a:ext>
            </a:extLst>
          </p:cNvPr>
          <p:cNvSpPr txBox="1">
            <a:spLocks/>
          </p:cNvSpPr>
          <p:nvPr/>
        </p:nvSpPr>
        <p:spPr>
          <a:xfrm>
            <a:off x="827904" y="6332092"/>
            <a:ext cx="9910118" cy="449708"/>
          </a:xfrm>
          <a:prstGeom prst="rect">
            <a:avLst/>
          </a:prstGeom>
        </p:spPr>
        <p:txBody>
          <a:bodyPr vert="horz" lIns="0" tIns="45720" rIns="91440" bIns="45720" rtlCol="0" anchor="ctr"/>
          <a:lstStyle>
            <a:defPPr>
              <a:defRPr lang="en-US"/>
            </a:defPPr>
            <a:lvl1pPr marL="0" algn="l" defTabSz="914400" rtl="0" eaLnBrk="1" latinLnBrk="0" hangingPunct="1">
              <a:defRPr sz="12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Estimated eligibility is determined differently in each state.  In Idaho information is obtained from CAP of Idaho.  In Oregon, the estimated eligible amount was obtained from Empower </a:t>
            </a:r>
            <a:r>
              <a:rPr lang="en-US" dirty="0" err="1"/>
              <a:t>Dataworks</a:t>
            </a:r>
            <a:r>
              <a:rPr lang="en-US" dirty="0"/>
              <a:t>’ analysis completed in March 2022.  Washington’s eligible amount is derived from Avista’s Performance Based Ratemaking (PBR) Metrics and is updated annually in January.</a:t>
            </a:r>
          </a:p>
        </p:txBody>
      </p:sp>
      <p:graphicFrame>
        <p:nvGraphicFramePr>
          <p:cNvPr id="7" name="Picture Placeholder 6">
            <a:extLst>
              <a:ext uri="{FF2B5EF4-FFF2-40B4-BE49-F238E27FC236}">
                <a16:creationId xmlns:a16="http://schemas.microsoft.com/office/drawing/2014/main" id="{49C16DFD-80B1-0423-AC4D-D0B8E25B9BF5}"/>
              </a:ext>
            </a:extLst>
          </p:cNvPr>
          <p:cNvGraphicFramePr>
            <a:graphicFrameLocks noGrp="1"/>
          </p:cNvGraphicFramePr>
          <p:nvPr>
            <p:ph type="pic" sz="quarter" idx="3"/>
          </p:nvPr>
        </p:nvGraphicFramePr>
        <p:xfrm>
          <a:off x="7118350" y="1582738"/>
          <a:ext cx="4378325" cy="42846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9910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B4372-8CFE-1440-0F4D-6962D4337B27}"/>
              </a:ext>
            </a:extLst>
          </p:cNvPr>
          <p:cNvSpPr>
            <a:spLocks noGrp="1"/>
          </p:cNvSpPr>
          <p:nvPr>
            <p:ph type="title"/>
          </p:nvPr>
        </p:nvSpPr>
        <p:spPr/>
        <p:txBody>
          <a:bodyPr/>
          <a:lstStyle/>
          <a:p>
            <a:r>
              <a:rPr lang="en-US" dirty="0"/>
              <a:t>Saturation by State: 2024 (Jan-June)</a:t>
            </a:r>
          </a:p>
        </p:txBody>
      </p:sp>
      <p:sp>
        <p:nvSpPr>
          <p:cNvPr id="3" name="Text Placeholder 2">
            <a:extLst>
              <a:ext uri="{FF2B5EF4-FFF2-40B4-BE49-F238E27FC236}">
                <a16:creationId xmlns:a16="http://schemas.microsoft.com/office/drawing/2014/main" id="{2D568D7A-9E80-DCCA-BDF5-0E9C695BB5CE}"/>
              </a:ext>
            </a:extLst>
          </p:cNvPr>
          <p:cNvSpPr>
            <a:spLocks noGrp="1"/>
          </p:cNvSpPr>
          <p:nvPr>
            <p:ph type="body" sz="quarter" idx="2"/>
          </p:nvPr>
        </p:nvSpPr>
        <p:spPr/>
        <p:txBody>
          <a:bodyPr/>
          <a:lstStyle/>
          <a:p>
            <a:r>
              <a:rPr lang="en-US" dirty="0">
                <a:solidFill>
                  <a:schemeClr val="accent6"/>
                </a:solidFill>
              </a:rPr>
              <a:t>Idaho</a:t>
            </a:r>
          </a:p>
        </p:txBody>
      </p:sp>
      <p:sp>
        <p:nvSpPr>
          <p:cNvPr id="5" name="Text Placeholder 4">
            <a:extLst>
              <a:ext uri="{FF2B5EF4-FFF2-40B4-BE49-F238E27FC236}">
                <a16:creationId xmlns:a16="http://schemas.microsoft.com/office/drawing/2014/main" id="{F87732BF-1CBE-7222-306A-800F79B71699}"/>
              </a:ext>
            </a:extLst>
          </p:cNvPr>
          <p:cNvSpPr>
            <a:spLocks noGrp="1"/>
          </p:cNvSpPr>
          <p:nvPr>
            <p:ph type="body" sz="quarter" idx="4"/>
          </p:nvPr>
        </p:nvSpPr>
        <p:spPr/>
        <p:txBody>
          <a:bodyPr/>
          <a:lstStyle/>
          <a:p>
            <a:r>
              <a:rPr lang="en-US" dirty="0">
                <a:solidFill>
                  <a:schemeClr val="accent3"/>
                </a:solidFill>
              </a:rPr>
              <a:t>Washington</a:t>
            </a:r>
          </a:p>
        </p:txBody>
      </p:sp>
      <p:sp>
        <p:nvSpPr>
          <p:cNvPr id="7" name="Text Placeholder 6">
            <a:extLst>
              <a:ext uri="{FF2B5EF4-FFF2-40B4-BE49-F238E27FC236}">
                <a16:creationId xmlns:a16="http://schemas.microsoft.com/office/drawing/2014/main" id="{08989FFE-8A98-3670-AA4C-417E8773AA71}"/>
              </a:ext>
            </a:extLst>
          </p:cNvPr>
          <p:cNvSpPr>
            <a:spLocks noGrp="1"/>
          </p:cNvSpPr>
          <p:nvPr>
            <p:ph type="body" sz="quarter" idx="6"/>
          </p:nvPr>
        </p:nvSpPr>
        <p:spPr/>
        <p:txBody>
          <a:bodyPr/>
          <a:lstStyle/>
          <a:p>
            <a:r>
              <a:rPr lang="en-US" dirty="0">
                <a:solidFill>
                  <a:schemeClr val="accent1"/>
                </a:solidFill>
              </a:rPr>
              <a:t>Oregon</a:t>
            </a:r>
          </a:p>
        </p:txBody>
      </p:sp>
      <p:sp>
        <p:nvSpPr>
          <p:cNvPr id="10" name="Slide Number Placeholder 9">
            <a:extLst>
              <a:ext uri="{FF2B5EF4-FFF2-40B4-BE49-F238E27FC236}">
                <a16:creationId xmlns:a16="http://schemas.microsoft.com/office/drawing/2014/main" id="{F68852AA-B3C2-FE87-48E2-14422CDA6A48}"/>
              </a:ext>
            </a:extLst>
          </p:cNvPr>
          <p:cNvSpPr>
            <a:spLocks noGrp="1"/>
          </p:cNvSpPr>
          <p:nvPr>
            <p:ph type="sldNum" sz="quarter" idx="11"/>
          </p:nvPr>
        </p:nvSpPr>
        <p:spPr/>
        <p:txBody>
          <a:bodyPr/>
          <a:lstStyle/>
          <a:p>
            <a:fld id="{9CC4C01C-10F0-BE40-8C25-99B2B118CB10}" type="slidenum">
              <a:rPr lang="en-US" smtClean="0"/>
              <a:pPr/>
              <a:t>25</a:t>
            </a:fld>
            <a:endParaRPr lang="en-US" dirty="0"/>
          </a:p>
        </p:txBody>
      </p:sp>
      <p:sp>
        <p:nvSpPr>
          <p:cNvPr id="11" name="Text Placeholder 10">
            <a:extLst>
              <a:ext uri="{FF2B5EF4-FFF2-40B4-BE49-F238E27FC236}">
                <a16:creationId xmlns:a16="http://schemas.microsoft.com/office/drawing/2014/main" id="{37A6E17F-4DE7-62C8-0125-DE73E4C0C572}"/>
              </a:ext>
            </a:extLst>
          </p:cNvPr>
          <p:cNvSpPr>
            <a:spLocks noGrp="1"/>
          </p:cNvSpPr>
          <p:nvPr>
            <p:ph type="body" sz="quarter" idx="12"/>
          </p:nvPr>
        </p:nvSpPr>
        <p:spPr/>
        <p:txBody>
          <a:bodyPr/>
          <a:lstStyle/>
          <a:p>
            <a:r>
              <a:rPr lang="en-US" dirty="0"/>
              <a:t>Eligible: 29,311 customers</a:t>
            </a:r>
          </a:p>
          <a:p>
            <a:r>
              <a:rPr lang="en-US" dirty="0"/>
              <a:t>Customers Served: 3,380</a:t>
            </a:r>
          </a:p>
        </p:txBody>
      </p:sp>
      <p:sp>
        <p:nvSpPr>
          <p:cNvPr id="12" name="Text Placeholder 11">
            <a:extLst>
              <a:ext uri="{FF2B5EF4-FFF2-40B4-BE49-F238E27FC236}">
                <a16:creationId xmlns:a16="http://schemas.microsoft.com/office/drawing/2014/main" id="{F5446378-53E6-FA8A-F7A7-43427324C819}"/>
              </a:ext>
            </a:extLst>
          </p:cNvPr>
          <p:cNvSpPr>
            <a:spLocks noGrp="1"/>
          </p:cNvSpPr>
          <p:nvPr>
            <p:ph type="body" sz="quarter" idx="13"/>
          </p:nvPr>
        </p:nvSpPr>
        <p:spPr/>
        <p:txBody>
          <a:bodyPr/>
          <a:lstStyle/>
          <a:p>
            <a:r>
              <a:rPr lang="en-US" dirty="0"/>
              <a:t>Eligible: 141,863</a:t>
            </a:r>
          </a:p>
          <a:p>
            <a:r>
              <a:rPr lang="en-US" dirty="0"/>
              <a:t>Customers Served: 40,836</a:t>
            </a:r>
          </a:p>
        </p:txBody>
      </p:sp>
      <p:sp>
        <p:nvSpPr>
          <p:cNvPr id="13" name="Text Placeholder 12">
            <a:extLst>
              <a:ext uri="{FF2B5EF4-FFF2-40B4-BE49-F238E27FC236}">
                <a16:creationId xmlns:a16="http://schemas.microsoft.com/office/drawing/2014/main" id="{032D9532-EE93-BB6F-3449-2DBE10C638A0}"/>
              </a:ext>
            </a:extLst>
          </p:cNvPr>
          <p:cNvSpPr>
            <a:spLocks noGrp="1"/>
          </p:cNvSpPr>
          <p:nvPr>
            <p:ph type="body" sz="quarter" idx="14"/>
          </p:nvPr>
        </p:nvSpPr>
        <p:spPr/>
        <p:txBody>
          <a:bodyPr/>
          <a:lstStyle/>
          <a:p>
            <a:r>
              <a:rPr lang="en-US" dirty="0"/>
              <a:t>Eligible: 16,987</a:t>
            </a:r>
          </a:p>
          <a:p>
            <a:r>
              <a:rPr lang="en-US" dirty="0"/>
              <a:t>Customers Served: 10,698</a:t>
            </a:r>
          </a:p>
        </p:txBody>
      </p:sp>
      <p:sp>
        <p:nvSpPr>
          <p:cNvPr id="26" name="Footer Placeholder 3">
            <a:extLst>
              <a:ext uri="{FF2B5EF4-FFF2-40B4-BE49-F238E27FC236}">
                <a16:creationId xmlns:a16="http://schemas.microsoft.com/office/drawing/2014/main" id="{9413FBB3-65C9-8986-9273-591F2A366FBA}"/>
              </a:ext>
            </a:extLst>
          </p:cNvPr>
          <p:cNvSpPr txBox="1">
            <a:spLocks/>
          </p:cNvSpPr>
          <p:nvPr/>
        </p:nvSpPr>
        <p:spPr>
          <a:xfrm>
            <a:off x="827904" y="6332092"/>
            <a:ext cx="9652024" cy="449708"/>
          </a:xfrm>
          <a:prstGeom prst="rect">
            <a:avLst/>
          </a:prstGeom>
        </p:spPr>
        <p:txBody>
          <a:bodyPr vert="horz" lIns="0" tIns="45720" rIns="91440" bIns="45720" rtlCol="0" anchor="ctr"/>
          <a:lstStyle>
            <a:defPPr>
              <a:defRPr lang="en-US"/>
            </a:defPPr>
            <a:lvl1pPr marL="0" algn="l" defTabSz="914400" rtl="0" eaLnBrk="1" latinLnBrk="0" hangingPunct="1">
              <a:defRPr sz="12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Estimated eligibility is determined differently in each state.  In Idaho information is obtained from CAP of Idaho.  In Oregon, the estimated eligible amount was obtained from Empower </a:t>
            </a:r>
            <a:r>
              <a:rPr lang="en-US" dirty="0" err="1"/>
              <a:t>Dataworks</a:t>
            </a:r>
            <a:r>
              <a:rPr lang="en-US" dirty="0"/>
              <a:t>’ analysis completed in March 2022.  Washington’s eligible amount is derived from Avista’s Performance Based Ratemaking (PBR) Metrics and is updated annually in January.</a:t>
            </a:r>
          </a:p>
        </p:txBody>
      </p:sp>
      <p:graphicFrame>
        <p:nvGraphicFramePr>
          <p:cNvPr id="20" name="Picture Placeholder 19">
            <a:extLst>
              <a:ext uri="{FF2B5EF4-FFF2-40B4-BE49-F238E27FC236}">
                <a16:creationId xmlns:a16="http://schemas.microsoft.com/office/drawing/2014/main" id="{9734AC69-8608-4AE2-A2DB-1B3078F07D17}"/>
              </a:ext>
            </a:extLst>
          </p:cNvPr>
          <p:cNvGraphicFramePr>
            <a:graphicFrameLocks noGrp="1"/>
          </p:cNvGraphicFramePr>
          <p:nvPr>
            <p:ph type="pic" sz="quarter" idx="7"/>
          </p:nvPr>
        </p:nvGraphicFramePr>
        <p:xfrm>
          <a:off x="8032750" y="1592263"/>
          <a:ext cx="3448050" cy="26003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Picture Placeholder 23">
            <a:extLst>
              <a:ext uri="{FF2B5EF4-FFF2-40B4-BE49-F238E27FC236}">
                <a16:creationId xmlns:a16="http://schemas.microsoft.com/office/drawing/2014/main" id="{BDD29CBC-1FAF-4840-AB5B-09A0CF3D863F}"/>
              </a:ext>
            </a:extLst>
          </p:cNvPr>
          <p:cNvGraphicFramePr>
            <a:graphicFrameLocks noGrp="1"/>
          </p:cNvGraphicFramePr>
          <p:nvPr>
            <p:ph type="pic" sz="quarter" idx="3"/>
          </p:nvPr>
        </p:nvGraphicFramePr>
        <p:xfrm>
          <a:off x="695325" y="1592263"/>
          <a:ext cx="3457575" cy="26003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Picture Placeholder 27">
            <a:extLst>
              <a:ext uri="{FF2B5EF4-FFF2-40B4-BE49-F238E27FC236}">
                <a16:creationId xmlns:a16="http://schemas.microsoft.com/office/drawing/2014/main" id="{B19B7E46-82FA-4B98-8C62-68204360B7F9}"/>
              </a:ext>
            </a:extLst>
          </p:cNvPr>
          <p:cNvGraphicFramePr>
            <a:graphicFrameLocks noGrp="1"/>
          </p:cNvGraphicFramePr>
          <p:nvPr>
            <p:ph type="pic" sz="quarter" idx="5"/>
          </p:nvPr>
        </p:nvGraphicFramePr>
        <p:xfrm>
          <a:off x="4360863" y="1592263"/>
          <a:ext cx="3455987" cy="26003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97254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ine tree forest">
            <a:extLst>
              <a:ext uri="{FF2B5EF4-FFF2-40B4-BE49-F238E27FC236}">
                <a16:creationId xmlns:a16="http://schemas.microsoft.com/office/drawing/2014/main" id="{A3CC3C92-BE88-CFD4-78C2-D972200BF489}"/>
              </a:ext>
            </a:extLst>
          </p:cNvPr>
          <p:cNvPicPr>
            <a:picLocks noChangeAspect="1" noChangeArrowheads="1"/>
          </p:cNvPicPr>
          <p:nvPr/>
        </p:nvPicPr>
        <p:blipFill rotWithShape="1">
          <a:blip r:embed="rId3"/>
          <a:srcRect t="11007" b="11007"/>
          <a:stretch/>
        </p:blipFill>
        <p:spPr bwMode="auto">
          <a:xfrm>
            <a:off x="20" y="10"/>
            <a:ext cx="12191980" cy="6334115"/>
          </a:xfrm>
          <a:custGeom>
            <a:avLst/>
            <a:gdLst>
              <a:gd name="connsiteX0" fmla="*/ 88900 w 12192000"/>
              <a:gd name="connsiteY0" fmla="*/ 0 h 6334125"/>
              <a:gd name="connsiteX1" fmla="*/ 12192000 w 12192000"/>
              <a:gd name="connsiteY1" fmla="*/ 0 h 6334125"/>
              <a:gd name="connsiteX2" fmla="*/ 12192000 w 12192000"/>
              <a:gd name="connsiteY2" fmla="*/ 6334125 h 6334125"/>
              <a:gd name="connsiteX3" fmla="*/ 0 w 12192000"/>
              <a:gd name="connsiteY3" fmla="*/ 6334125 h 6334125"/>
              <a:gd name="connsiteX4" fmla="*/ 0 w 12192000"/>
              <a:gd name="connsiteY4" fmla="*/ 1203157 h 6334125"/>
              <a:gd name="connsiteX5" fmla="*/ 88900 w 12192000"/>
              <a:gd name="connsiteY5" fmla="*/ 1203157 h 63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34125">
                <a:moveTo>
                  <a:pt x="88900" y="0"/>
                </a:moveTo>
                <a:lnTo>
                  <a:pt x="12192000" y="0"/>
                </a:lnTo>
                <a:lnTo>
                  <a:pt x="12192000" y="6334125"/>
                </a:lnTo>
                <a:lnTo>
                  <a:pt x="0" y="6334125"/>
                </a:lnTo>
                <a:lnTo>
                  <a:pt x="0" y="1203157"/>
                </a:lnTo>
                <a:lnTo>
                  <a:pt x="88900" y="1203157"/>
                </a:lnTo>
                <a:close/>
              </a:path>
            </a:pathLst>
          </a:custGeom>
          <a:solidFill>
            <a:srgbClr val="FFFFFF"/>
          </a:solidFill>
        </p:spPr>
      </p:pic>
      <p:sp>
        <p:nvSpPr>
          <p:cNvPr id="1035" name="Text Placeholder 3">
            <a:extLst>
              <a:ext uri="{FF2B5EF4-FFF2-40B4-BE49-F238E27FC236}">
                <a16:creationId xmlns:a16="http://schemas.microsoft.com/office/drawing/2014/main" id="{49B60DC5-25FC-726C-FB2B-4A6C3A30BC94}"/>
              </a:ext>
            </a:extLst>
          </p:cNvPr>
          <p:cNvSpPr>
            <a:spLocks noGrp="1"/>
          </p:cNvSpPr>
          <p:nvPr>
            <p:ph type="body" sz="quarter" idx="2"/>
          </p:nvPr>
        </p:nvSpPr>
        <p:spPr>
          <a:xfrm>
            <a:off x="0" y="2817237"/>
            <a:ext cx="5824116" cy="1957964"/>
          </a:xfrm>
        </p:spPr>
        <p:txBody>
          <a:bodyPr/>
          <a:lstStyle/>
          <a:p>
            <a:r>
              <a:rPr lang="en-US" b="1" dirty="0"/>
              <a:t>THANK YOU!</a:t>
            </a:r>
          </a:p>
        </p:txBody>
      </p:sp>
      <p:sp>
        <p:nvSpPr>
          <p:cNvPr id="4" name="Slide Number Placeholder 3">
            <a:extLst>
              <a:ext uri="{FF2B5EF4-FFF2-40B4-BE49-F238E27FC236}">
                <a16:creationId xmlns:a16="http://schemas.microsoft.com/office/drawing/2014/main" id="{ACA70F3C-55B2-4E44-AEC5-EEFC8268F617}"/>
              </a:ext>
            </a:extLst>
          </p:cNvPr>
          <p:cNvSpPr>
            <a:spLocks noGrp="1"/>
          </p:cNvSpPr>
          <p:nvPr>
            <p:ph type="sldNum" sz="quarter" idx="11"/>
          </p:nvPr>
        </p:nvSpPr>
        <p:spPr>
          <a:xfrm>
            <a:off x="78391" y="6416675"/>
            <a:ext cx="401034" cy="365125"/>
          </a:xfrm>
        </p:spPr>
        <p:txBody>
          <a:bodyPr anchor="ctr">
            <a:normAutofit/>
          </a:bodyPr>
          <a:lstStyle/>
          <a:p>
            <a:pPr>
              <a:spcAft>
                <a:spcPts val="600"/>
              </a:spcAft>
            </a:pPr>
            <a:fld id="{9CC4C01C-10F0-BE40-8C25-99B2B118CB10}" type="slidenum">
              <a:rPr lang="en-US" smtClean="0"/>
              <a:pPr>
                <a:spcAft>
                  <a:spcPts val="600"/>
                </a:spcAft>
              </a:pPr>
              <a:t>26</a:t>
            </a:fld>
            <a:endParaRPr lang="en-US"/>
          </a:p>
        </p:txBody>
      </p:sp>
    </p:spTree>
    <p:extLst>
      <p:ext uri="{BB962C8B-B14F-4D97-AF65-F5344CB8AC3E}">
        <p14:creationId xmlns:p14="http://schemas.microsoft.com/office/powerpoint/2010/main" val="3879807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E48492A-180E-6740-9654-4968A223D5AF}"/>
              </a:ext>
            </a:extLst>
          </p:cNvPr>
          <p:cNvSpPr>
            <a:spLocks noGrp="1"/>
          </p:cNvSpPr>
          <p:nvPr>
            <p:ph type="title"/>
          </p:nvPr>
        </p:nvSpPr>
        <p:spPr>
          <a:xfrm>
            <a:off x="487502" y="3847625"/>
            <a:ext cx="9158309" cy="2779466"/>
          </a:xfrm>
        </p:spPr>
        <p:txBody>
          <a:bodyPr>
            <a:normAutofit fontScale="90000"/>
          </a:bodyPr>
          <a:lstStyle/>
          <a:p>
            <a:pPr>
              <a:lnSpc>
                <a:spcPct val="100000"/>
              </a:lnSpc>
              <a:spcBef>
                <a:spcPts val="600"/>
              </a:spcBef>
            </a:pPr>
            <a:br>
              <a:rPr lang="en-US" dirty="0"/>
            </a:br>
            <a:br>
              <a:rPr lang="en-US" dirty="0"/>
            </a:br>
            <a:br>
              <a:rPr lang="en-US" dirty="0"/>
            </a:br>
            <a:br>
              <a:rPr lang="en-US" dirty="0"/>
            </a:br>
            <a:r>
              <a:rPr lang="en-US" sz="3600" dirty="0"/>
              <a:t>Clean Energy Implementation Plan </a:t>
            </a:r>
            <a:br>
              <a:rPr lang="en-US" sz="3600" dirty="0"/>
            </a:br>
            <a:r>
              <a:rPr lang="en-US" sz="2200" dirty="0"/>
              <a:t>Named Communities Investment Fund</a:t>
            </a:r>
            <a:br>
              <a:rPr lang="en-US" sz="2200" dirty="0"/>
            </a:br>
            <a:r>
              <a:rPr lang="en-US" sz="2200" dirty="0"/>
              <a:t>July 2024</a:t>
            </a:r>
            <a:br>
              <a:rPr lang="en-US" dirty="0"/>
            </a:br>
            <a:r>
              <a:rPr lang="en-US" sz="2200" dirty="0"/>
              <a:t>Kristine Meyer</a:t>
            </a:r>
            <a:br>
              <a:rPr lang="en-US" dirty="0"/>
            </a:br>
            <a:br>
              <a:rPr lang="en-US" dirty="0"/>
            </a:br>
            <a:endParaRPr lang="en-US" sz="2200" b="0" i="1" dirty="0"/>
          </a:p>
        </p:txBody>
      </p:sp>
    </p:spTree>
    <p:extLst>
      <p:ext uri="{BB962C8B-B14F-4D97-AF65-F5344CB8AC3E}">
        <p14:creationId xmlns:p14="http://schemas.microsoft.com/office/powerpoint/2010/main" val="2348198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DEAC-2453-3A7C-CDDE-FA91463C8B77}"/>
              </a:ext>
            </a:extLst>
          </p:cNvPr>
          <p:cNvSpPr>
            <a:spLocks noGrp="1"/>
          </p:cNvSpPr>
          <p:nvPr>
            <p:ph type="title"/>
          </p:nvPr>
        </p:nvSpPr>
        <p:spPr>
          <a:xfrm>
            <a:off x="695323" y="297353"/>
            <a:ext cx="5929211" cy="1196974"/>
          </a:xfrm>
        </p:spPr>
        <p:txBody>
          <a:bodyPr>
            <a:normAutofit fontScale="90000"/>
          </a:bodyPr>
          <a:lstStyle/>
          <a:p>
            <a:r>
              <a:rPr lang="en-US" dirty="0"/>
              <a:t>Clean Energy Transformation Act &amp; Avista’s Implementation Plan</a:t>
            </a:r>
          </a:p>
        </p:txBody>
      </p:sp>
      <p:sp>
        <p:nvSpPr>
          <p:cNvPr id="3" name="Content Placeholder 2">
            <a:extLst>
              <a:ext uri="{FF2B5EF4-FFF2-40B4-BE49-F238E27FC236}">
                <a16:creationId xmlns:a16="http://schemas.microsoft.com/office/drawing/2014/main" id="{DA102A59-5007-0423-FDFD-05DC7EF27A14}"/>
              </a:ext>
            </a:extLst>
          </p:cNvPr>
          <p:cNvSpPr>
            <a:spLocks noGrp="1"/>
          </p:cNvSpPr>
          <p:nvPr>
            <p:ph idx="3"/>
          </p:nvPr>
        </p:nvSpPr>
        <p:spPr>
          <a:xfrm>
            <a:off x="695323" y="1802101"/>
            <a:ext cx="8258178" cy="4284662"/>
          </a:xfrm>
        </p:spPr>
        <p:txBody>
          <a:bodyPr>
            <a:normAutofit lnSpcReduction="10000"/>
          </a:bodyPr>
          <a:lstStyle/>
          <a:p>
            <a:pPr>
              <a:buFont typeface="Wingdings" panose="05000000000000000000" pitchFamily="2" charset="2"/>
              <a:buChar char="§"/>
            </a:pPr>
            <a:r>
              <a:rPr lang="en-US" sz="2000" dirty="0"/>
              <a:t>Clean Energy Transformation Act (CETA), Senate Bill 5116 passed by legislature in 2019</a:t>
            </a:r>
          </a:p>
          <a:p>
            <a:pPr lvl="1">
              <a:buFont typeface="Wingdings" panose="05000000000000000000" pitchFamily="2" charset="2"/>
              <a:buChar char="§"/>
            </a:pPr>
            <a:r>
              <a:rPr lang="en-US" sz="1600" dirty="0"/>
              <a:t>Applies to all WA electric utilities </a:t>
            </a:r>
          </a:p>
          <a:p>
            <a:pPr lvl="1">
              <a:buFont typeface="Wingdings" panose="05000000000000000000" pitchFamily="2" charset="2"/>
              <a:buChar char="§"/>
            </a:pPr>
            <a:r>
              <a:rPr lang="en-US" sz="1600" dirty="0"/>
              <a:t>Specific milestones to achieve 100% clean energy supply by 2045</a:t>
            </a:r>
          </a:p>
          <a:p>
            <a:pPr>
              <a:buFont typeface="Wingdings" panose="05000000000000000000" pitchFamily="2" charset="2"/>
              <a:buChar char="§"/>
            </a:pPr>
            <a:r>
              <a:rPr lang="en-US" sz="2000" dirty="0"/>
              <a:t>Avista’s Plan for progressing towards the clean energy requirements of the Clean Energy Transformation Act (CETA) </a:t>
            </a:r>
          </a:p>
          <a:p>
            <a:pPr lvl="1">
              <a:buFont typeface="Arial" panose="020B0604020202020204" pitchFamily="34" charset="0"/>
              <a:buChar char="–"/>
            </a:pPr>
            <a:r>
              <a:rPr lang="en-US" sz="1600" dirty="0"/>
              <a:t>Identifies interim and specific targets and actions to demonstrate progress towards goals and Customer Benefit Indicators (CBIs)</a:t>
            </a:r>
          </a:p>
          <a:p>
            <a:pPr>
              <a:buFont typeface="Wingdings" panose="05000000000000000000" pitchFamily="2" charset="2"/>
              <a:buChar char="§"/>
            </a:pPr>
            <a:r>
              <a:rPr lang="en-US" sz="2000" dirty="0"/>
              <a:t>Approved by Washington Utilities &amp; Transportation Commission in June 2022</a:t>
            </a:r>
          </a:p>
          <a:p>
            <a:pPr>
              <a:buFont typeface="Wingdings" panose="05000000000000000000" pitchFamily="2" charset="2"/>
              <a:buChar char="§"/>
            </a:pPr>
            <a:endParaRPr lang="en-US" sz="2000" dirty="0"/>
          </a:p>
        </p:txBody>
      </p:sp>
      <p:pic>
        <p:nvPicPr>
          <p:cNvPr id="5" name="Picture 4">
            <a:extLst>
              <a:ext uri="{FF2B5EF4-FFF2-40B4-BE49-F238E27FC236}">
                <a16:creationId xmlns:a16="http://schemas.microsoft.com/office/drawing/2014/main" id="{896C87FE-1902-95F5-B020-8078B1230249}"/>
              </a:ext>
            </a:extLst>
          </p:cNvPr>
          <p:cNvPicPr>
            <a:picLocks noChangeAspect="1"/>
          </p:cNvPicPr>
          <p:nvPr/>
        </p:nvPicPr>
        <p:blipFill>
          <a:blip r:embed="rId2"/>
          <a:stretch>
            <a:fillRect/>
          </a:stretch>
        </p:blipFill>
        <p:spPr>
          <a:xfrm>
            <a:off x="6813897" y="199417"/>
            <a:ext cx="4985473" cy="6459166"/>
          </a:xfrm>
          <a:prstGeom prst="rect">
            <a:avLst/>
          </a:prstGeom>
        </p:spPr>
      </p:pic>
    </p:spTree>
    <p:extLst>
      <p:ext uri="{BB962C8B-B14F-4D97-AF65-F5344CB8AC3E}">
        <p14:creationId xmlns:p14="http://schemas.microsoft.com/office/powerpoint/2010/main" val="3391843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37CEDA-1281-7414-5937-2D530A29EF2C}"/>
              </a:ext>
            </a:extLst>
          </p:cNvPr>
          <p:cNvSpPr>
            <a:spLocks noGrp="1"/>
          </p:cNvSpPr>
          <p:nvPr>
            <p:ph type="title"/>
          </p:nvPr>
        </p:nvSpPr>
        <p:spPr>
          <a:xfrm>
            <a:off x="695325" y="1"/>
            <a:ext cx="10801350" cy="1196974"/>
          </a:xfrm>
        </p:spPr>
        <p:txBody>
          <a:bodyPr/>
          <a:lstStyle/>
          <a:p>
            <a:r>
              <a:rPr lang="en-US"/>
              <a:t>CEIP Specific </a:t>
            </a:r>
            <a:r>
              <a:rPr lang="en-US" dirty="0"/>
              <a:t>Actions &amp; Targets</a:t>
            </a:r>
          </a:p>
        </p:txBody>
      </p:sp>
      <p:graphicFrame>
        <p:nvGraphicFramePr>
          <p:cNvPr id="5" name="Content Placeholder 2">
            <a:extLst>
              <a:ext uri="{FF2B5EF4-FFF2-40B4-BE49-F238E27FC236}">
                <a16:creationId xmlns:a16="http://schemas.microsoft.com/office/drawing/2014/main" id="{1B8DCD32-C687-56CC-DC4F-16451318A5DF}"/>
              </a:ext>
            </a:extLst>
          </p:cNvPr>
          <p:cNvGraphicFramePr>
            <a:graphicFrameLocks noGrp="1"/>
          </p:cNvGraphicFramePr>
          <p:nvPr>
            <p:ph idx="3"/>
          </p:nvPr>
        </p:nvGraphicFramePr>
        <p:xfrm>
          <a:off x="466722" y="1323973"/>
          <a:ext cx="11496678" cy="5105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941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F82EF3C-B904-4B4A-BA55-13D8C3721302}"/>
              </a:ext>
            </a:extLst>
          </p:cNvPr>
          <p:cNvSpPr>
            <a:spLocks noGrp="1"/>
          </p:cNvSpPr>
          <p:nvPr>
            <p:ph type="title"/>
          </p:nvPr>
        </p:nvSpPr>
        <p:spPr>
          <a:xfrm>
            <a:off x="695325" y="1"/>
            <a:ext cx="10801350" cy="1196974"/>
          </a:xfrm>
        </p:spPr>
        <p:txBody>
          <a:bodyPr>
            <a:normAutofit fontScale="90000"/>
          </a:bodyPr>
          <a:lstStyle/>
          <a:p>
            <a:r>
              <a:rPr lang="en-US" sz="4800" dirty="0"/>
              <a:t>Direct Install Lighting: Small Businesses</a:t>
            </a:r>
          </a:p>
        </p:txBody>
      </p:sp>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3</a:t>
            </a:fld>
            <a:endParaRPr lang="en-US" dirty="0"/>
          </a:p>
        </p:txBody>
      </p:sp>
      <p:pic>
        <p:nvPicPr>
          <p:cNvPr id="3" name="Picture 2">
            <a:extLst>
              <a:ext uri="{FF2B5EF4-FFF2-40B4-BE49-F238E27FC236}">
                <a16:creationId xmlns:a16="http://schemas.microsoft.com/office/drawing/2014/main" id="{3FF800B6-0732-6A54-0EBA-0ED8CA5DCC14}"/>
              </a:ext>
            </a:extLst>
          </p:cNvPr>
          <p:cNvPicPr>
            <a:picLocks noChangeAspect="1"/>
          </p:cNvPicPr>
          <p:nvPr/>
        </p:nvPicPr>
        <p:blipFill>
          <a:blip r:embed="rId3"/>
          <a:stretch>
            <a:fillRect/>
          </a:stretch>
        </p:blipFill>
        <p:spPr>
          <a:xfrm>
            <a:off x="695325" y="1714089"/>
            <a:ext cx="6185249" cy="4141428"/>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4BDE509A-E131-ED83-1238-D8F0509FEBF2}"/>
              </a:ext>
            </a:extLst>
          </p:cNvPr>
          <p:cNvSpPr txBox="1"/>
          <p:nvPr/>
        </p:nvSpPr>
        <p:spPr>
          <a:xfrm>
            <a:off x="7344044" y="1589620"/>
            <a:ext cx="4488110" cy="4339650"/>
          </a:xfrm>
          <a:prstGeom prst="rect">
            <a:avLst/>
          </a:prstGeom>
          <a:solidFill>
            <a:schemeClr val="accent1">
              <a:lumMod val="75000"/>
            </a:schemeClr>
          </a:solidFill>
        </p:spPr>
        <p:txBody>
          <a:bodyPr wrap="square" rtlCol="0">
            <a:spAutoFit/>
          </a:bodyPr>
          <a:lstStyle/>
          <a:p>
            <a:pPr algn="l">
              <a:buSzPct val="110000"/>
            </a:pPr>
            <a:r>
              <a:rPr lang="en-US" sz="2800" b="1" dirty="0">
                <a:solidFill>
                  <a:schemeClr val="bg1"/>
                </a:solidFill>
                <a:latin typeface="Arial" panose="020B0604020202020204" pitchFamily="34" charset="0"/>
                <a:cs typeface="Arial" panose="020B0604020202020204" pitchFamily="34" charset="0"/>
              </a:rPr>
              <a:t>Customers Receive:</a:t>
            </a:r>
          </a:p>
          <a:p>
            <a:pPr algn="l">
              <a:buSzPct val="110000"/>
            </a:pPr>
            <a:endParaRPr lang="en-US" sz="2800" b="1" dirty="0">
              <a:solidFill>
                <a:schemeClr val="bg1"/>
              </a:solidFill>
              <a:latin typeface="Arial" panose="020B0604020202020204" pitchFamily="34" charset="0"/>
              <a:cs typeface="Arial" panose="020B0604020202020204" pitchFamily="34" charset="0"/>
            </a:endParaRPr>
          </a:p>
          <a:p>
            <a:pPr marL="285750" indent="-285750" algn="l">
              <a:buSzPct val="110000"/>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On-site visit by one of our lighting partners to identify potential lighting upgrades”</a:t>
            </a:r>
            <a:br>
              <a:rPr lang="en-US" sz="2000" dirty="0">
                <a:solidFill>
                  <a:schemeClr val="bg1"/>
                </a:solidFill>
                <a:latin typeface="Arial" panose="020B0604020202020204" pitchFamily="34" charset="0"/>
                <a:cs typeface="Arial" panose="020B0604020202020204" pitchFamily="34" charset="0"/>
              </a:rPr>
            </a:br>
            <a:endParaRPr lang="en-US" sz="2000" dirty="0">
              <a:solidFill>
                <a:schemeClr val="bg1"/>
              </a:solidFill>
              <a:latin typeface="Arial" panose="020B0604020202020204" pitchFamily="34" charset="0"/>
              <a:cs typeface="Arial" panose="020B0604020202020204" pitchFamily="34" charset="0"/>
            </a:endParaRPr>
          </a:p>
          <a:p>
            <a:pPr marL="285750" indent="-285750" algn="l">
              <a:buSzPct val="110000"/>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A detailed report of LED lamps, fixtures, and controls upgrade recommendations</a:t>
            </a:r>
            <a:br>
              <a:rPr lang="en-US" sz="2000" dirty="0">
                <a:solidFill>
                  <a:schemeClr val="bg1"/>
                </a:solidFill>
                <a:latin typeface="Arial" panose="020B0604020202020204" pitchFamily="34" charset="0"/>
                <a:cs typeface="Arial" panose="020B0604020202020204" pitchFamily="34" charset="0"/>
              </a:rPr>
            </a:br>
            <a:endParaRPr lang="en-US" sz="2000" dirty="0">
              <a:solidFill>
                <a:schemeClr val="bg1"/>
              </a:solidFill>
              <a:latin typeface="Arial" panose="020B0604020202020204" pitchFamily="34" charset="0"/>
              <a:cs typeface="Arial" panose="020B0604020202020204" pitchFamily="34" charset="0"/>
            </a:endParaRPr>
          </a:p>
          <a:p>
            <a:pPr marL="285750" indent="-285750" algn="l">
              <a:buSzPct val="110000"/>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Up to 100% off project costs on your professionally installed lighting equipment</a:t>
            </a:r>
            <a:endParaRPr lang="en-US" sz="2000" dirty="0">
              <a:solidFill>
                <a:srgbClr val="585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385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784A-DC89-F04F-133D-27706BF0629B}"/>
              </a:ext>
            </a:extLst>
          </p:cNvPr>
          <p:cNvSpPr>
            <a:spLocks noGrp="1"/>
          </p:cNvSpPr>
          <p:nvPr>
            <p:ph type="title"/>
          </p:nvPr>
        </p:nvSpPr>
        <p:spPr/>
        <p:txBody>
          <a:bodyPr/>
          <a:lstStyle/>
          <a:p>
            <a:r>
              <a:rPr lang="en-US" dirty="0"/>
              <a:t>Equity in CETA</a:t>
            </a:r>
          </a:p>
        </p:txBody>
      </p:sp>
      <p:sp>
        <p:nvSpPr>
          <p:cNvPr id="3" name="Content Placeholder 2">
            <a:extLst>
              <a:ext uri="{FF2B5EF4-FFF2-40B4-BE49-F238E27FC236}">
                <a16:creationId xmlns:a16="http://schemas.microsoft.com/office/drawing/2014/main" id="{AE429BFC-536A-1F5B-8E0B-3176BDFB07AB}"/>
              </a:ext>
            </a:extLst>
          </p:cNvPr>
          <p:cNvSpPr>
            <a:spLocks noGrp="1"/>
          </p:cNvSpPr>
          <p:nvPr>
            <p:ph idx="3"/>
          </p:nvPr>
        </p:nvSpPr>
        <p:spPr>
          <a:xfrm>
            <a:off x="695322" y="1592263"/>
            <a:ext cx="11496677" cy="4284662"/>
          </a:xfrm>
        </p:spPr>
        <p:txBody>
          <a:bodyPr>
            <a:normAutofit/>
          </a:bodyPr>
          <a:lstStyle/>
          <a:p>
            <a:pPr marL="0" indent="0" algn="ctr">
              <a:buNone/>
            </a:pPr>
            <a:r>
              <a:rPr lang="en-US" sz="2000" dirty="0"/>
              <a:t>The heart of equity work in CETA is ensuring that all customers are benefiting from the transition to clean energy, with special emphasis placed on “highly impacted communities” and “vulnerable populations” = Named Communities </a:t>
            </a:r>
          </a:p>
        </p:txBody>
      </p:sp>
      <p:graphicFrame>
        <p:nvGraphicFramePr>
          <p:cNvPr id="4" name="Table 4">
            <a:extLst>
              <a:ext uri="{FF2B5EF4-FFF2-40B4-BE49-F238E27FC236}">
                <a16:creationId xmlns:a16="http://schemas.microsoft.com/office/drawing/2014/main" id="{1322BBD1-835B-B4D9-8A19-AFAEF22EC2B2}"/>
              </a:ext>
            </a:extLst>
          </p:cNvPr>
          <p:cNvGraphicFramePr>
            <a:graphicFrameLocks noGrp="1"/>
          </p:cNvGraphicFramePr>
          <p:nvPr/>
        </p:nvGraphicFramePr>
        <p:xfrm>
          <a:off x="1117600" y="2853266"/>
          <a:ext cx="4064000" cy="2382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720791322"/>
                    </a:ext>
                  </a:extLst>
                </a:gridCol>
              </a:tblGrid>
              <a:tr h="370840">
                <a:tc>
                  <a:txBody>
                    <a:bodyPr/>
                    <a:lstStyle/>
                    <a:p>
                      <a:pPr algn="ctr"/>
                      <a:r>
                        <a:rPr lang="en-US" dirty="0"/>
                        <a:t>Vulnerable Populations</a:t>
                      </a:r>
                    </a:p>
                  </a:txBody>
                  <a:tcPr/>
                </a:tc>
                <a:extLst>
                  <a:ext uri="{0D108BD9-81ED-4DB2-BD59-A6C34878D82A}">
                    <a16:rowId xmlns:a16="http://schemas.microsoft.com/office/drawing/2014/main" val="2666883899"/>
                  </a:ext>
                </a:extLst>
              </a:tr>
              <a:tr h="370840">
                <a:tc>
                  <a:txBody>
                    <a:bodyPr/>
                    <a:lstStyle/>
                    <a:p>
                      <a:pPr algn="ctr"/>
                      <a:r>
                        <a:rPr lang="en-US" dirty="0"/>
                        <a:t>Communities that experience a disproportionate cumulative risk from environmental factors (such as unemployment, high housing costs); and sensitivity factors such as low birth weight and higher rates of hospitalization </a:t>
                      </a:r>
                    </a:p>
                  </a:txBody>
                  <a:tcPr/>
                </a:tc>
                <a:extLst>
                  <a:ext uri="{0D108BD9-81ED-4DB2-BD59-A6C34878D82A}">
                    <a16:rowId xmlns:a16="http://schemas.microsoft.com/office/drawing/2014/main" val="1970926840"/>
                  </a:ext>
                </a:extLst>
              </a:tr>
            </a:tbl>
          </a:graphicData>
        </a:graphic>
      </p:graphicFrame>
      <p:graphicFrame>
        <p:nvGraphicFramePr>
          <p:cNvPr id="5" name="Table 4">
            <a:extLst>
              <a:ext uri="{FF2B5EF4-FFF2-40B4-BE49-F238E27FC236}">
                <a16:creationId xmlns:a16="http://schemas.microsoft.com/office/drawing/2014/main" id="{44B0E64A-DB3D-6C4D-1DC5-E420C8EB8FCD}"/>
              </a:ext>
            </a:extLst>
          </p:cNvPr>
          <p:cNvGraphicFramePr>
            <a:graphicFrameLocks noGrp="1"/>
          </p:cNvGraphicFramePr>
          <p:nvPr/>
        </p:nvGraphicFramePr>
        <p:xfrm>
          <a:off x="6386945" y="2853266"/>
          <a:ext cx="4064000" cy="2382520"/>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1720791322"/>
                    </a:ext>
                  </a:extLst>
                </a:gridCol>
              </a:tblGrid>
              <a:tr h="370840">
                <a:tc>
                  <a:txBody>
                    <a:bodyPr/>
                    <a:lstStyle/>
                    <a:p>
                      <a:pPr algn="ctr"/>
                      <a:r>
                        <a:rPr lang="en-US" dirty="0"/>
                        <a:t>Highly Impacted Communities</a:t>
                      </a:r>
                    </a:p>
                  </a:txBody>
                  <a:tcPr/>
                </a:tc>
                <a:extLst>
                  <a:ext uri="{0D108BD9-81ED-4DB2-BD59-A6C34878D82A}">
                    <a16:rowId xmlns:a16="http://schemas.microsoft.com/office/drawing/2014/main" val="2666883899"/>
                  </a:ext>
                </a:extLst>
              </a:tr>
              <a:tr h="370840">
                <a:tc>
                  <a:txBody>
                    <a:bodyPr/>
                    <a:lstStyle/>
                    <a:p>
                      <a:pPr algn="ctr"/>
                      <a:r>
                        <a:rPr lang="en-US" dirty="0"/>
                        <a:t>A community designated by the Department of Health based on the cumulative impacts analysis required by RCW 19.405.140 or a community located in census tracts that are fully or partially on “Indian Country” as defined in 18 U.S.C. Sec. 1151</a:t>
                      </a:r>
                    </a:p>
                  </a:txBody>
                  <a:tcPr/>
                </a:tc>
                <a:extLst>
                  <a:ext uri="{0D108BD9-81ED-4DB2-BD59-A6C34878D82A}">
                    <a16:rowId xmlns:a16="http://schemas.microsoft.com/office/drawing/2014/main" val="1970926840"/>
                  </a:ext>
                </a:extLst>
              </a:tr>
            </a:tbl>
          </a:graphicData>
        </a:graphic>
      </p:graphicFrame>
      <p:sp>
        <p:nvSpPr>
          <p:cNvPr id="6" name="TextBox 5">
            <a:extLst>
              <a:ext uri="{FF2B5EF4-FFF2-40B4-BE49-F238E27FC236}">
                <a16:creationId xmlns:a16="http://schemas.microsoft.com/office/drawing/2014/main" id="{0BE05173-D06E-1855-335E-F2684BE02D82}"/>
              </a:ext>
            </a:extLst>
          </p:cNvPr>
          <p:cNvSpPr txBox="1"/>
          <p:nvPr/>
        </p:nvSpPr>
        <p:spPr>
          <a:xfrm>
            <a:off x="969818" y="6446982"/>
            <a:ext cx="8876146" cy="369332"/>
          </a:xfrm>
          <a:prstGeom prst="rect">
            <a:avLst/>
          </a:prstGeom>
          <a:noFill/>
        </p:spPr>
        <p:txBody>
          <a:bodyPr wrap="square" rtlCol="0">
            <a:spAutoFit/>
          </a:bodyPr>
          <a:lstStyle/>
          <a:p>
            <a:pPr algn="l">
              <a:lnSpc>
                <a:spcPct val="90000"/>
              </a:lnSpc>
              <a:spcBef>
                <a:spcPts val="2800"/>
              </a:spcBef>
              <a:buSzPct val="110000"/>
            </a:pPr>
            <a:r>
              <a:rPr lang="en-US" sz="1000" dirty="0">
                <a:solidFill>
                  <a:srgbClr val="58595B"/>
                </a:solidFill>
                <a:latin typeface="Arial" panose="020B0604020202020204" pitchFamily="34" charset="0"/>
                <a:cs typeface="Arial" panose="020B0604020202020204" pitchFamily="34" charset="0"/>
              </a:rPr>
              <a:t>Utilities must use the cumulative impacts assessment (CIA) developed by the DOH to “designate the communities highly impacted by fossil fuel pollution and climate change in Washington” </a:t>
            </a:r>
          </a:p>
        </p:txBody>
      </p:sp>
      <p:graphicFrame>
        <p:nvGraphicFramePr>
          <p:cNvPr id="7" name="Table 7">
            <a:extLst>
              <a:ext uri="{FF2B5EF4-FFF2-40B4-BE49-F238E27FC236}">
                <a16:creationId xmlns:a16="http://schemas.microsoft.com/office/drawing/2014/main" id="{A92452EA-CD81-C034-7714-FA3E7D928580}"/>
              </a:ext>
            </a:extLst>
          </p:cNvPr>
          <p:cNvGraphicFramePr>
            <a:graphicFrameLocks noGrp="1"/>
          </p:cNvGraphicFramePr>
          <p:nvPr/>
        </p:nvGraphicFramePr>
        <p:xfrm>
          <a:off x="2031999" y="5641234"/>
          <a:ext cx="8128000" cy="370840"/>
        </p:xfrm>
        <a:graphic>
          <a:graphicData uri="http://schemas.openxmlformats.org/drawingml/2006/table">
            <a:tbl>
              <a:tblPr firstRow="1" bandRow="1">
                <a:tableStyleId>{F5AB1C69-6EDB-4FF4-983F-18BD219EF322}</a:tableStyleId>
              </a:tblPr>
              <a:tblGrid>
                <a:gridCol w="2032000">
                  <a:extLst>
                    <a:ext uri="{9D8B030D-6E8A-4147-A177-3AD203B41FA5}">
                      <a16:colId xmlns:a16="http://schemas.microsoft.com/office/drawing/2014/main" val="917198185"/>
                    </a:ext>
                  </a:extLst>
                </a:gridCol>
                <a:gridCol w="2032000">
                  <a:extLst>
                    <a:ext uri="{9D8B030D-6E8A-4147-A177-3AD203B41FA5}">
                      <a16:colId xmlns:a16="http://schemas.microsoft.com/office/drawing/2014/main" val="2042691380"/>
                    </a:ext>
                  </a:extLst>
                </a:gridCol>
                <a:gridCol w="2032000">
                  <a:extLst>
                    <a:ext uri="{9D8B030D-6E8A-4147-A177-3AD203B41FA5}">
                      <a16:colId xmlns:a16="http://schemas.microsoft.com/office/drawing/2014/main" val="1087928350"/>
                    </a:ext>
                  </a:extLst>
                </a:gridCol>
                <a:gridCol w="2032000">
                  <a:extLst>
                    <a:ext uri="{9D8B030D-6E8A-4147-A177-3AD203B41FA5}">
                      <a16:colId xmlns:a16="http://schemas.microsoft.com/office/drawing/2014/main" val="1080417153"/>
                    </a:ext>
                  </a:extLst>
                </a:gridCol>
              </a:tblGrid>
              <a:tr h="370840">
                <a:tc>
                  <a:txBody>
                    <a:bodyPr/>
                    <a:lstStyle/>
                    <a:p>
                      <a:pPr algn="ctr"/>
                      <a:r>
                        <a:rPr lang="en-US" dirty="0"/>
                        <a:t>Clean </a:t>
                      </a:r>
                    </a:p>
                  </a:txBody>
                  <a:tcPr/>
                </a:tc>
                <a:tc>
                  <a:txBody>
                    <a:bodyPr/>
                    <a:lstStyle/>
                    <a:p>
                      <a:pPr algn="ctr"/>
                      <a:r>
                        <a:rPr lang="en-US" dirty="0"/>
                        <a:t>Affordable</a:t>
                      </a:r>
                    </a:p>
                  </a:txBody>
                  <a:tcPr/>
                </a:tc>
                <a:tc>
                  <a:txBody>
                    <a:bodyPr/>
                    <a:lstStyle/>
                    <a:p>
                      <a:pPr algn="ctr"/>
                      <a:r>
                        <a:rPr lang="en-US" dirty="0"/>
                        <a:t>Reliable</a:t>
                      </a:r>
                    </a:p>
                  </a:txBody>
                  <a:tcPr/>
                </a:tc>
                <a:tc>
                  <a:txBody>
                    <a:bodyPr/>
                    <a:lstStyle/>
                    <a:p>
                      <a:pPr algn="ctr"/>
                      <a:r>
                        <a:rPr lang="en-US" dirty="0"/>
                        <a:t>Equitable</a:t>
                      </a:r>
                    </a:p>
                  </a:txBody>
                  <a:tcPr/>
                </a:tc>
                <a:extLst>
                  <a:ext uri="{0D108BD9-81ED-4DB2-BD59-A6C34878D82A}">
                    <a16:rowId xmlns:a16="http://schemas.microsoft.com/office/drawing/2014/main" val="4078409234"/>
                  </a:ext>
                </a:extLst>
              </a:tr>
            </a:tbl>
          </a:graphicData>
        </a:graphic>
      </p:graphicFrame>
    </p:spTree>
    <p:extLst>
      <p:ext uri="{BB962C8B-B14F-4D97-AF65-F5344CB8AC3E}">
        <p14:creationId xmlns:p14="http://schemas.microsoft.com/office/powerpoint/2010/main" val="240372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2144-081E-ECAA-B589-C427B63C7216}"/>
              </a:ext>
            </a:extLst>
          </p:cNvPr>
          <p:cNvSpPr>
            <a:spLocks noGrp="1"/>
          </p:cNvSpPr>
          <p:nvPr>
            <p:ph type="title"/>
          </p:nvPr>
        </p:nvSpPr>
        <p:spPr/>
        <p:txBody>
          <a:bodyPr/>
          <a:lstStyle/>
          <a:p>
            <a:r>
              <a:rPr lang="en-US" dirty="0"/>
              <a:t>Avista’s Named Communities</a:t>
            </a:r>
          </a:p>
        </p:txBody>
      </p:sp>
      <p:pic>
        <p:nvPicPr>
          <p:cNvPr id="5" name="Content Placeholder 4">
            <a:extLst>
              <a:ext uri="{FF2B5EF4-FFF2-40B4-BE49-F238E27FC236}">
                <a16:creationId xmlns:a16="http://schemas.microsoft.com/office/drawing/2014/main" id="{47217F91-440F-DD09-71CD-EC9F4FCB2F8B}"/>
              </a:ext>
            </a:extLst>
          </p:cNvPr>
          <p:cNvPicPr>
            <a:picLocks noGrp="1" noChangeAspect="1"/>
          </p:cNvPicPr>
          <p:nvPr>
            <p:ph idx="3"/>
          </p:nvPr>
        </p:nvPicPr>
        <p:blipFill>
          <a:blip r:embed="rId2"/>
          <a:stretch>
            <a:fillRect/>
          </a:stretch>
        </p:blipFill>
        <p:spPr>
          <a:xfrm>
            <a:off x="7830208" y="446635"/>
            <a:ext cx="3666468" cy="5680336"/>
          </a:xfrm>
        </p:spPr>
      </p:pic>
      <p:sp>
        <p:nvSpPr>
          <p:cNvPr id="6" name="TextBox 5">
            <a:extLst>
              <a:ext uri="{FF2B5EF4-FFF2-40B4-BE49-F238E27FC236}">
                <a16:creationId xmlns:a16="http://schemas.microsoft.com/office/drawing/2014/main" id="{7F12AFF8-1E1E-0FEA-E785-ECDDA62DDA5D}"/>
              </a:ext>
            </a:extLst>
          </p:cNvPr>
          <p:cNvSpPr txBox="1"/>
          <p:nvPr/>
        </p:nvSpPr>
        <p:spPr>
          <a:xfrm>
            <a:off x="695325" y="1534510"/>
            <a:ext cx="6830082" cy="3693319"/>
          </a:xfrm>
          <a:prstGeom prst="rect">
            <a:avLst/>
          </a:prstGeom>
          <a:noFill/>
        </p:spPr>
        <p:txBody>
          <a:bodyPr wrap="square" rtlCol="0">
            <a:spAutoFit/>
          </a:bodyPr>
          <a:lstStyle/>
          <a:p>
            <a:pPr algn="l"/>
            <a:r>
              <a:rPr lang="en-US" dirty="0">
                <a:solidFill>
                  <a:srgbClr val="58595B"/>
                </a:solidFill>
                <a:latin typeface="Arial" panose="020B0604020202020204" pitchFamily="34" charset="0"/>
                <a:cs typeface="Arial" panose="020B0604020202020204" pitchFamily="34" charset="0"/>
              </a:rPr>
              <a:t>Specific Target and Actions for </a:t>
            </a:r>
            <a:r>
              <a:rPr lang="en-US" sz="1800" b="0" i="0" u="none" strike="noStrike" baseline="0" dirty="0">
                <a:latin typeface="Arial" panose="020B0604020202020204" pitchFamily="34" charset="0"/>
              </a:rPr>
              <a:t>ensuring that all customers are benefiting from the transition to clean energy the equitable distribution of energy and nonenergy benefits and reduction of burdens to Vulnerable Populations and Highly Impacted Communities (Named Communities)</a:t>
            </a:r>
          </a:p>
          <a:p>
            <a:pPr algn="l"/>
            <a:endParaRPr lang="en-US" dirty="0">
              <a:latin typeface="Arial" panose="020B0604020202020204" pitchFamily="34" charset="0"/>
            </a:endParaRPr>
          </a:p>
          <a:p>
            <a:pPr algn="l"/>
            <a:r>
              <a:rPr lang="en-US" sz="1800" b="0" i="0" u="none" strike="noStrike" baseline="0" dirty="0">
                <a:latin typeface="Arial" panose="020B0604020202020204" pitchFamily="34" charset="0"/>
              </a:rPr>
              <a:t>Vulnerable Populations</a:t>
            </a:r>
          </a:p>
          <a:p>
            <a:pPr algn="l"/>
            <a:endParaRPr lang="en-US" dirty="0">
              <a:latin typeface="Arial" panose="020B0604020202020204" pitchFamily="34" charset="0"/>
            </a:endParaRPr>
          </a:p>
          <a:p>
            <a:pPr algn="l"/>
            <a:r>
              <a:rPr lang="en-US" sz="1800" b="0" i="0" u="none" strike="noStrike" baseline="0" dirty="0">
                <a:latin typeface="Arial" panose="020B0604020202020204" pitchFamily="34" charset="0"/>
              </a:rPr>
              <a:t>Highly Impacted Communities</a:t>
            </a:r>
          </a:p>
          <a:p>
            <a:pPr algn="l"/>
            <a:endParaRPr lang="en-US" dirty="0">
              <a:latin typeface="Arial" panose="020B0604020202020204" pitchFamily="34" charset="0"/>
            </a:endParaRPr>
          </a:p>
          <a:p>
            <a:pPr algn="l"/>
            <a:r>
              <a:rPr lang="en-US" sz="1800" b="0" i="0" u="none" strike="noStrike" baseline="0" dirty="0">
                <a:latin typeface="Arial" panose="020B0604020202020204" pitchFamily="34" charset="0"/>
              </a:rPr>
              <a:t>142 census tracts in Avista’s service territory</a:t>
            </a:r>
          </a:p>
          <a:p>
            <a:pPr marL="285750" indent="-285750">
              <a:buFont typeface="Wingdings" panose="05000000000000000000" pitchFamily="2" charset="2"/>
              <a:buChar char="§"/>
            </a:pPr>
            <a:r>
              <a:rPr lang="en-US" b="0" i="0" u="none" strike="noStrike" baseline="0" dirty="0">
                <a:latin typeface="Arial" panose="020B0604020202020204" pitchFamily="34" charset="0"/>
              </a:rPr>
              <a:t>36 Health Disparities </a:t>
            </a:r>
          </a:p>
          <a:p>
            <a:pPr marL="285750" indent="-285750">
              <a:buFont typeface="Wingdings" panose="05000000000000000000" pitchFamily="2" charset="2"/>
              <a:buChar char="§"/>
            </a:pPr>
            <a:r>
              <a:rPr lang="en-US" dirty="0">
                <a:latin typeface="Arial" panose="020B0604020202020204" pitchFamily="34" charset="0"/>
              </a:rPr>
              <a:t>12 Socioeconomic or sensitive populations indicators</a:t>
            </a:r>
            <a:endParaRPr lang="en-US" b="0" i="0" u="none" strike="noStrike" baseline="0" dirty="0">
              <a:latin typeface="Arial" panose="020B0604020202020204" pitchFamily="34" charset="0"/>
            </a:endParaRPr>
          </a:p>
        </p:txBody>
      </p:sp>
    </p:spTree>
    <p:extLst>
      <p:ext uri="{BB962C8B-B14F-4D97-AF65-F5344CB8AC3E}">
        <p14:creationId xmlns:p14="http://schemas.microsoft.com/office/powerpoint/2010/main" val="3070546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55BE-B9FA-4749-8582-D55470425BC8}"/>
              </a:ext>
            </a:extLst>
          </p:cNvPr>
          <p:cNvSpPr>
            <a:spLocks noGrp="1"/>
          </p:cNvSpPr>
          <p:nvPr>
            <p:ph type="title"/>
          </p:nvPr>
        </p:nvSpPr>
        <p:spPr>
          <a:xfrm>
            <a:off x="695325" y="1"/>
            <a:ext cx="10801350" cy="1196974"/>
          </a:xfrm>
        </p:spPr>
        <p:txBody>
          <a:bodyPr vert="horz" lIns="0" tIns="0" rIns="0" bIns="0" rtlCol="0" anchor="b">
            <a:normAutofit/>
          </a:bodyPr>
          <a:lstStyle/>
          <a:p>
            <a:r>
              <a:rPr lang="en-US" b="1" i="0" kern="1200">
                <a:latin typeface="Arial" panose="020B0604020202020204" pitchFamily="34" charset="0"/>
                <a:ea typeface="+mj-ea"/>
                <a:cs typeface="Arial" panose="020B0604020202020204" pitchFamily="34" charset="0"/>
              </a:rPr>
              <a:t>Named Communities Investment Fund </a:t>
            </a:r>
          </a:p>
        </p:txBody>
      </p:sp>
      <p:sp>
        <p:nvSpPr>
          <p:cNvPr id="18" name="TextBox 17">
            <a:extLst>
              <a:ext uri="{FF2B5EF4-FFF2-40B4-BE49-F238E27FC236}">
                <a16:creationId xmlns:a16="http://schemas.microsoft.com/office/drawing/2014/main" id="{DEB73F7A-CB86-49BD-B199-D76BD033DD6B}"/>
              </a:ext>
            </a:extLst>
          </p:cNvPr>
          <p:cNvSpPr txBox="1"/>
          <p:nvPr/>
        </p:nvSpPr>
        <p:spPr>
          <a:xfrm>
            <a:off x="695325" y="2100263"/>
            <a:ext cx="5292726" cy="3173701"/>
          </a:xfrm>
          <a:prstGeom prst="rect">
            <a:avLst/>
          </a:prstGeom>
        </p:spPr>
        <p:txBody>
          <a:bodyPr vert="horz" lIns="0" tIns="0" rIns="540000" bIns="0" rtlCol="0">
            <a:normAutofit/>
          </a:bodyPr>
          <a:lstStyle/>
          <a:p>
            <a:pPr marL="342900" marR="0" indent="-342900">
              <a:lnSpc>
                <a:spcPct val="90000"/>
              </a:lnSpc>
              <a:spcBef>
                <a:spcPts val="2800"/>
              </a:spcBef>
              <a:spcAft>
                <a:spcPts val="0"/>
              </a:spcAft>
              <a:buSzPct val="110000"/>
              <a:buFont typeface="Wingdings" panose="05000000000000000000" pitchFamily="2" charset="2"/>
              <a:buChar char="§"/>
            </a:pPr>
            <a:r>
              <a:rPr lang="en-US" sz="2400" b="0" i="0" kern="1200" dirty="0">
                <a:solidFill>
                  <a:srgbClr val="58595B"/>
                </a:solidFill>
                <a:latin typeface="Arial" panose="020B0604020202020204" pitchFamily="34" charset="0"/>
                <a:ea typeface="+mn-ea"/>
                <a:cs typeface="Arial" panose="020B0604020202020204" pitchFamily="34" charset="0"/>
              </a:rPr>
              <a:t>Specific Action </a:t>
            </a:r>
            <a:r>
              <a:rPr lang="en-US" sz="2400" b="0" i="0" kern="1200" dirty="0">
                <a:solidFill>
                  <a:srgbClr val="58595B"/>
                </a:solidFill>
                <a:effectLst/>
                <a:latin typeface="Arial" panose="020B0604020202020204" pitchFamily="34" charset="0"/>
                <a:ea typeface="+mn-ea"/>
                <a:cs typeface="Arial" panose="020B0604020202020204" pitchFamily="34" charset="0"/>
              </a:rPr>
              <a:t>dedicated to the equitable distribution of energy and non-energy benefits and reduction in burdens to Named Communities</a:t>
            </a:r>
          </a:p>
          <a:p>
            <a:pPr marL="342900" indent="-342900">
              <a:lnSpc>
                <a:spcPct val="90000"/>
              </a:lnSpc>
              <a:spcBef>
                <a:spcPts val="2800"/>
              </a:spcBef>
              <a:buSzPct val="110000"/>
              <a:buFont typeface="Wingdings" panose="05000000000000000000" pitchFamily="2" charset="2"/>
              <a:buChar char="§"/>
            </a:pPr>
            <a:r>
              <a:rPr lang="en-US" sz="2400" dirty="0">
                <a:solidFill>
                  <a:srgbClr val="58595B"/>
                </a:solidFill>
                <a:latin typeface="Arial" panose="020B0604020202020204" pitchFamily="34" charset="0"/>
                <a:cs typeface="Arial" panose="020B0604020202020204" pitchFamily="34" charset="0"/>
              </a:rPr>
              <a:t>Funding is limited to 1% or approximately $5.0 million of electric revenues, annually</a:t>
            </a:r>
            <a:endParaRPr lang="en-US" sz="2400" b="0" i="0" kern="1200" dirty="0">
              <a:solidFill>
                <a:srgbClr val="58595B"/>
              </a:solidFill>
              <a:effectLst/>
              <a:latin typeface="Arial" panose="020B0604020202020204" pitchFamily="34" charset="0"/>
              <a:ea typeface="+mn-ea"/>
              <a:cs typeface="Arial" panose="020B0604020202020204" pitchFamily="34" charset="0"/>
            </a:endParaRPr>
          </a:p>
        </p:txBody>
      </p:sp>
      <p:sp>
        <p:nvSpPr>
          <p:cNvPr id="26" name="Slide Number Placeholder 5">
            <a:extLst>
              <a:ext uri="{FF2B5EF4-FFF2-40B4-BE49-F238E27FC236}">
                <a16:creationId xmlns:a16="http://schemas.microsoft.com/office/drawing/2014/main" id="{3D2DEA49-D802-FA17-90F2-491E85158108}"/>
              </a:ext>
            </a:extLst>
          </p:cNvPr>
          <p:cNvSpPr>
            <a:spLocks noGrp="1"/>
          </p:cNvSpPr>
          <p:nvPr>
            <p:ph type="sldNum" sz="quarter" idx="11"/>
          </p:nvPr>
        </p:nvSpPr>
        <p:spPr>
          <a:xfrm>
            <a:off x="78391" y="6416675"/>
            <a:ext cx="401034" cy="365125"/>
          </a:xfrm>
        </p:spPr>
        <p:txBody>
          <a:bodyPr/>
          <a:lstStyle/>
          <a:p>
            <a:pPr>
              <a:spcAft>
                <a:spcPts val="600"/>
              </a:spcAft>
            </a:pPr>
            <a:fld id="{9CC4C01C-10F0-BE40-8C25-99B2B118CB10}" type="slidenum">
              <a:rPr lang="en-US" smtClean="0"/>
              <a:pPr>
                <a:spcAft>
                  <a:spcPts val="600"/>
                </a:spcAft>
              </a:pPr>
              <a:t>32</a:t>
            </a:fld>
            <a:endParaRPr lang="en-US"/>
          </a:p>
        </p:txBody>
      </p:sp>
      <p:graphicFrame>
        <p:nvGraphicFramePr>
          <p:cNvPr id="20" name="TextBox 12">
            <a:extLst>
              <a:ext uri="{FF2B5EF4-FFF2-40B4-BE49-F238E27FC236}">
                <a16:creationId xmlns:a16="http://schemas.microsoft.com/office/drawing/2014/main" id="{E1685C8C-C7FB-4AB4-DBD7-9C477B6CF427}"/>
              </a:ext>
            </a:extLst>
          </p:cNvPr>
          <p:cNvGraphicFramePr/>
          <p:nvPr/>
        </p:nvGraphicFramePr>
        <p:xfrm>
          <a:off x="5264459" y="1410613"/>
          <a:ext cx="6508148" cy="489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2409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FC84-E463-7A47-DBCA-B8D56695F622}"/>
              </a:ext>
            </a:extLst>
          </p:cNvPr>
          <p:cNvSpPr>
            <a:spLocks noGrp="1"/>
          </p:cNvSpPr>
          <p:nvPr>
            <p:ph type="title"/>
          </p:nvPr>
        </p:nvSpPr>
        <p:spPr>
          <a:xfrm>
            <a:off x="239712" y="76200"/>
            <a:ext cx="10801350" cy="1196974"/>
          </a:xfrm>
        </p:spPr>
        <p:txBody>
          <a:bodyPr anchor="b">
            <a:normAutofit/>
          </a:bodyPr>
          <a:lstStyle/>
          <a:p>
            <a:r>
              <a:rPr lang="en-US" dirty="0"/>
              <a:t>Factors for NCIF Consideration: Equity Assured </a:t>
            </a:r>
            <a:br>
              <a:rPr lang="en-US" dirty="0"/>
            </a:br>
            <a:endParaRPr lang="en-US" dirty="0"/>
          </a:p>
        </p:txBody>
      </p:sp>
      <p:sp>
        <p:nvSpPr>
          <p:cNvPr id="4" name="Slide Number Placeholder 3">
            <a:extLst>
              <a:ext uri="{FF2B5EF4-FFF2-40B4-BE49-F238E27FC236}">
                <a16:creationId xmlns:a16="http://schemas.microsoft.com/office/drawing/2014/main" id="{7748CBE5-95AC-E3D3-3D3C-F6FE7EFB6A9A}"/>
              </a:ext>
            </a:extLst>
          </p:cNvPr>
          <p:cNvSpPr>
            <a:spLocks noGrp="1"/>
          </p:cNvSpPr>
          <p:nvPr>
            <p:ph type="sldNum" sz="quarter" idx="11"/>
          </p:nvPr>
        </p:nvSpPr>
        <p:spPr>
          <a:xfrm>
            <a:off x="78391" y="6416675"/>
            <a:ext cx="401034" cy="365125"/>
          </a:xfrm>
        </p:spPr>
        <p:txBody>
          <a:bodyPr anchor="ctr">
            <a:normAutofit/>
          </a:bodyPr>
          <a:lstStyle/>
          <a:p>
            <a:pPr>
              <a:spcAft>
                <a:spcPts val="600"/>
              </a:spcAft>
            </a:pPr>
            <a:fld id="{9CC4C01C-10F0-BE40-8C25-99B2B118CB10}" type="slidenum">
              <a:rPr lang="en-US" smtClean="0"/>
              <a:pPr>
                <a:spcAft>
                  <a:spcPts val="600"/>
                </a:spcAft>
              </a:pPr>
              <a:t>33</a:t>
            </a:fld>
            <a:endParaRPr lang="en-US"/>
          </a:p>
        </p:txBody>
      </p:sp>
      <p:graphicFrame>
        <p:nvGraphicFramePr>
          <p:cNvPr id="5" name="Diagram 4">
            <a:extLst>
              <a:ext uri="{FF2B5EF4-FFF2-40B4-BE49-F238E27FC236}">
                <a16:creationId xmlns:a16="http://schemas.microsoft.com/office/drawing/2014/main" id="{B9498690-3AAB-E9E2-A921-63B451202562}"/>
              </a:ext>
            </a:extLst>
          </p:cNvPr>
          <p:cNvGraphicFramePr/>
          <p:nvPr/>
        </p:nvGraphicFramePr>
        <p:xfrm>
          <a:off x="239712" y="972531"/>
          <a:ext cx="11712575" cy="5444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B4FDAB0-9AA3-84E2-09F8-43C620E8E36C}"/>
              </a:ext>
            </a:extLst>
          </p:cNvPr>
          <p:cNvSpPr txBox="1"/>
          <p:nvPr/>
        </p:nvSpPr>
        <p:spPr>
          <a:xfrm>
            <a:off x="321219" y="4073237"/>
            <a:ext cx="2263775" cy="674031"/>
          </a:xfrm>
          <a:prstGeom prst="rect">
            <a:avLst/>
          </a:prstGeom>
          <a:noFill/>
        </p:spPr>
        <p:txBody>
          <a:bodyPr wrap="square" rtlCol="0">
            <a:spAutoFit/>
          </a:bodyPr>
          <a:lstStyle/>
          <a:p>
            <a:pPr algn="ctr">
              <a:lnSpc>
                <a:spcPct val="90000"/>
              </a:lnSpc>
              <a:spcBef>
                <a:spcPts val="2800"/>
              </a:spcBef>
              <a:buSzPct val="110000"/>
            </a:pPr>
            <a:r>
              <a:rPr lang="en-US" sz="1400" i="1" dirty="0">
                <a:solidFill>
                  <a:srgbClr val="58595B"/>
                </a:solidFill>
                <a:latin typeface="Arial" panose="020B0604020202020204" pitchFamily="34" charset="0"/>
                <a:cs typeface="Arial" panose="020B0604020202020204" pitchFamily="34" charset="0"/>
              </a:rPr>
              <a:t>Equity lens requires unique consideration for each proposed project</a:t>
            </a:r>
          </a:p>
        </p:txBody>
      </p:sp>
    </p:spTree>
    <p:extLst>
      <p:ext uri="{BB962C8B-B14F-4D97-AF65-F5344CB8AC3E}">
        <p14:creationId xmlns:p14="http://schemas.microsoft.com/office/powerpoint/2010/main" val="1448143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B55D-FDCD-DA42-4490-D3A8AEA4200F}"/>
              </a:ext>
            </a:extLst>
          </p:cNvPr>
          <p:cNvSpPr>
            <a:spLocks noGrp="1"/>
          </p:cNvSpPr>
          <p:nvPr>
            <p:ph type="title"/>
          </p:nvPr>
        </p:nvSpPr>
        <p:spPr>
          <a:xfrm>
            <a:off x="695325" y="1"/>
            <a:ext cx="10801350" cy="1196974"/>
          </a:xfrm>
        </p:spPr>
        <p:txBody>
          <a:bodyPr anchor="b">
            <a:normAutofit/>
          </a:bodyPr>
          <a:lstStyle/>
          <a:p>
            <a:r>
              <a:rPr lang="en-US" dirty="0"/>
              <a:t>NCIF projects: Energy Efficiency</a:t>
            </a:r>
          </a:p>
        </p:txBody>
      </p:sp>
      <p:sp>
        <p:nvSpPr>
          <p:cNvPr id="3" name="Content Placeholder 2">
            <a:extLst>
              <a:ext uri="{FF2B5EF4-FFF2-40B4-BE49-F238E27FC236}">
                <a16:creationId xmlns:a16="http://schemas.microsoft.com/office/drawing/2014/main" id="{01F44A80-9151-7180-4D32-423789D2A798}"/>
              </a:ext>
            </a:extLst>
          </p:cNvPr>
          <p:cNvSpPr>
            <a:spLocks noGrp="1"/>
          </p:cNvSpPr>
          <p:nvPr>
            <p:ph idx="3"/>
          </p:nvPr>
        </p:nvSpPr>
        <p:spPr>
          <a:xfrm>
            <a:off x="479425" y="1984441"/>
            <a:ext cx="6207726" cy="3232139"/>
          </a:xfrm>
        </p:spPr>
        <p:txBody>
          <a:bodyPr>
            <a:normAutofit/>
          </a:bodyPr>
          <a:lstStyle/>
          <a:p>
            <a:pPr marL="0" indent="0">
              <a:buNone/>
            </a:pPr>
            <a:r>
              <a:rPr lang="en-US" sz="2000" dirty="0"/>
              <a:t>Health &amp; Safety for Mobile Homes</a:t>
            </a:r>
          </a:p>
          <a:p>
            <a:pPr>
              <a:buFont typeface="Wingdings" panose="05000000000000000000" pitchFamily="2" charset="2"/>
              <a:buChar char="§"/>
            </a:pPr>
            <a:r>
              <a:rPr lang="en-US" sz="2000" dirty="0"/>
              <a:t>Partnership with Spokane Neighborhood Action Programs (SNAP)</a:t>
            </a:r>
          </a:p>
          <a:p>
            <a:pPr lvl="1">
              <a:buFont typeface="Wingdings" panose="05000000000000000000" pitchFamily="2" charset="2"/>
              <a:buChar char="§"/>
            </a:pPr>
            <a:r>
              <a:rPr lang="en-US" dirty="0"/>
              <a:t>Phase 1 Mobile Home Co-Op </a:t>
            </a:r>
          </a:p>
          <a:p>
            <a:pPr lvl="1">
              <a:buFont typeface="Wingdings" panose="05000000000000000000" pitchFamily="2" charset="2"/>
              <a:buChar char="§"/>
            </a:pPr>
            <a:r>
              <a:rPr lang="en-US" dirty="0"/>
              <a:t>Phase 2 Manufactured Homes in Census Block with high low income </a:t>
            </a:r>
          </a:p>
        </p:txBody>
      </p:sp>
      <p:pic>
        <p:nvPicPr>
          <p:cNvPr id="7" name="Picture 6">
            <a:extLst>
              <a:ext uri="{FF2B5EF4-FFF2-40B4-BE49-F238E27FC236}">
                <a16:creationId xmlns:a16="http://schemas.microsoft.com/office/drawing/2014/main" id="{16620B11-09F6-AFC7-8F01-B8B4C9BD9E8F}"/>
              </a:ext>
            </a:extLst>
          </p:cNvPr>
          <p:cNvPicPr>
            <a:picLocks noChangeAspect="1"/>
          </p:cNvPicPr>
          <p:nvPr/>
        </p:nvPicPr>
        <p:blipFill>
          <a:blip r:embed="rId2"/>
          <a:stretch>
            <a:fillRect/>
          </a:stretch>
        </p:blipFill>
        <p:spPr>
          <a:xfrm>
            <a:off x="7440851" y="147758"/>
            <a:ext cx="3796888" cy="6173803"/>
          </a:xfrm>
          <a:prstGeom prst="rect">
            <a:avLst/>
          </a:prstGeom>
          <a:noFill/>
          <a:ln>
            <a:solidFill>
              <a:schemeClr val="accent1"/>
            </a:solidFill>
          </a:ln>
        </p:spPr>
      </p:pic>
      <p:sp>
        <p:nvSpPr>
          <p:cNvPr id="5" name="Slide Number Placeholder 4">
            <a:extLst>
              <a:ext uri="{FF2B5EF4-FFF2-40B4-BE49-F238E27FC236}">
                <a16:creationId xmlns:a16="http://schemas.microsoft.com/office/drawing/2014/main" id="{C3B9FCA4-376A-8EE0-C7FC-04FB10D57946}"/>
              </a:ext>
            </a:extLst>
          </p:cNvPr>
          <p:cNvSpPr>
            <a:spLocks noGrp="1"/>
          </p:cNvSpPr>
          <p:nvPr>
            <p:ph type="sldNum" sz="quarter" idx="11"/>
          </p:nvPr>
        </p:nvSpPr>
        <p:spPr>
          <a:xfrm>
            <a:off x="78391" y="6416675"/>
            <a:ext cx="401034" cy="365125"/>
          </a:xfrm>
        </p:spPr>
        <p:txBody>
          <a:bodyPr anchor="ctr">
            <a:normAutofit/>
          </a:bodyPr>
          <a:lstStyle/>
          <a:p>
            <a:pPr>
              <a:spcAft>
                <a:spcPts val="600"/>
              </a:spcAft>
            </a:pPr>
            <a:fld id="{9CC4C01C-10F0-BE40-8C25-99B2B118CB10}" type="slidenum">
              <a:rPr lang="en-US" smtClean="0"/>
              <a:pPr>
                <a:spcAft>
                  <a:spcPts val="600"/>
                </a:spcAft>
              </a:pPr>
              <a:t>34</a:t>
            </a:fld>
            <a:endParaRPr lang="en-US"/>
          </a:p>
        </p:txBody>
      </p:sp>
      <p:sp>
        <p:nvSpPr>
          <p:cNvPr id="9" name="Rectangle 8">
            <a:extLst>
              <a:ext uri="{FF2B5EF4-FFF2-40B4-BE49-F238E27FC236}">
                <a16:creationId xmlns:a16="http://schemas.microsoft.com/office/drawing/2014/main" id="{0FA1AA89-A63F-E84D-49B1-9EC4AA3B7FE1}"/>
              </a:ext>
            </a:extLst>
          </p:cNvPr>
          <p:cNvSpPr/>
          <p:nvPr/>
        </p:nvSpPr>
        <p:spPr>
          <a:xfrm>
            <a:off x="9787443" y="3632604"/>
            <a:ext cx="813882" cy="167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135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F2B7-5B8E-7B02-F6F8-6A33D030C667}"/>
              </a:ext>
            </a:extLst>
          </p:cNvPr>
          <p:cNvSpPr>
            <a:spLocks noGrp="1"/>
          </p:cNvSpPr>
          <p:nvPr>
            <p:ph type="title"/>
          </p:nvPr>
        </p:nvSpPr>
        <p:spPr/>
        <p:txBody>
          <a:bodyPr/>
          <a:lstStyle/>
          <a:p>
            <a:r>
              <a:rPr lang="en-US" dirty="0"/>
              <a:t>NCIF projects: Resiliency </a:t>
            </a:r>
          </a:p>
        </p:txBody>
      </p:sp>
      <p:sp>
        <p:nvSpPr>
          <p:cNvPr id="3" name="Content Placeholder 2">
            <a:extLst>
              <a:ext uri="{FF2B5EF4-FFF2-40B4-BE49-F238E27FC236}">
                <a16:creationId xmlns:a16="http://schemas.microsoft.com/office/drawing/2014/main" id="{5FB85F44-C0DE-6752-1055-0740132F6170}"/>
              </a:ext>
            </a:extLst>
          </p:cNvPr>
          <p:cNvSpPr>
            <a:spLocks noGrp="1"/>
          </p:cNvSpPr>
          <p:nvPr>
            <p:ph idx="3"/>
          </p:nvPr>
        </p:nvSpPr>
        <p:spPr>
          <a:xfrm>
            <a:off x="688695" y="1196975"/>
            <a:ext cx="10801352" cy="4284662"/>
          </a:xfrm>
        </p:spPr>
        <p:txBody>
          <a:bodyPr/>
          <a:lstStyle/>
          <a:p>
            <a:pPr marL="0" indent="0">
              <a:buNone/>
            </a:pPr>
            <a:r>
              <a:rPr lang="en-US" dirty="0"/>
              <a:t>Solar with battery back-up or generator for community center to serve as shelter, etc. during mass community events </a:t>
            </a:r>
          </a:p>
        </p:txBody>
      </p:sp>
      <p:sp>
        <p:nvSpPr>
          <p:cNvPr id="4" name="Text Placeholder 2">
            <a:extLst>
              <a:ext uri="{FF2B5EF4-FFF2-40B4-BE49-F238E27FC236}">
                <a16:creationId xmlns:a16="http://schemas.microsoft.com/office/drawing/2014/main" id="{48E19DB9-BF2C-8191-ACC1-75410C11C9CD}"/>
              </a:ext>
            </a:extLst>
          </p:cNvPr>
          <p:cNvSpPr txBox="1">
            <a:spLocks/>
          </p:cNvSpPr>
          <p:nvPr/>
        </p:nvSpPr>
        <p:spPr>
          <a:xfrm>
            <a:off x="701953" y="4749047"/>
            <a:ext cx="2531508" cy="911978"/>
          </a:xfrm>
          <a:prstGeom prst="rect">
            <a:avLst/>
          </a:prstGeom>
        </p:spPr>
        <p:txBody>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marL="0" indent="0" algn="ctr">
              <a:buNone/>
            </a:pPr>
            <a:r>
              <a:rPr lang="en-US" dirty="0"/>
              <a:t>100kW Solar Array</a:t>
            </a:r>
          </a:p>
        </p:txBody>
      </p:sp>
      <p:pic>
        <p:nvPicPr>
          <p:cNvPr id="5" name="Picture Placeholder 12" descr="Aerial view of a building&#10;&#10;Description automatically generated">
            <a:extLst>
              <a:ext uri="{FF2B5EF4-FFF2-40B4-BE49-F238E27FC236}">
                <a16:creationId xmlns:a16="http://schemas.microsoft.com/office/drawing/2014/main" id="{8C0B8E82-06C4-FD24-5D33-3E9AB83561A7}"/>
              </a:ext>
            </a:extLst>
          </p:cNvPr>
          <p:cNvPicPr>
            <a:picLocks noChangeAspect="1"/>
          </p:cNvPicPr>
          <p:nvPr/>
        </p:nvPicPr>
        <p:blipFill>
          <a:blip r:embed="rId2"/>
          <a:srcRect l="9063" r="9063"/>
          <a:stretch>
            <a:fillRect/>
          </a:stretch>
        </p:blipFill>
        <p:spPr>
          <a:xfrm>
            <a:off x="695325" y="1987551"/>
            <a:ext cx="2538413" cy="2600325"/>
          </a:xfrm>
          <a:prstGeom prst="rect">
            <a:avLst/>
          </a:prstGeom>
        </p:spPr>
      </p:pic>
      <p:sp>
        <p:nvSpPr>
          <p:cNvPr id="6" name="Text Placeholder 4">
            <a:extLst>
              <a:ext uri="{FF2B5EF4-FFF2-40B4-BE49-F238E27FC236}">
                <a16:creationId xmlns:a16="http://schemas.microsoft.com/office/drawing/2014/main" id="{74148131-153F-7D21-3218-D9DAC8CA0955}"/>
              </a:ext>
            </a:extLst>
          </p:cNvPr>
          <p:cNvSpPr txBox="1">
            <a:spLocks/>
          </p:cNvSpPr>
          <p:nvPr/>
        </p:nvSpPr>
        <p:spPr>
          <a:xfrm>
            <a:off x="3450262" y="4749047"/>
            <a:ext cx="2537788" cy="838953"/>
          </a:xfrm>
          <a:prstGeom prst="rect">
            <a:avLst/>
          </a:prstGeom>
        </p:spPr>
        <p:txBody>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marL="0" indent="0" algn="ctr">
              <a:buNone/>
            </a:pPr>
            <a:r>
              <a:rPr lang="en-US" dirty="0"/>
              <a:t>500 kW battery</a:t>
            </a:r>
          </a:p>
        </p:txBody>
      </p:sp>
      <p:pic>
        <p:nvPicPr>
          <p:cNvPr id="7" name="Picture Placeholder 14">
            <a:extLst>
              <a:ext uri="{FF2B5EF4-FFF2-40B4-BE49-F238E27FC236}">
                <a16:creationId xmlns:a16="http://schemas.microsoft.com/office/drawing/2014/main" id="{4DB5D23E-BE84-BBA9-8DC4-CA65F6F97A79}"/>
              </a:ext>
            </a:extLst>
          </p:cNvPr>
          <p:cNvPicPr>
            <a:picLocks noChangeAspect="1"/>
          </p:cNvPicPr>
          <p:nvPr/>
        </p:nvPicPr>
        <p:blipFill>
          <a:blip r:embed="rId3"/>
          <a:srcRect l="13393" r="13393"/>
          <a:stretch/>
        </p:blipFill>
        <p:spPr>
          <a:xfrm>
            <a:off x="3449638" y="1987551"/>
            <a:ext cx="2538412" cy="2600325"/>
          </a:xfrm>
          <a:prstGeom prst="rect">
            <a:avLst/>
          </a:prstGeom>
        </p:spPr>
      </p:pic>
      <p:sp>
        <p:nvSpPr>
          <p:cNvPr id="8" name="Text Placeholder 6">
            <a:extLst>
              <a:ext uri="{FF2B5EF4-FFF2-40B4-BE49-F238E27FC236}">
                <a16:creationId xmlns:a16="http://schemas.microsoft.com/office/drawing/2014/main" id="{53AFFCA0-A7E4-26BB-76FB-7C553C5CD163}"/>
              </a:ext>
            </a:extLst>
          </p:cNvPr>
          <p:cNvSpPr txBox="1">
            <a:spLocks/>
          </p:cNvSpPr>
          <p:nvPr/>
        </p:nvSpPr>
        <p:spPr>
          <a:xfrm>
            <a:off x="6203953" y="4749047"/>
            <a:ext cx="2531506" cy="838953"/>
          </a:xfrm>
          <a:prstGeom prst="rect">
            <a:avLst/>
          </a:prstGeom>
        </p:spPr>
        <p:txBody>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marL="0" indent="0" algn="ctr">
              <a:buNone/>
            </a:pPr>
            <a:r>
              <a:rPr lang="en-US" dirty="0"/>
              <a:t>Energy Efficiency</a:t>
            </a:r>
          </a:p>
        </p:txBody>
      </p:sp>
      <p:pic>
        <p:nvPicPr>
          <p:cNvPr id="9" name="Picture Placeholder 18" descr="A couple of air conditioners on a roof&#10;&#10;Description automatically generated">
            <a:extLst>
              <a:ext uri="{FF2B5EF4-FFF2-40B4-BE49-F238E27FC236}">
                <a16:creationId xmlns:a16="http://schemas.microsoft.com/office/drawing/2014/main" id="{079EE32B-2A34-BEF4-DFEE-2C280E87931B}"/>
              </a:ext>
            </a:extLst>
          </p:cNvPr>
          <p:cNvPicPr>
            <a:picLocks noChangeAspect="1"/>
          </p:cNvPicPr>
          <p:nvPr/>
        </p:nvPicPr>
        <p:blipFill>
          <a:blip r:embed="rId4"/>
          <a:srcRect l="17519" r="17519"/>
          <a:stretch>
            <a:fillRect/>
          </a:stretch>
        </p:blipFill>
        <p:spPr>
          <a:xfrm>
            <a:off x="6203950" y="1987551"/>
            <a:ext cx="2532063" cy="2600325"/>
          </a:xfrm>
          <a:prstGeom prst="rect">
            <a:avLst/>
          </a:prstGeom>
        </p:spPr>
      </p:pic>
      <p:sp>
        <p:nvSpPr>
          <p:cNvPr id="10" name="Text Placeholder 8">
            <a:extLst>
              <a:ext uri="{FF2B5EF4-FFF2-40B4-BE49-F238E27FC236}">
                <a16:creationId xmlns:a16="http://schemas.microsoft.com/office/drawing/2014/main" id="{C36DA54F-8BC3-A10A-D698-7B8F81C8DE51}"/>
              </a:ext>
            </a:extLst>
          </p:cNvPr>
          <p:cNvSpPr txBox="1">
            <a:spLocks/>
          </p:cNvSpPr>
          <p:nvPr/>
        </p:nvSpPr>
        <p:spPr>
          <a:xfrm>
            <a:off x="8952259" y="4749047"/>
            <a:ext cx="2544415" cy="732590"/>
          </a:xfrm>
          <a:prstGeom prst="rect">
            <a:avLst/>
          </a:prstGeom>
        </p:spPr>
        <p:txBody>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marL="0" indent="0" algn="ctr">
              <a:buNone/>
            </a:pPr>
            <a:r>
              <a:rPr lang="en-US" dirty="0"/>
              <a:t>DC Fast Chargers</a:t>
            </a:r>
          </a:p>
        </p:txBody>
      </p:sp>
      <p:pic>
        <p:nvPicPr>
          <p:cNvPr id="11" name="Picture 10">
            <a:extLst>
              <a:ext uri="{FF2B5EF4-FFF2-40B4-BE49-F238E27FC236}">
                <a16:creationId xmlns:a16="http://schemas.microsoft.com/office/drawing/2014/main" id="{F342E9E8-551A-6882-6C06-B7C1E6A6460A}"/>
              </a:ext>
            </a:extLst>
          </p:cNvPr>
          <p:cNvPicPr>
            <a:picLocks noChangeAspect="1"/>
          </p:cNvPicPr>
          <p:nvPr/>
        </p:nvPicPr>
        <p:blipFill>
          <a:blip r:embed="rId5"/>
          <a:srcRect l="25030" r="25030"/>
          <a:stretch/>
        </p:blipFill>
        <p:spPr>
          <a:xfrm>
            <a:off x="8952259" y="1987550"/>
            <a:ext cx="2544415" cy="2600597"/>
          </a:xfrm>
          <a:prstGeom prst="rect">
            <a:avLst/>
          </a:prstGeom>
          <a:noFill/>
        </p:spPr>
      </p:pic>
    </p:spTree>
    <p:extLst>
      <p:ext uri="{BB962C8B-B14F-4D97-AF65-F5344CB8AC3E}">
        <p14:creationId xmlns:p14="http://schemas.microsoft.com/office/powerpoint/2010/main" val="1408574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4D72B-9815-1BA2-9696-74BA5F45AE7C}"/>
              </a:ext>
            </a:extLst>
          </p:cNvPr>
          <p:cNvSpPr>
            <a:spLocks noGrp="1"/>
          </p:cNvSpPr>
          <p:nvPr>
            <p:ph type="title"/>
          </p:nvPr>
        </p:nvSpPr>
        <p:spPr/>
        <p:txBody>
          <a:bodyPr/>
          <a:lstStyle/>
          <a:p>
            <a:r>
              <a:rPr lang="en-US" i="1" dirty="0"/>
              <a:t>Thank you! </a:t>
            </a:r>
          </a:p>
        </p:txBody>
      </p:sp>
    </p:spTree>
    <p:extLst>
      <p:ext uri="{BB962C8B-B14F-4D97-AF65-F5344CB8AC3E}">
        <p14:creationId xmlns:p14="http://schemas.microsoft.com/office/powerpoint/2010/main" val="4202737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51E9610-A7D6-8F4D-ABAE-A665FC0AAD20}"/>
              </a:ext>
            </a:extLst>
          </p:cNvPr>
          <p:cNvSpPr>
            <a:spLocks noGrp="1"/>
          </p:cNvSpPr>
          <p:nvPr>
            <p:ph type="body" sz="quarter" idx="2"/>
          </p:nvPr>
        </p:nvSpPr>
        <p:spPr>
          <a:xfrm>
            <a:off x="304800" y="6035911"/>
            <a:ext cx="9164587" cy="631992"/>
          </a:xfrm>
        </p:spPr>
        <p:txBody>
          <a:bodyPr/>
          <a:lstStyle/>
          <a:p>
            <a:r>
              <a:rPr lang="en-US" dirty="0">
                <a:latin typeface="Arial"/>
                <a:cs typeface="Arial"/>
              </a:rPr>
              <a:t>July 24, 2024</a:t>
            </a:r>
          </a:p>
        </p:txBody>
      </p:sp>
      <p:sp>
        <p:nvSpPr>
          <p:cNvPr id="10" name="Title 9">
            <a:extLst>
              <a:ext uri="{FF2B5EF4-FFF2-40B4-BE49-F238E27FC236}">
                <a16:creationId xmlns:a16="http://schemas.microsoft.com/office/drawing/2014/main" id="{AE48492A-180E-6740-9654-4968A223D5AF}"/>
              </a:ext>
            </a:extLst>
          </p:cNvPr>
          <p:cNvSpPr>
            <a:spLocks noGrp="1"/>
          </p:cNvSpPr>
          <p:nvPr>
            <p:ph type="title"/>
          </p:nvPr>
        </p:nvSpPr>
        <p:spPr>
          <a:xfrm>
            <a:off x="304800" y="3107655"/>
            <a:ext cx="10741705" cy="963039"/>
          </a:xfrm>
        </p:spPr>
        <p:txBody>
          <a:bodyPr/>
          <a:lstStyle/>
          <a:p>
            <a:r>
              <a:rPr lang="en-US" dirty="0">
                <a:latin typeface="Arial"/>
                <a:cs typeface="Arial"/>
              </a:rPr>
              <a:t>Wildfire Resiliency Plan: 2024</a:t>
            </a:r>
            <a:endParaRPr lang="en-US" dirty="0"/>
          </a:p>
        </p:txBody>
      </p:sp>
      <p:sp>
        <p:nvSpPr>
          <p:cNvPr id="3" name="Subtitle 2">
            <a:extLst>
              <a:ext uri="{FF2B5EF4-FFF2-40B4-BE49-F238E27FC236}">
                <a16:creationId xmlns:a16="http://schemas.microsoft.com/office/drawing/2014/main" id="{5844876F-C289-7AA8-C5EB-57896E6215E1}"/>
              </a:ext>
            </a:extLst>
          </p:cNvPr>
          <p:cNvSpPr>
            <a:spLocks noGrp="1"/>
          </p:cNvSpPr>
          <p:nvPr>
            <p:ph type="subTitle" idx="1"/>
          </p:nvPr>
        </p:nvSpPr>
        <p:spPr>
          <a:xfrm>
            <a:off x="294290" y="4232475"/>
            <a:ext cx="9158309" cy="1479874"/>
          </a:xfrm>
        </p:spPr>
        <p:txBody>
          <a:bodyPr vert="horz" lIns="18000" tIns="0" rIns="540000" bIns="0" rtlCol="0" anchor="t">
            <a:noAutofit/>
          </a:bodyPr>
          <a:lstStyle/>
          <a:p>
            <a:endParaRPr lang="en-US" sz="2000" b="1" dirty="0">
              <a:latin typeface="Arial"/>
              <a:cs typeface="Arial"/>
            </a:endParaRPr>
          </a:p>
          <a:p>
            <a:endParaRPr lang="en-US" sz="2000" b="1" dirty="0">
              <a:latin typeface="Arial"/>
              <a:cs typeface="Arial"/>
            </a:endParaRPr>
          </a:p>
          <a:p>
            <a:r>
              <a:rPr lang="en-US" sz="2000" b="1" dirty="0">
                <a:latin typeface="Arial"/>
                <a:cs typeface="Arial"/>
              </a:rPr>
              <a:t>Paul Kimmell, Business &amp; Public Affairs</a:t>
            </a:r>
            <a:endParaRPr lang="en-US" sz="2000" b="1" dirty="0"/>
          </a:p>
        </p:txBody>
      </p:sp>
    </p:spTree>
    <p:extLst>
      <p:ext uri="{BB962C8B-B14F-4D97-AF65-F5344CB8AC3E}">
        <p14:creationId xmlns:p14="http://schemas.microsoft.com/office/powerpoint/2010/main" val="327143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ee in front of a house&#10;&#10;Description automatically generated">
            <a:extLst>
              <a:ext uri="{FF2B5EF4-FFF2-40B4-BE49-F238E27FC236}">
                <a16:creationId xmlns:a16="http://schemas.microsoft.com/office/drawing/2014/main" id="{54DAC874-90CE-4DBA-AFAA-3D594873EB8E}"/>
              </a:ext>
            </a:extLst>
          </p:cNvPr>
          <p:cNvPicPr>
            <a:picLocks noChangeAspect="1"/>
          </p:cNvPicPr>
          <p:nvPr/>
        </p:nvPicPr>
        <p:blipFill rotWithShape="1">
          <a:blip r:embed="rId3"/>
          <a:srcRect t="28574" b="22991"/>
          <a:stretch/>
        </p:blipFill>
        <p:spPr>
          <a:xfrm>
            <a:off x="-2932" y="167"/>
            <a:ext cx="12194932" cy="4021963"/>
          </a:xfrm>
          <a:prstGeom prst="rect">
            <a:avLst/>
          </a:prstGeom>
        </p:spPr>
      </p:pic>
      <p:sp>
        <p:nvSpPr>
          <p:cNvPr id="2" name="Title 1">
            <a:extLst>
              <a:ext uri="{FF2B5EF4-FFF2-40B4-BE49-F238E27FC236}">
                <a16:creationId xmlns:a16="http://schemas.microsoft.com/office/drawing/2014/main" id="{C2474EDF-3C9E-0D4C-ABD2-9E32A90C06E3}"/>
              </a:ext>
            </a:extLst>
          </p:cNvPr>
          <p:cNvSpPr>
            <a:spLocks noGrp="1"/>
          </p:cNvSpPr>
          <p:nvPr>
            <p:ph type="title"/>
          </p:nvPr>
        </p:nvSpPr>
        <p:spPr>
          <a:xfrm>
            <a:off x="504948" y="2417884"/>
            <a:ext cx="8229600" cy="1143000"/>
          </a:xfrm>
          <a:effectLst>
            <a:outerShdw blurRad="292100" dir="2700000" algn="ctr" rotWithShape="0">
              <a:srgbClr val="002A5F">
                <a:alpha val="42000"/>
              </a:srgbClr>
            </a:outerShdw>
          </a:effectLst>
        </p:spPr>
        <p:txBody>
          <a:bodyPr>
            <a:normAutofit/>
          </a:bodyPr>
          <a:lstStyle/>
          <a:p>
            <a:r>
              <a:rPr lang="en-US" sz="4000">
                <a:solidFill>
                  <a:schemeClr val="bg1"/>
                </a:solidFill>
              </a:rPr>
              <a:t>Guarding against growing risks</a:t>
            </a:r>
          </a:p>
        </p:txBody>
      </p:sp>
      <p:sp>
        <p:nvSpPr>
          <p:cNvPr id="3" name="Content Placeholder 2">
            <a:extLst>
              <a:ext uri="{FF2B5EF4-FFF2-40B4-BE49-F238E27FC236}">
                <a16:creationId xmlns:a16="http://schemas.microsoft.com/office/drawing/2014/main" id="{43D23CB9-5001-0246-91B2-48E78C6FC332}"/>
              </a:ext>
            </a:extLst>
          </p:cNvPr>
          <p:cNvSpPr>
            <a:spLocks noGrp="1"/>
          </p:cNvSpPr>
          <p:nvPr>
            <p:ph idx="1"/>
          </p:nvPr>
        </p:nvSpPr>
        <p:spPr>
          <a:xfrm>
            <a:off x="363415" y="4308231"/>
            <a:ext cx="10169770" cy="2218827"/>
          </a:xfrm>
        </p:spPr>
        <p:txBody>
          <a:bodyPr vert="horz" lIns="0" tIns="0" rIns="540000" bIns="0" rtlCol="0" anchor="t">
            <a:normAutofit/>
          </a:bodyPr>
          <a:lstStyle/>
          <a:p>
            <a:pPr marL="0" indent="0">
              <a:buNone/>
            </a:pPr>
            <a:r>
              <a:rPr lang="en-US" dirty="0">
                <a:latin typeface="Arial"/>
                <a:cs typeface="Arial"/>
              </a:rPr>
              <a:t>Avista is committed to keeping people and property safe. In 2020, we began implementing our 10-year Wildfire Resiliency Plan for preventing, mitigating and reducing the impact of wildfires.</a:t>
            </a:r>
          </a:p>
          <a:p>
            <a:pPr marL="0" indent="0">
              <a:buNone/>
            </a:pPr>
            <a:r>
              <a:rPr lang="en-US" dirty="0">
                <a:latin typeface="Arial"/>
                <a:cs typeface="Arial"/>
              </a:rPr>
              <a:t>We believe this is a wise investment in preparedness.</a:t>
            </a:r>
          </a:p>
          <a:p>
            <a:pPr marL="200660" indent="-200660"/>
            <a:endParaRPr lang="en-US"/>
          </a:p>
        </p:txBody>
      </p:sp>
    </p:spTree>
    <p:extLst>
      <p:ext uri="{BB962C8B-B14F-4D97-AF65-F5344CB8AC3E}">
        <p14:creationId xmlns:p14="http://schemas.microsoft.com/office/powerpoint/2010/main" val="4079046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7014A2-63AC-47D5-80AC-C9AE59DBCE03}"/>
              </a:ext>
            </a:extLst>
          </p:cNvPr>
          <p:cNvGrpSpPr/>
          <p:nvPr/>
        </p:nvGrpSpPr>
        <p:grpSpPr>
          <a:xfrm>
            <a:off x="3424520" y="1337615"/>
            <a:ext cx="4937760" cy="4957211"/>
            <a:chOff x="5946689" y="880098"/>
            <a:chExt cx="4937760" cy="4957211"/>
          </a:xfrm>
        </p:grpSpPr>
        <p:sp>
          <p:nvSpPr>
            <p:cNvPr id="4" name="Freeform 5">
              <a:extLst>
                <a:ext uri="{FF2B5EF4-FFF2-40B4-BE49-F238E27FC236}">
                  <a16:creationId xmlns:a16="http://schemas.microsoft.com/office/drawing/2014/main" id="{8222A237-0B49-49DD-8555-7F9FA573F779}"/>
                </a:ext>
              </a:extLst>
            </p:cNvPr>
            <p:cNvSpPr>
              <a:spLocks/>
            </p:cNvSpPr>
            <p:nvPr/>
          </p:nvSpPr>
          <p:spPr bwMode="auto">
            <a:xfrm>
              <a:off x="5946689" y="2590099"/>
              <a:ext cx="2102888" cy="3170503"/>
            </a:xfrm>
            <a:custGeom>
              <a:avLst/>
              <a:gdLst>
                <a:gd name="T0" fmla="*/ 807 w 1087"/>
                <a:gd name="T1" fmla="*/ 1276 h 1639"/>
                <a:gd name="T2" fmla="*/ 1087 w 1087"/>
                <a:gd name="T3" fmla="*/ 838 h 1639"/>
                <a:gd name="T4" fmla="*/ 841 w 1087"/>
                <a:gd name="T5" fmla="*/ 596 h 1639"/>
                <a:gd name="T6" fmla="*/ 799 w 1087"/>
                <a:gd name="T7" fmla="*/ 400 h 1639"/>
                <a:gd name="T8" fmla="*/ 799 w 1087"/>
                <a:gd name="T9" fmla="*/ 400 h 1639"/>
                <a:gd name="T10" fmla="*/ 400 w 1087"/>
                <a:gd name="T11" fmla="*/ 0 h 1639"/>
                <a:gd name="T12" fmla="*/ 0 w 1087"/>
                <a:gd name="T13" fmla="*/ 400 h 1639"/>
                <a:gd name="T14" fmla="*/ 0 w 1087"/>
                <a:gd name="T15" fmla="*/ 400 h 1639"/>
                <a:gd name="T16" fmla="*/ 42 w 1087"/>
                <a:gd name="T17" fmla="*/ 724 h 1639"/>
                <a:gd name="T18" fmla="*/ 671 w 1087"/>
                <a:gd name="T19" fmla="*/ 1524 h 1639"/>
                <a:gd name="T20" fmla="*/ 971 w 1087"/>
                <a:gd name="T21" fmla="*/ 1639 h 1639"/>
                <a:gd name="T22" fmla="*/ 807 w 1087"/>
                <a:gd name="T23" fmla="*/ 1276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639">
                  <a:moveTo>
                    <a:pt x="807" y="1276"/>
                  </a:moveTo>
                  <a:cubicBezTo>
                    <a:pt x="807" y="1082"/>
                    <a:pt x="922" y="915"/>
                    <a:pt x="1087" y="838"/>
                  </a:cubicBezTo>
                  <a:cubicBezTo>
                    <a:pt x="978" y="791"/>
                    <a:pt x="890" y="704"/>
                    <a:pt x="841" y="596"/>
                  </a:cubicBezTo>
                  <a:cubicBezTo>
                    <a:pt x="814" y="536"/>
                    <a:pt x="799" y="470"/>
                    <a:pt x="799" y="400"/>
                  </a:cubicBezTo>
                  <a:cubicBezTo>
                    <a:pt x="799" y="400"/>
                    <a:pt x="799" y="400"/>
                    <a:pt x="799" y="400"/>
                  </a:cubicBezTo>
                  <a:cubicBezTo>
                    <a:pt x="799" y="179"/>
                    <a:pt x="620" y="0"/>
                    <a:pt x="400" y="0"/>
                  </a:cubicBezTo>
                  <a:cubicBezTo>
                    <a:pt x="179" y="0"/>
                    <a:pt x="0" y="179"/>
                    <a:pt x="0" y="400"/>
                  </a:cubicBezTo>
                  <a:cubicBezTo>
                    <a:pt x="0" y="400"/>
                    <a:pt x="0" y="400"/>
                    <a:pt x="0" y="400"/>
                  </a:cubicBezTo>
                  <a:cubicBezTo>
                    <a:pt x="0" y="512"/>
                    <a:pt x="15" y="620"/>
                    <a:pt x="42" y="724"/>
                  </a:cubicBezTo>
                  <a:cubicBezTo>
                    <a:pt x="132" y="1070"/>
                    <a:pt x="364" y="1358"/>
                    <a:pt x="671" y="1524"/>
                  </a:cubicBezTo>
                  <a:cubicBezTo>
                    <a:pt x="765" y="1575"/>
                    <a:pt x="866" y="1613"/>
                    <a:pt x="971" y="1639"/>
                  </a:cubicBezTo>
                  <a:cubicBezTo>
                    <a:pt x="871" y="1551"/>
                    <a:pt x="807" y="1421"/>
                    <a:pt x="807" y="1276"/>
                  </a:cubicBezTo>
                  <a:close/>
                </a:path>
              </a:pathLst>
            </a:custGeom>
            <a:gradFill flip="none" rotWithShape="1">
              <a:gsLst>
                <a:gs pos="0">
                  <a:srgbClr val="C34F1B">
                    <a:shade val="30000"/>
                    <a:satMod val="115000"/>
                  </a:srgbClr>
                </a:gs>
                <a:gs pos="50000">
                  <a:srgbClr val="C34F1B">
                    <a:shade val="67500"/>
                    <a:satMod val="115000"/>
                  </a:srgbClr>
                </a:gs>
                <a:gs pos="100000">
                  <a:srgbClr val="C34F1B">
                    <a:shade val="100000"/>
                    <a:satMod val="115000"/>
                  </a:srgbClr>
                </a:gs>
              </a:gsLst>
              <a:lin ang="5400000" scaled="1"/>
              <a:tileRect/>
            </a:gradFill>
            <a:ln>
              <a:noFill/>
            </a:ln>
            <a:effectLst>
              <a:outerShdw blurRad="57785" dist="33020" dir="3180000" algn="ctr">
                <a:srgbClr val="000000">
                  <a:alpha val="30000"/>
                </a:srgb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 name="Freeform 6">
              <a:extLst>
                <a:ext uri="{FF2B5EF4-FFF2-40B4-BE49-F238E27FC236}">
                  <a16:creationId xmlns:a16="http://schemas.microsoft.com/office/drawing/2014/main" id="{3A5D53D8-CC8E-4C97-AFEC-111F6BE2A88C}"/>
                </a:ext>
              </a:extLst>
            </p:cNvPr>
            <p:cNvSpPr>
              <a:spLocks/>
            </p:cNvSpPr>
            <p:nvPr/>
          </p:nvSpPr>
          <p:spPr bwMode="auto">
            <a:xfrm>
              <a:off x="8798228" y="964849"/>
              <a:ext cx="2086221" cy="3119097"/>
            </a:xfrm>
            <a:custGeom>
              <a:avLst/>
              <a:gdLst>
                <a:gd name="T0" fmla="*/ 1077 w 1078"/>
                <a:gd name="T1" fmla="*/ 1189 h 1612"/>
                <a:gd name="T2" fmla="*/ 1029 w 1078"/>
                <a:gd name="T3" fmla="*/ 881 h 1612"/>
                <a:gd name="T4" fmla="*/ 451 w 1078"/>
                <a:gd name="T5" fmla="*/ 133 h 1612"/>
                <a:gd name="T6" fmla="*/ 133 w 1078"/>
                <a:gd name="T7" fmla="*/ 0 h 1612"/>
                <a:gd name="T8" fmla="*/ 290 w 1078"/>
                <a:gd name="T9" fmla="*/ 356 h 1612"/>
                <a:gd name="T10" fmla="*/ 0 w 1078"/>
                <a:gd name="T11" fmla="*/ 798 h 1612"/>
                <a:gd name="T12" fmla="*/ 23 w 1078"/>
                <a:gd name="T13" fmla="*/ 809 h 1612"/>
                <a:gd name="T14" fmla="*/ 233 w 1078"/>
                <a:gd name="T15" fmla="*/ 1027 h 1612"/>
                <a:gd name="T16" fmla="*/ 278 w 1078"/>
                <a:gd name="T17" fmla="*/ 1213 h 1612"/>
                <a:gd name="T18" fmla="*/ 279 w 1078"/>
                <a:gd name="T19" fmla="*/ 1213 h 1612"/>
                <a:gd name="T20" fmla="*/ 678 w 1078"/>
                <a:gd name="T21" fmla="*/ 1612 h 1612"/>
                <a:gd name="T22" fmla="*/ 1078 w 1078"/>
                <a:gd name="T23" fmla="*/ 1221 h 1612"/>
                <a:gd name="T24" fmla="*/ 1078 w 1078"/>
                <a:gd name="T25" fmla="*/ 1213 h 1612"/>
                <a:gd name="T26" fmla="*/ 1077 w 1078"/>
                <a:gd name="T27" fmla="*/ 1189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8" h="1612">
                  <a:moveTo>
                    <a:pt x="1077" y="1189"/>
                  </a:moveTo>
                  <a:cubicBezTo>
                    <a:pt x="1074" y="1083"/>
                    <a:pt x="1057" y="980"/>
                    <a:pt x="1029" y="881"/>
                  </a:cubicBezTo>
                  <a:cubicBezTo>
                    <a:pt x="939" y="564"/>
                    <a:pt x="729" y="297"/>
                    <a:pt x="451" y="133"/>
                  </a:cubicBezTo>
                  <a:cubicBezTo>
                    <a:pt x="353" y="75"/>
                    <a:pt x="246" y="30"/>
                    <a:pt x="133" y="0"/>
                  </a:cubicBezTo>
                  <a:cubicBezTo>
                    <a:pt x="230" y="88"/>
                    <a:pt x="290" y="215"/>
                    <a:pt x="290" y="356"/>
                  </a:cubicBezTo>
                  <a:cubicBezTo>
                    <a:pt x="290" y="553"/>
                    <a:pt x="171" y="724"/>
                    <a:pt x="0" y="798"/>
                  </a:cubicBezTo>
                  <a:cubicBezTo>
                    <a:pt x="8" y="802"/>
                    <a:pt x="15" y="805"/>
                    <a:pt x="23" y="809"/>
                  </a:cubicBezTo>
                  <a:cubicBezTo>
                    <a:pt x="114" y="857"/>
                    <a:pt x="188" y="934"/>
                    <a:pt x="233" y="1027"/>
                  </a:cubicBezTo>
                  <a:cubicBezTo>
                    <a:pt x="260" y="1084"/>
                    <a:pt x="276" y="1146"/>
                    <a:pt x="278" y="1213"/>
                  </a:cubicBezTo>
                  <a:cubicBezTo>
                    <a:pt x="279" y="1213"/>
                    <a:pt x="279" y="1213"/>
                    <a:pt x="279" y="1213"/>
                  </a:cubicBezTo>
                  <a:cubicBezTo>
                    <a:pt x="279" y="1434"/>
                    <a:pt x="458" y="1612"/>
                    <a:pt x="678" y="1612"/>
                  </a:cubicBezTo>
                  <a:cubicBezTo>
                    <a:pt x="896" y="1612"/>
                    <a:pt x="1074" y="1438"/>
                    <a:pt x="1078" y="1221"/>
                  </a:cubicBezTo>
                  <a:cubicBezTo>
                    <a:pt x="1078" y="1218"/>
                    <a:pt x="1078" y="1215"/>
                    <a:pt x="1078" y="1213"/>
                  </a:cubicBezTo>
                  <a:cubicBezTo>
                    <a:pt x="1078" y="1205"/>
                    <a:pt x="1078" y="1197"/>
                    <a:pt x="1077" y="1189"/>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a:effectLst>
              <a:outerShdw blurRad="57785" dist="33020" dir="3180000" algn="ctr">
                <a:srgbClr val="000000">
                  <a:alpha val="30000"/>
                </a:srgb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 name="Freeform 7">
              <a:extLst>
                <a:ext uri="{FF2B5EF4-FFF2-40B4-BE49-F238E27FC236}">
                  <a16:creationId xmlns:a16="http://schemas.microsoft.com/office/drawing/2014/main" id="{C0482B34-EAB7-4B88-94E2-EEC2242AEA8C}"/>
                </a:ext>
              </a:extLst>
            </p:cNvPr>
            <p:cNvSpPr>
              <a:spLocks/>
            </p:cNvSpPr>
            <p:nvPr/>
          </p:nvSpPr>
          <p:spPr bwMode="auto">
            <a:xfrm>
              <a:off x="6028638" y="880098"/>
              <a:ext cx="3169612" cy="2089587"/>
            </a:xfrm>
            <a:custGeom>
              <a:avLst/>
              <a:gdLst>
                <a:gd name="T0" fmla="*/ 1250 w 1639"/>
                <a:gd name="T1" fmla="*/ 0 h 1080"/>
                <a:gd name="T2" fmla="*/ 1248 w 1639"/>
                <a:gd name="T3" fmla="*/ 0 h 1080"/>
                <a:gd name="T4" fmla="*/ 1239 w 1639"/>
                <a:gd name="T5" fmla="*/ 0 h 1080"/>
                <a:gd name="T6" fmla="*/ 1237 w 1639"/>
                <a:gd name="T7" fmla="*/ 0 h 1080"/>
                <a:gd name="T8" fmla="*/ 1234 w 1639"/>
                <a:gd name="T9" fmla="*/ 0 h 1080"/>
                <a:gd name="T10" fmla="*/ 918 w 1639"/>
                <a:gd name="T11" fmla="*/ 40 h 1080"/>
                <a:gd name="T12" fmla="*/ 68 w 1639"/>
                <a:gd name="T13" fmla="*/ 756 h 1080"/>
                <a:gd name="T14" fmla="*/ 0 w 1639"/>
                <a:gd name="T15" fmla="*/ 952 h 1080"/>
                <a:gd name="T16" fmla="*/ 358 w 1639"/>
                <a:gd name="T17" fmla="*/ 793 h 1080"/>
                <a:gd name="T18" fmla="*/ 799 w 1639"/>
                <a:gd name="T19" fmla="*/ 1080 h 1080"/>
                <a:gd name="T20" fmla="*/ 1041 w 1639"/>
                <a:gd name="T21" fmla="*/ 840 h 1080"/>
                <a:gd name="T22" fmla="*/ 1234 w 1639"/>
                <a:gd name="T23" fmla="*/ 799 h 1080"/>
                <a:gd name="T24" fmla="*/ 1248 w 1639"/>
                <a:gd name="T25" fmla="*/ 800 h 1080"/>
                <a:gd name="T26" fmla="*/ 1248 w 1639"/>
                <a:gd name="T27" fmla="*/ 799 h 1080"/>
                <a:gd name="T28" fmla="*/ 1639 w 1639"/>
                <a:gd name="T29" fmla="*/ 400 h 1080"/>
                <a:gd name="T30" fmla="*/ 1250 w 1639"/>
                <a:gd name="T31"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9" h="1080">
                  <a:moveTo>
                    <a:pt x="1250" y="0"/>
                  </a:moveTo>
                  <a:cubicBezTo>
                    <a:pt x="1249" y="0"/>
                    <a:pt x="1248" y="0"/>
                    <a:pt x="1248" y="0"/>
                  </a:cubicBezTo>
                  <a:cubicBezTo>
                    <a:pt x="1245" y="0"/>
                    <a:pt x="1242" y="0"/>
                    <a:pt x="1239" y="0"/>
                  </a:cubicBezTo>
                  <a:cubicBezTo>
                    <a:pt x="1239" y="0"/>
                    <a:pt x="1238" y="0"/>
                    <a:pt x="1237" y="0"/>
                  </a:cubicBezTo>
                  <a:cubicBezTo>
                    <a:pt x="1236" y="0"/>
                    <a:pt x="1235" y="0"/>
                    <a:pt x="1234" y="0"/>
                  </a:cubicBezTo>
                  <a:cubicBezTo>
                    <a:pt x="1125" y="0"/>
                    <a:pt x="1019" y="14"/>
                    <a:pt x="918" y="40"/>
                  </a:cubicBezTo>
                  <a:cubicBezTo>
                    <a:pt x="537" y="136"/>
                    <a:pt x="226" y="404"/>
                    <a:pt x="68" y="756"/>
                  </a:cubicBezTo>
                  <a:cubicBezTo>
                    <a:pt x="40" y="819"/>
                    <a:pt x="17" y="884"/>
                    <a:pt x="0" y="952"/>
                  </a:cubicBezTo>
                  <a:cubicBezTo>
                    <a:pt x="88" y="854"/>
                    <a:pt x="216" y="793"/>
                    <a:pt x="358" y="793"/>
                  </a:cubicBezTo>
                  <a:cubicBezTo>
                    <a:pt x="554" y="793"/>
                    <a:pt x="724" y="911"/>
                    <a:pt x="799" y="1080"/>
                  </a:cubicBezTo>
                  <a:cubicBezTo>
                    <a:pt x="847" y="973"/>
                    <a:pt x="934" y="887"/>
                    <a:pt x="1041" y="840"/>
                  </a:cubicBezTo>
                  <a:cubicBezTo>
                    <a:pt x="1100" y="814"/>
                    <a:pt x="1165" y="799"/>
                    <a:pt x="1234" y="799"/>
                  </a:cubicBezTo>
                  <a:cubicBezTo>
                    <a:pt x="1239" y="799"/>
                    <a:pt x="1243" y="799"/>
                    <a:pt x="1248" y="800"/>
                  </a:cubicBezTo>
                  <a:cubicBezTo>
                    <a:pt x="1248" y="799"/>
                    <a:pt x="1248" y="799"/>
                    <a:pt x="1248" y="799"/>
                  </a:cubicBezTo>
                  <a:cubicBezTo>
                    <a:pt x="1465" y="795"/>
                    <a:pt x="1639" y="618"/>
                    <a:pt x="1639" y="400"/>
                  </a:cubicBezTo>
                  <a:cubicBezTo>
                    <a:pt x="1639" y="182"/>
                    <a:pt x="1466" y="6"/>
                    <a:pt x="1250" y="0"/>
                  </a:cubicBez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a:effectLst>
              <a:outerShdw blurRad="57785" dist="33020" dir="3180000" algn="ctr">
                <a:srgbClr val="000000">
                  <a:alpha val="30000"/>
                </a:srgb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 name="Freeform 8">
              <a:extLst>
                <a:ext uri="{FF2B5EF4-FFF2-40B4-BE49-F238E27FC236}">
                  <a16:creationId xmlns:a16="http://schemas.microsoft.com/office/drawing/2014/main" id="{9FF702CE-4D42-4C8E-A626-CC7DF5E67E76}"/>
                </a:ext>
              </a:extLst>
            </p:cNvPr>
            <p:cNvSpPr>
              <a:spLocks/>
            </p:cNvSpPr>
            <p:nvPr/>
          </p:nvSpPr>
          <p:spPr bwMode="auto">
            <a:xfrm>
              <a:off x="7671779" y="3728272"/>
              <a:ext cx="3147388" cy="2109037"/>
            </a:xfrm>
            <a:custGeom>
              <a:avLst/>
              <a:gdLst>
                <a:gd name="T0" fmla="*/ 1262 w 1627"/>
                <a:gd name="T1" fmla="*/ 278 h 1090"/>
                <a:gd name="T2" fmla="*/ 825 w 1627"/>
                <a:gd name="T3" fmla="*/ 0 h 1090"/>
                <a:gd name="T4" fmla="*/ 588 w 1627"/>
                <a:gd name="T5" fmla="*/ 246 h 1090"/>
                <a:gd name="T6" fmla="*/ 400 w 1627"/>
                <a:gd name="T7" fmla="*/ 290 h 1090"/>
                <a:gd name="T8" fmla="*/ 400 w 1627"/>
                <a:gd name="T9" fmla="*/ 291 h 1090"/>
                <a:gd name="T10" fmla="*/ 0 w 1627"/>
                <a:gd name="T11" fmla="*/ 690 h 1090"/>
                <a:gd name="T12" fmla="*/ 394 w 1627"/>
                <a:gd name="T13" fmla="*/ 1090 h 1090"/>
                <a:gd name="T14" fmla="*/ 400 w 1627"/>
                <a:gd name="T15" fmla="*/ 1090 h 1090"/>
                <a:gd name="T16" fmla="*/ 421 w 1627"/>
                <a:gd name="T17" fmla="*/ 1089 h 1090"/>
                <a:gd name="T18" fmla="*/ 729 w 1627"/>
                <a:gd name="T19" fmla="*/ 1043 h 1090"/>
                <a:gd name="T20" fmla="*/ 1560 w 1627"/>
                <a:gd name="T21" fmla="*/ 315 h 1090"/>
                <a:gd name="T22" fmla="*/ 1627 w 1627"/>
                <a:gd name="T23" fmla="*/ 111 h 1090"/>
                <a:gd name="T24" fmla="*/ 1262 w 1627"/>
                <a:gd name="T25" fmla="*/ 278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7" h="1090">
                  <a:moveTo>
                    <a:pt x="1262" y="278"/>
                  </a:moveTo>
                  <a:cubicBezTo>
                    <a:pt x="1069" y="278"/>
                    <a:pt x="902" y="164"/>
                    <a:pt x="825" y="0"/>
                  </a:cubicBezTo>
                  <a:cubicBezTo>
                    <a:pt x="779" y="108"/>
                    <a:pt x="695" y="196"/>
                    <a:pt x="588" y="246"/>
                  </a:cubicBezTo>
                  <a:cubicBezTo>
                    <a:pt x="531" y="273"/>
                    <a:pt x="467" y="288"/>
                    <a:pt x="400" y="290"/>
                  </a:cubicBezTo>
                  <a:cubicBezTo>
                    <a:pt x="400" y="291"/>
                    <a:pt x="400" y="291"/>
                    <a:pt x="400" y="291"/>
                  </a:cubicBezTo>
                  <a:cubicBezTo>
                    <a:pt x="179" y="291"/>
                    <a:pt x="0" y="470"/>
                    <a:pt x="0" y="690"/>
                  </a:cubicBezTo>
                  <a:cubicBezTo>
                    <a:pt x="0" y="909"/>
                    <a:pt x="176" y="1087"/>
                    <a:pt x="394" y="1090"/>
                  </a:cubicBezTo>
                  <a:cubicBezTo>
                    <a:pt x="396" y="1090"/>
                    <a:pt x="398" y="1090"/>
                    <a:pt x="400" y="1090"/>
                  </a:cubicBezTo>
                  <a:cubicBezTo>
                    <a:pt x="407" y="1090"/>
                    <a:pt x="414" y="1090"/>
                    <a:pt x="421" y="1089"/>
                  </a:cubicBezTo>
                  <a:cubicBezTo>
                    <a:pt x="528" y="1086"/>
                    <a:pt x="631" y="1071"/>
                    <a:pt x="729" y="1043"/>
                  </a:cubicBezTo>
                  <a:cubicBezTo>
                    <a:pt x="1104" y="939"/>
                    <a:pt x="1409" y="668"/>
                    <a:pt x="1560" y="315"/>
                  </a:cubicBezTo>
                  <a:cubicBezTo>
                    <a:pt x="1588" y="250"/>
                    <a:pt x="1610" y="182"/>
                    <a:pt x="1627" y="111"/>
                  </a:cubicBezTo>
                  <a:cubicBezTo>
                    <a:pt x="1539" y="213"/>
                    <a:pt x="1408" y="278"/>
                    <a:pt x="1262" y="278"/>
                  </a:cubicBez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785" dist="33020" dir="3180000" algn="ctr">
                <a:srgbClr val="000000">
                  <a:alpha val="30000"/>
                </a:srgb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 name="Rectangle 7">
              <a:extLst>
                <a:ext uri="{FF2B5EF4-FFF2-40B4-BE49-F238E27FC236}">
                  <a16:creationId xmlns:a16="http://schemas.microsoft.com/office/drawing/2014/main" id="{3332888E-6973-4882-ADB9-FC9149C3D1E2}"/>
                </a:ext>
              </a:extLst>
            </p:cNvPr>
            <p:cNvSpPr/>
            <p:nvPr/>
          </p:nvSpPr>
          <p:spPr>
            <a:xfrm>
              <a:off x="6763210" y="1533532"/>
              <a:ext cx="1319607"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128"/>
                  <a:cs typeface="Arial" panose="020B0604020202020204" pitchFamily="34" charset="0"/>
                </a:rPr>
                <a:t>Grid Hardening</a:t>
              </a:r>
              <a:endParaRPr kumimoji="0" lang="en-US" sz="1800" b="1" i="0" u="none" strike="noStrike" kern="1200" cap="none" spc="0" normalizeH="0" baseline="0" noProof="0" dirty="0">
                <a:ln>
                  <a:noFill/>
                </a:ln>
                <a:solidFill>
                  <a:prstClr val="white"/>
                </a:solidFill>
                <a:effectLst/>
                <a:uLnTx/>
                <a:uFillTx/>
                <a:latin typeface="Arial" charset="0"/>
                <a:ea typeface="ＭＳ Ｐゴシック" charset="-128"/>
                <a:cs typeface="+mn-cs"/>
              </a:endParaRPr>
            </a:p>
          </p:txBody>
        </p:sp>
        <p:sp>
          <p:nvSpPr>
            <p:cNvPr id="9" name="Rectangle 8">
              <a:extLst>
                <a:ext uri="{FF2B5EF4-FFF2-40B4-BE49-F238E27FC236}">
                  <a16:creationId xmlns:a16="http://schemas.microsoft.com/office/drawing/2014/main" id="{219F7961-8BA5-4116-9969-A286CA4CC61B}"/>
                </a:ext>
              </a:extLst>
            </p:cNvPr>
            <p:cNvSpPr/>
            <p:nvPr/>
          </p:nvSpPr>
          <p:spPr>
            <a:xfrm>
              <a:off x="6155104" y="4009142"/>
              <a:ext cx="1725489"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128"/>
                  <a:cs typeface="Arial" panose="020B0604020202020204" pitchFamily="34" charset="0"/>
                </a:rPr>
                <a:t>Operations &amp; Response</a:t>
              </a:r>
              <a:endParaRPr kumimoji="0" lang="en-US" sz="1800" b="1" i="0" u="none" strike="noStrike" kern="1200" cap="none" spc="0" normalizeH="0" baseline="0" noProof="0" dirty="0">
                <a:ln>
                  <a:noFill/>
                </a:ln>
                <a:solidFill>
                  <a:prstClr val="white"/>
                </a:solidFill>
                <a:effectLst/>
                <a:uLnTx/>
                <a:uFillTx/>
                <a:latin typeface="Arial" charset="0"/>
                <a:ea typeface="ＭＳ Ｐゴシック" charset="-128"/>
                <a:cs typeface="+mn-cs"/>
              </a:endParaRPr>
            </a:p>
          </p:txBody>
        </p:sp>
        <p:sp>
          <p:nvSpPr>
            <p:cNvPr id="10" name="Rectangle 9">
              <a:extLst>
                <a:ext uri="{FF2B5EF4-FFF2-40B4-BE49-F238E27FC236}">
                  <a16:creationId xmlns:a16="http://schemas.microsoft.com/office/drawing/2014/main" id="{68930882-41A0-4F00-AE3A-6EB0B29776B1}"/>
                </a:ext>
              </a:extLst>
            </p:cNvPr>
            <p:cNvSpPr/>
            <p:nvPr/>
          </p:nvSpPr>
          <p:spPr>
            <a:xfrm>
              <a:off x="8827397" y="4332308"/>
              <a:ext cx="1628974"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128"/>
                  <a:cs typeface="Arial" panose="020B0604020202020204" pitchFamily="34" charset="0"/>
                </a:rPr>
                <a:t>Situational Awareness</a:t>
              </a:r>
              <a:endParaRPr kumimoji="0" lang="en-US" sz="1800" b="1" i="0" u="none" strike="noStrike" kern="1200" cap="none" spc="0" normalizeH="0" baseline="0" noProof="0" dirty="0">
                <a:ln>
                  <a:noFill/>
                </a:ln>
                <a:solidFill>
                  <a:prstClr val="white"/>
                </a:solidFill>
                <a:effectLst/>
                <a:uLnTx/>
                <a:uFillTx/>
                <a:latin typeface="Arial" charset="0"/>
                <a:ea typeface="ＭＳ Ｐゴシック" charset="-128"/>
                <a:cs typeface="+mn-cs"/>
              </a:endParaRPr>
            </a:p>
          </p:txBody>
        </p:sp>
        <p:sp>
          <p:nvSpPr>
            <p:cNvPr id="11" name="Rectangle 10">
              <a:extLst>
                <a:ext uri="{FF2B5EF4-FFF2-40B4-BE49-F238E27FC236}">
                  <a16:creationId xmlns:a16="http://schemas.microsoft.com/office/drawing/2014/main" id="{1B85C442-5773-41A8-BD13-6F39042288BB}"/>
                </a:ext>
              </a:extLst>
            </p:cNvPr>
            <p:cNvSpPr/>
            <p:nvPr/>
          </p:nvSpPr>
          <p:spPr>
            <a:xfrm>
              <a:off x="9177684" y="2118318"/>
              <a:ext cx="1404766"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128"/>
                  <a:cs typeface="Arial" panose="020B0604020202020204" pitchFamily="34" charset="0"/>
                </a:rPr>
                <a:t>Vegetation Mgmt.</a:t>
              </a:r>
              <a:endParaRPr kumimoji="0" lang="en-US" sz="1800" b="1" i="0" u="none" strike="noStrike" kern="1200" cap="none" spc="0" normalizeH="0" baseline="0" noProof="0" dirty="0">
                <a:ln>
                  <a:noFill/>
                </a:ln>
                <a:solidFill>
                  <a:prstClr val="white"/>
                </a:solidFill>
                <a:effectLst/>
                <a:uLnTx/>
                <a:uFillTx/>
                <a:latin typeface="Arial" charset="0"/>
                <a:ea typeface="ＭＳ Ｐゴシック" charset="-128"/>
                <a:cs typeface="+mn-cs"/>
              </a:endParaRPr>
            </a:p>
          </p:txBody>
        </p:sp>
        <p:pic>
          <p:nvPicPr>
            <p:cNvPr id="12" name="Picture 11">
              <a:extLst>
                <a:ext uri="{FF2B5EF4-FFF2-40B4-BE49-F238E27FC236}">
                  <a16:creationId xmlns:a16="http://schemas.microsoft.com/office/drawing/2014/main" id="{08DF7B88-6EDF-45D0-860A-F8170BB5D3A4}"/>
                </a:ext>
              </a:extLst>
            </p:cNvPr>
            <p:cNvPicPr>
              <a:picLocks noChangeAspect="1"/>
            </p:cNvPicPr>
            <p:nvPr/>
          </p:nvPicPr>
          <p:blipFill rotWithShape="1">
            <a:blip r:embed="rId3" cstate="screen">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4540"/>
            <a:stretch/>
          </p:blipFill>
          <p:spPr>
            <a:xfrm>
              <a:off x="7965558" y="1051636"/>
              <a:ext cx="1013236" cy="1057755"/>
            </a:xfrm>
            <a:prstGeom prst="rect">
              <a:avLst/>
            </a:prstGeom>
          </p:spPr>
        </p:pic>
        <p:pic>
          <p:nvPicPr>
            <p:cNvPr id="13" name="Picture 12">
              <a:extLst>
                <a:ext uri="{FF2B5EF4-FFF2-40B4-BE49-F238E27FC236}">
                  <a16:creationId xmlns:a16="http://schemas.microsoft.com/office/drawing/2014/main" id="{FBAF6CD0-D02A-4009-9F27-5D89D936BA81}"/>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64410" y="2764649"/>
              <a:ext cx="1116001" cy="1230660"/>
            </a:xfrm>
            <a:prstGeom prst="rect">
              <a:avLst/>
            </a:prstGeom>
          </p:spPr>
        </p:pic>
        <p:pic>
          <p:nvPicPr>
            <p:cNvPr id="14" name="Picture 13">
              <a:extLst>
                <a:ext uri="{FF2B5EF4-FFF2-40B4-BE49-F238E27FC236}">
                  <a16:creationId xmlns:a16="http://schemas.microsoft.com/office/drawing/2014/main" id="{7BD3AB54-3753-497D-92B2-9CC7A0C09FC1}"/>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7916079" y="4565842"/>
              <a:ext cx="962509" cy="1062378"/>
            </a:xfrm>
            <a:prstGeom prst="rect">
              <a:avLst/>
            </a:prstGeom>
          </p:spPr>
        </p:pic>
        <p:pic>
          <p:nvPicPr>
            <p:cNvPr id="15" name="Picture 14">
              <a:extLst>
                <a:ext uri="{FF2B5EF4-FFF2-40B4-BE49-F238E27FC236}">
                  <a16:creationId xmlns:a16="http://schemas.microsoft.com/office/drawing/2014/main" id="{641285FF-8664-44E3-9E73-1CF20D7955EA}"/>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156342" y="2756190"/>
              <a:ext cx="998302" cy="1216812"/>
            </a:xfrm>
            <a:prstGeom prst="rect">
              <a:avLst/>
            </a:prstGeom>
          </p:spPr>
        </p:pic>
        <p:sp>
          <p:nvSpPr>
            <p:cNvPr id="16" name="TextBox 15">
              <a:extLst>
                <a:ext uri="{FF2B5EF4-FFF2-40B4-BE49-F238E27FC236}">
                  <a16:creationId xmlns:a16="http://schemas.microsoft.com/office/drawing/2014/main" id="{A588372B-03F4-4DC1-AC37-0FBA4FECA022}"/>
                </a:ext>
              </a:extLst>
            </p:cNvPr>
            <p:cNvSpPr txBox="1"/>
            <p:nvPr/>
          </p:nvSpPr>
          <p:spPr>
            <a:xfrm>
              <a:off x="7663182" y="2889713"/>
              <a:ext cx="1505109" cy="92333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ＭＳ Ｐゴシック" charset="-128"/>
                  <a:cs typeface="+mn-cs"/>
                </a:rPr>
                <a:t>Avista Wildfire Resiliency</a:t>
              </a:r>
            </a:p>
          </p:txBody>
        </p:sp>
      </p:grpSp>
      <p:sp>
        <p:nvSpPr>
          <p:cNvPr id="22" name="Rectangle 21">
            <a:extLst>
              <a:ext uri="{FF2B5EF4-FFF2-40B4-BE49-F238E27FC236}">
                <a16:creationId xmlns:a16="http://schemas.microsoft.com/office/drawing/2014/main" id="{D4589CC4-44B1-4510-8A75-7471A9E7A85F}"/>
              </a:ext>
            </a:extLst>
          </p:cNvPr>
          <p:cNvSpPr/>
          <p:nvPr/>
        </p:nvSpPr>
        <p:spPr>
          <a:xfrm>
            <a:off x="882392" y="1717711"/>
            <a:ext cx="2478564" cy="584775"/>
          </a:xfrm>
          <a:prstGeom prst="rect">
            <a:avLst/>
          </a:prstGeom>
          <a:noFill/>
        </p:spPr>
        <p:txBody>
          <a:bodyPr wrap="square" lIns="91440" tIns="45720" rIns="91440" bIns="45720">
            <a:spAutoFit/>
          </a:bodyPr>
          <a:lstStyle/>
          <a:p>
            <a:pPr marR="0" lvl="0" fontAlgn="base">
              <a:spcAft>
                <a:spcPts val="1200"/>
              </a:spcAft>
              <a:buSzPct val="110000"/>
              <a:defRPr/>
            </a:pPr>
            <a:r>
              <a:rPr lang="en-US" sz="1600" dirty="0">
                <a:solidFill>
                  <a:srgbClr val="58595B"/>
                </a:solidFill>
                <a:latin typeface="Arial" panose="020B0604020202020204" pitchFamily="34" charset="0"/>
                <a:cs typeface="Arial" panose="020B0604020202020204" pitchFamily="34" charset="0"/>
              </a:rPr>
              <a:t>Reduce spark events &amp; strengthen the grid</a:t>
            </a:r>
          </a:p>
        </p:txBody>
      </p:sp>
      <p:grpSp>
        <p:nvGrpSpPr>
          <p:cNvPr id="24" name="Group 23">
            <a:extLst>
              <a:ext uri="{FF2B5EF4-FFF2-40B4-BE49-F238E27FC236}">
                <a16:creationId xmlns:a16="http://schemas.microsoft.com/office/drawing/2014/main" id="{A7EAE693-7AE5-4FEE-9BA1-0FC50A0F01A8}"/>
              </a:ext>
            </a:extLst>
          </p:cNvPr>
          <p:cNvGrpSpPr/>
          <p:nvPr/>
        </p:nvGrpSpPr>
        <p:grpSpPr>
          <a:xfrm rot="10800000">
            <a:off x="3337787" y="1846961"/>
            <a:ext cx="1627763" cy="181399"/>
            <a:chOff x="7226423" y="2102084"/>
            <a:chExt cx="1627763" cy="181399"/>
          </a:xfrm>
        </p:grpSpPr>
        <p:cxnSp>
          <p:nvCxnSpPr>
            <p:cNvPr id="25" name="Straight Connector 24">
              <a:extLst>
                <a:ext uri="{FF2B5EF4-FFF2-40B4-BE49-F238E27FC236}">
                  <a16:creationId xmlns:a16="http://schemas.microsoft.com/office/drawing/2014/main" id="{06D39CE8-84DA-4D04-9EEE-4EFAC941D83D}"/>
                </a:ext>
              </a:extLst>
            </p:cNvPr>
            <p:cNvCxnSpPr>
              <a:cxnSpLocks/>
            </p:cNvCxnSpPr>
            <p:nvPr/>
          </p:nvCxnSpPr>
          <p:spPr>
            <a:xfrm flipH="1">
              <a:off x="7403977" y="2184751"/>
              <a:ext cx="1450209" cy="80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0B06361-E85A-491A-B59F-7B3F585332F5}"/>
                </a:ext>
              </a:extLst>
            </p:cNvPr>
            <p:cNvSpPr/>
            <p:nvPr/>
          </p:nvSpPr>
          <p:spPr>
            <a:xfrm>
              <a:off x="7226423" y="2102084"/>
              <a:ext cx="177554" cy="1813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B7DCD643-5BE2-4D4C-A024-16B8B4ECD7B9}"/>
              </a:ext>
            </a:extLst>
          </p:cNvPr>
          <p:cNvSpPr/>
          <p:nvPr/>
        </p:nvSpPr>
        <p:spPr>
          <a:xfrm>
            <a:off x="8305595" y="5412327"/>
            <a:ext cx="2086221" cy="584775"/>
          </a:xfrm>
          <a:prstGeom prst="rect">
            <a:avLst/>
          </a:prstGeom>
          <a:noFill/>
        </p:spPr>
        <p:txBody>
          <a:bodyPr wrap="square" lIns="91440" tIns="45720" rIns="91440" bIns="45720">
            <a:spAutoFit/>
          </a:bodyPr>
          <a:lstStyle/>
          <a:p>
            <a:pPr fontAlgn="base">
              <a:lnSpc>
                <a:spcPct val="100000"/>
              </a:lnSpc>
              <a:spcBef>
                <a:spcPct val="0"/>
              </a:spcBef>
              <a:spcAft>
                <a:spcPts val="1200"/>
              </a:spcAft>
              <a:buClrTx/>
              <a:buSzPct val="110000"/>
              <a:tabLst/>
              <a:defRPr/>
            </a:pPr>
            <a:r>
              <a:rPr lang="en-US" sz="1600" dirty="0">
                <a:solidFill>
                  <a:srgbClr val="58595B"/>
                </a:solidFill>
                <a:latin typeface="Arial" panose="020B0604020202020204" pitchFamily="34" charset="0"/>
                <a:cs typeface="Arial" panose="020B0604020202020204" pitchFamily="34" charset="0"/>
              </a:rPr>
              <a:t>Technology to increase awareness</a:t>
            </a:r>
          </a:p>
        </p:txBody>
      </p:sp>
      <p:sp>
        <p:nvSpPr>
          <p:cNvPr id="35" name="Rectangle 34">
            <a:extLst>
              <a:ext uri="{FF2B5EF4-FFF2-40B4-BE49-F238E27FC236}">
                <a16:creationId xmlns:a16="http://schemas.microsoft.com/office/drawing/2014/main" id="{157D25EE-3341-4A50-9182-BBBB40ECB947}"/>
              </a:ext>
            </a:extLst>
          </p:cNvPr>
          <p:cNvSpPr/>
          <p:nvPr/>
        </p:nvSpPr>
        <p:spPr>
          <a:xfrm>
            <a:off x="669617" y="5069131"/>
            <a:ext cx="2172263" cy="584775"/>
          </a:xfrm>
          <a:prstGeom prst="rect">
            <a:avLst/>
          </a:prstGeom>
          <a:noFill/>
        </p:spPr>
        <p:txBody>
          <a:bodyPr wrap="square" lIns="91440" tIns="45720" rIns="91440" bIns="45720">
            <a:spAutoFit/>
          </a:bodyPr>
          <a:lstStyle/>
          <a:p>
            <a:pPr fontAlgn="base">
              <a:lnSpc>
                <a:spcPct val="100000"/>
              </a:lnSpc>
              <a:spcBef>
                <a:spcPct val="0"/>
              </a:spcBef>
              <a:spcAft>
                <a:spcPts val="1200"/>
              </a:spcAft>
              <a:buClrTx/>
              <a:buSzPct val="110000"/>
              <a:tabLst/>
              <a:defRPr/>
            </a:pPr>
            <a:r>
              <a:rPr lang="en-US" sz="1600" dirty="0">
                <a:solidFill>
                  <a:srgbClr val="58595B"/>
                </a:solidFill>
                <a:latin typeface="Arial" panose="020B0604020202020204" pitchFamily="34" charset="0"/>
                <a:cs typeface="Arial" panose="020B0604020202020204" pitchFamily="34" charset="0"/>
              </a:rPr>
              <a:t>Increase protection &amp; partnerships</a:t>
            </a:r>
          </a:p>
        </p:txBody>
      </p:sp>
      <p:grpSp>
        <p:nvGrpSpPr>
          <p:cNvPr id="36" name="Group 35">
            <a:extLst>
              <a:ext uri="{FF2B5EF4-FFF2-40B4-BE49-F238E27FC236}">
                <a16:creationId xmlns:a16="http://schemas.microsoft.com/office/drawing/2014/main" id="{6A746E44-3D88-44CC-894E-6E042E9D72A8}"/>
              </a:ext>
            </a:extLst>
          </p:cNvPr>
          <p:cNvGrpSpPr/>
          <p:nvPr/>
        </p:nvGrpSpPr>
        <p:grpSpPr>
          <a:xfrm>
            <a:off x="7170546" y="2181410"/>
            <a:ext cx="1627763" cy="181399"/>
            <a:chOff x="7226423" y="2102084"/>
            <a:chExt cx="1627763" cy="181399"/>
          </a:xfrm>
        </p:grpSpPr>
        <p:cxnSp>
          <p:nvCxnSpPr>
            <p:cNvPr id="37" name="Straight Connector 36">
              <a:extLst>
                <a:ext uri="{FF2B5EF4-FFF2-40B4-BE49-F238E27FC236}">
                  <a16:creationId xmlns:a16="http://schemas.microsoft.com/office/drawing/2014/main" id="{EFF04949-1A48-4DE5-A3AD-A3EEDD52CB9E}"/>
                </a:ext>
              </a:extLst>
            </p:cNvPr>
            <p:cNvCxnSpPr>
              <a:cxnSpLocks/>
            </p:cNvCxnSpPr>
            <p:nvPr/>
          </p:nvCxnSpPr>
          <p:spPr>
            <a:xfrm flipH="1">
              <a:off x="7403977" y="2184751"/>
              <a:ext cx="1450209" cy="80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15408FF-56CD-4FA8-BE14-B334B8A6E642}"/>
                </a:ext>
              </a:extLst>
            </p:cNvPr>
            <p:cNvSpPr/>
            <p:nvPr/>
          </p:nvSpPr>
          <p:spPr>
            <a:xfrm>
              <a:off x="7226423" y="2102084"/>
              <a:ext cx="177554" cy="1813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44D2D33D-DAF7-4CEB-8010-B2C14E9CC1E4}"/>
              </a:ext>
            </a:extLst>
          </p:cNvPr>
          <p:cNvGrpSpPr/>
          <p:nvPr/>
        </p:nvGrpSpPr>
        <p:grpSpPr>
          <a:xfrm rot="10800000">
            <a:off x="2907163" y="5262786"/>
            <a:ext cx="1627763" cy="181399"/>
            <a:chOff x="7226423" y="2102084"/>
            <a:chExt cx="1627763" cy="181399"/>
          </a:xfrm>
        </p:grpSpPr>
        <p:cxnSp>
          <p:nvCxnSpPr>
            <p:cNvPr id="40" name="Straight Connector 39">
              <a:extLst>
                <a:ext uri="{FF2B5EF4-FFF2-40B4-BE49-F238E27FC236}">
                  <a16:creationId xmlns:a16="http://schemas.microsoft.com/office/drawing/2014/main" id="{802E2C3A-C548-41C6-B515-FF33A256BF20}"/>
                </a:ext>
              </a:extLst>
            </p:cNvPr>
            <p:cNvCxnSpPr>
              <a:cxnSpLocks/>
            </p:cNvCxnSpPr>
            <p:nvPr/>
          </p:nvCxnSpPr>
          <p:spPr>
            <a:xfrm flipH="1">
              <a:off x="7403977" y="2184751"/>
              <a:ext cx="1450209" cy="80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98BB4D3-3B17-4416-AD75-7F53E638565E}"/>
                </a:ext>
              </a:extLst>
            </p:cNvPr>
            <p:cNvSpPr/>
            <p:nvPr/>
          </p:nvSpPr>
          <p:spPr>
            <a:xfrm>
              <a:off x="7226423" y="2102084"/>
              <a:ext cx="177554" cy="1813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F8FAACFA-41CF-4CE9-A548-00E08234C849}"/>
              </a:ext>
            </a:extLst>
          </p:cNvPr>
          <p:cNvGrpSpPr/>
          <p:nvPr/>
        </p:nvGrpSpPr>
        <p:grpSpPr>
          <a:xfrm>
            <a:off x="6519396" y="5622809"/>
            <a:ext cx="1627763" cy="181399"/>
            <a:chOff x="7226423" y="2102084"/>
            <a:chExt cx="1627763" cy="181399"/>
          </a:xfrm>
        </p:grpSpPr>
        <p:cxnSp>
          <p:nvCxnSpPr>
            <p:cNvPr id="43" name="Straight Connector 42">
              <a:extLst>
                <a:ext uri="{FF2B5EF4-FFF2-40B4-BE49-F238E27FC236}">
                  <a16:creationId xmlns:a16="http://schemas.microsoft.com/office/drawing/2014/main" id="{AD50FD0C-F25B-487F-AA06-610EF2A85C6D}"/>
                </a:ext>
              </a:extLst>
            </p:cNvPr>
            <p:cNvCxnSpPr>
              <a:cxnSpLocks/>
            </p:cNvCxnSpPr>
            <p:nvPr/>
          </p:nvCxnSpPr>
          <p:spPr>
            <a:xfrm flipH="1">
              <a:off x="7403977" y="2184751"/>
              <a:ext cx="1450209" cy="80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103810D0-AAB8-424C-9A7C-584E837317E0}"/>
                </a:ext>
              </a:extLst>
            </p:cNvPr>
            <p:cNvSpPr/>
            <p:nvPr/>
          </p:nvSpPr>
          <p:spPr>
            <a:xfrm>
              <a:off x="7226423" y="2102084"/>
              <a:ext cx="177554" cy="1813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Slide Number Placeholder 1">
            <a:extLst>
              <a:ext uri="{FF2B5EF4-FFF2-40B4-BE49-F238E27FC236}">
                <a16:creationId xmlns:a16="http://schemas.microsoft.com/office/drawing/2014/main" id="{10CEF618-4A52-47C8-9A44-232A54FDD6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4C01C-10F0-BE40-8C25-99B2B118CB10}" type="slidenum">
              <a:rPr kumimoji="0" lang="en-US" sz="1200" b="1" i="0" u="none" strike="noStrike" kern="1200" cap="none" spc="0" normalizeH="0" baseline="0" noProof="0" smtClean="0">
                <a:ln>
                  <a:noFill/>
                </a:ln>
                <a:solidFill>
                  <a:srgbClr val="FFFFFF">
                    <a:lumMod val="6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B13CAABA-EE6E-801F-A855-35B3A8F07E2F}"/>
              </a:ext>
            </a:extLst>
          </p:cNvPr>
          <p:cNvSpPr/>
          <p:nvPr/>
        </p:nvSpPr>
        <p:spPr>
          <a:xfrm>
            <a:off x="8945344" y="1979722"/>
            <a:ext cx="2478564" cy="584775"/>
          </a:xfrm>
          <a:prstGeom prst="rect">
            <a:avLst/>
          </a:prstGeom>
          <a:noFill/>
        </p:spPr>
        <p:txBody>
          <a:bodyPr wrap="square" lIns="91440" tIns="45720" rIns="91440" bIns="45720">
            <a:spAutoFit/>
          </a:bodyPr>
          <a:lstStyle/>
          <a:p>
            <a:pPr marR="0" lvl="0" fontAlgn="base">
              <a:spcBef>
                <a:spcPct val="0"/>
              </a:spcBef>
              <a:spcAft>
                <a:spcPts val="1200"/>
              </a:spcAft>
              <a:buSzPct val="110000"/>
              <a:defRPr/>
            </a:pPr>
            <a:r>
              <a:rPr lang="en-US" sz="1600" dirty="0">
                <a:solidFill>
                  <a:srgbClr val="58595B"/>
                </a:solidFill>
                <a:latin typeface="Arial" panose="020B0604020202020204" pitchFamily="34" charset="0"/>
                <a:cs typeface="Arial" panose="020B0604020202020204" pitchFamily="34" charset="0"/>
              </a:rPr>
              <a:t>Reduce vegetation issues</a:t>
            </a:r>
          </a:p>
        </p:txBody>
      </p:sp>
      <p:sp>
        <p:nvSpPr>
          <p:cNvPr id="18" name="Title 1">
            <a:extLst>
              <a:ext uri="{FF2B5EF4-FFF2-40B4-BE49-F238E27FC236}">
                <a16:creationId xmlns:a16="http://schemas.microsoft.com/office/drawing/2014/main" id="{2A29F2B1-0E29-E5DD-B70B-5ACD403A168E}"/>
              </a:ext>
            </a:extLst>
          </p:cNvPr>
          <p:cNvSpPr>
            <a:spLocks noGrp="1"/>
          </p:cNvSpPr>
          <p:nvPr>
            <p:ph type="title"/>
          </p:nvPr>
        </p:nvSpPr>
        <p:spPr>
          <a:xfrm>
            <a:off x="676274" y="237994"/>
            <a:ext cx="11048087" cy="1019306"/>
          </a:xfrm>
        </p:spPr>
        <p:txBody>
          <a:bodyPr anchor="b">
            <a:normAutofit/>
          </a:bodyPr>
          <a:lstStyle/>
          <a:p>
            <a:r>
              <a:rPr lang="en-US" sz="2800" dirty="0"/>
              <a:t>Elements of our wildfire plan</a:t>
            </a:r>
          </a:p>
        </p:txBody>
      </p:sp>
    </p:spTree>
    <p:extLst>
      <p:ext uri="{BB962C8B-B14F-4D97-AF65-F5344CB8AC3E}">
        <p14:creationId xmlns:p14="http://schemas.microsoft.com/office/powerpoint/2010/main" val="216522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F82EF3C-B904-4B4A-BA55-13D8C3721302}"/>
              </a:ext>
            </a:extLst>
          </p:cNvPr>
          <p:cNvSpPr>
            <a:spLocks noGrp="1"/>
          </p:cNvSpPr>
          <p:nvPr>
            <p:ph type="title"/>
          </p:nvPr>
        </p:nvSpPr>
        <p:spPr>
          <a:xfrm>
            <a:off x="695325" y="1"/>
            <a:ext cx="10801350" cy="1196974"/>
          </a:xfrm>
        </p:spPr>
        <p:txBody>
          <a:bodyPr>
            <a:normAutofit/>
          </a:bodyPr>
          <a:lstStyle/>
          <a:p>
            <a:r>
              <a:rPr lang="en-US" sz="4800" dirty="0"/>
              <a:t>Business Partner Program</a:t>
            </a:r>
          </a:p>
        </p:txBody>
      </p:sp>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4</a:t>
            </a:fld>
            <a:endParaRPr lang="en-US" dirty="0"/>
          </a:p>
        </p:txBody>
      </p:sp>
      <p:pic>
        <p:nvPicPr>
          <p:cNvPr id="2" name="Picture 1">
            <a:extLst>
              <a:ext uri="{FF2B5EF4-FFF2-40B4-BE49-F238E27FC236}">
                <a16:creationId xmlns:a16="http://schemas.microsoft.com/office/drawing/2014/main" id="{06FF9F1C-4192-D0D5-8E06-64D5AE58C4F6}"/>
              </a:ext>
            </a:extLst>
          </p:cNvPr>
          <p:cNvPicPr>
            <a:picLocks noChangeAspect="1"/>
          </p:cNvPicPr>
          <p:nvPr/>
        </p:nvPicPr>
        <p:blipFill>
          <a:blip r:embed="rId3"/>
          <a:stretch>
            <a:fillRect/>
          </a:stretch>
        </p:blipFill>
        <p:spPr>
          <a:xfrm>
            <a:off x="695325" y="1196976"/>
            <a:ext cx="6502429" cy="3566750"/>
          </a:xfrm>
          <a:prstGeom prst="rect">
            <a:avLst/>
          </a:prstGeom>
        </p:spPr>
      </p:pic>
      <p:sp>
        <p:nvSpPr>
          <p:cNvPr id="4" name="TextBox 3">
            <a:extLst>
              <a:ext uri="{FF2B5EF4-FFF2-40B4-BE49-F238E27FC236}">
                <a16:creationId xmlns:a16="http://schemas.microsoft.com/office/drawing/2014/main" id="{ED7FFADC-984F-41F2-25D1-4BC422EFB801}"/>
              </a:ext>
            </a:extLst>
          </p:cNvPr>
          <p:cNvSpPr txBox="1"/>
          <p:nvPr/>
        </p:nvSpPr>
        <p:spPr>
          <a:xfrm>
            <a:off x="7378995" y="1715621"/>
            <a:ext cx="4491426" cy="2800767"/>
          </a:xfrm>
          <a:prstGeom prst="rect">
            <a:avLst/>
          </a:prstGeom>
          <a:solidFill>
            <a:schemeClr val="accent1">
              <a:lumMod val="75000"/>
            </a:schemeClr>
          </a:solidFill>
        </p:spPr>
        <p:txBody>
          <a:bodyPr wrap="square" rtlCol="0">
            <a:spAutoFit/>
          </a:bodyPr>
          <a:lstStyle/>
          <a:p>
            <a:pPr algn="l">
              <a:buSzPct val="110000"/>
            </a:pPr>
            <a:r>
              <a:rPr lang="en-US" sz="2800" b="1" dirty="0">
                <a:solidFill>
                  <a:schemeClr val="bg1"/>
                </a:solidFill>
                <a:latin typeface="Arial" panose="020B0604020202020204" pitchFamily="34" charset="0"/>
                <a:cs typeface="Arial" panose="020B0604020202020204" pitchFamily="34" charset="0"/>
              </a:rPr>
              <a:t>Program Highlight</a:t>
            </a:r>
          </a:p>
          <a:p>
            <a:pPr algn="l">
              <a:buSzPct val="110000"/>
            </a:pPr>
            <a:r>
              <a:rPr lang="en-US" sz="1600" b="1" dirty="0">
                <a:solidFill>
                  <a:schemeClr val="bg1"/>
                </a:solidFill>
                <a:latin typeface="Arial" panose="020B0604020202020204" pitchFamily="34" charset="0"/>
                <a:cs typeface="Arial" panose="020B0604020202020204" pitchFamily="34" charset="0"/>
              </a:rPr>
              <a:t> </a:t>
            </a:r>
          </a:p>
          <a:p>
            <a:pPr marL="285750" indent="-285750" algn="l">
              <a:buSzPct val="110000"/>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Outreach effort designed to target Avista’s small business customers in WA and ID</a:t>
            </a:r>
            <a:br>
              <a:rPr lang="en-US" sz="20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 </a:t>
            </a:r>
            <a:endParaRPr lang="en-US" sz="2000" dirty="0">
              <a:solidFill>
                <a:schemeClr val="bg1"/>
              </a:solidFill>
              <a:latin typeface="Arial" panose="020B0604020202020204" pitchFamily="34" charset="0"/>
              <a:cs typeface="Arial" panose="020B0604020202020204" pitchFamily="34" charset="0"/>
            </a:endParaRPr>
          </a:p>
          <a:p>
            <a:pPr marL="285750" indent="-285750" algn="l">
              <a:buSzPct val="110000"/>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Bring awareness of programs and services that can assist customers in managing their utility bill.</a:t>
            </a:r>
            <a:endParaRPr lang="en-US" sz="2000" dirty="0">
              <a:solidFill>
                <a:srgbClr val="58595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BC65B9-0D8D-89B3-69A4-38D616119C0A}"/>
              </a:ext>
            </a:extLst>
          </p:cNvPr>
          <p:cNvSpPr txBox="1"/>
          <p:nvPr/>
        </p:nvSpPr>
        <p:spPr>
          <a:xfrm>
            <a:off x="742714" y="5502332"/>
            <a:ext cx="3589090" cy="369332"/>
          </a:xfrm>
          <a:prstGeom prst="rect">
            <a:avLst/>
          </a:prstGeom>
          <a:solidFill>
            <a:schemeClr val="accent5">
              <a:lumMod val="60000"/>
              <a:lumOff val="40000"/>
            </a:schemeClr>
          </a:solidFill>
        </p:spPr>
        <p:txBody>
          <a:bodyPr wrap="square" rtlCol="0">
            <a:spAutoFit/>
          </a:bodyPr>
          <a:lstStyle/>
          <a:p>
            <a:pPr marL="285750" indent="-285750" algn="l">
              <a:lnSpc>
                <a:spcPct val="90000"/>
              </a:lnSpc>
              <a:spcBef>
                <a:spcPts val="2800"/>
              </a:spcBef>
              <a:buSzPct val="110000"/>
              <a:buFont typeface="Wingdings" panose="05000000000000000000" pitchFamily="2" charset="2"/>
              <a:buChar char="Ø"/>
            </a:pPr>
            <a:r>
              <a:rPr lang="en-US" sz="2000" dirty="0">
                <a:solidFill>
                  <a:srgbClr val="58595B"/>
                </a:solidFill>
                <a:latin typeface="Arial" panose="020B0604020202020204" pitchFamily="34" charset="0"/>
                <a:cs typeface="Arial" panose="020B0604020202020204" pitchFamily="34" charset="0"/>
              </a:rPr>
              <a:t>Energy Efficiency Rebates</a:t>
            </a:r>
          </a:p>
        </p:txBody>
      </p:sp>
      <p:sp>
        <p:nvSpPr>
          <p:cNvPr id="6" name="TextBox 5">
            <a:extLst>
              <a:ext uri="{FF2B5EF4-FFF2-40B4-BE49-F238E27FC236}">
                <a16:creationId xmlns:a16="http://schemas.microsoft.com/office/drawing/2014/main" id="{2E2D67BA-BE16-D24D-CA89-49CD0A13E604}"/>
              </a:ext>
            </a:extLst>
          </p:cNvPr>
          <p:cNvSpPr txBox="1"/>
          <p:nvPr/>
        </p:nvSpPr>
        <p:spPr>
          <a:xfrm>
            <a:off x="1349238" y="5961967"/>
            <a:ext cx="3330430" cy="369332"/>
          </a:xfrm>
          <a:prstGeom prst="rect">
            <a:avLst/>
          </a:prstGeom>
          <a:solidFill>
            <a:schemeClr val="accent5">
              <a:lumMod val="60000"/>
              <a:lumOff val="40000"/>
            </a:schemeClr>
          </a:solidFill>
        </p:spPr>
        <p:txBody>
          <a:bodyPr wrap="square" rtlCol="0">
            <a:spAutoFit/>
          </a:bodyPr>
          <a:lstStyle/>
          <a:p>
            <a:pPr marL="285750" indent="-285750" algn="l">
              <a:lnSpc>
                <a:spcPct val="90000"/>
              </a:lnSpc>
              <a:spcBef>
                <a:spcPts val="2800"/>
              </a:spcBef>
              <a:buSzPct val="110000"/>
              <a:buFont typeface="Wingdings" panose="05000000000000000000" pitchFamily="2" charset="2"/>
              <a:buChar char="Ø"/>
            </a:pPr>
            <a:r>
              <a:rPr lang="en-US" sz="2000" dirty="0">
                <a:solidFill>
                  <a:srgbClr val="58595B"/>
                </a:solidFill>
                <a:latin typeface="Arial" panose="020B0604020202020204" pitchFamily="34" charset="0"/>
                <a:cs typeface="Arial" panose="020B0604020202020204" pitchFamily="34" charset="0"/>
              </a:rPr>
              <a:t>Direct Install Lighting </a:t>
            </a:r>
          </a:p>
        </p:txBody>
      </p:sp>
      <p:sp>
        <p:nvSpPr>
          <p:cNvPr id="7" name="TextBox 6">
            <a:extLst>
              <a:ext uri="{FF2B5EF4-FFF2-40B4-BE49-F238E27FC236}">
                <a16:creationId xmlns:a16="http://schemas.microsoft.com/office/drawing/2014/main" id="{1A94A07D-10B5-625C-49C7-A626649A8DE4}"/>
              </a:ext>
            </a:extLst>
          </p:cNvPr>
          <p:cNvSpPr txBox="1"/>
          <p:nvPr/>
        </p:nvSpPr>
        <p:spPr>
          <a:xfrm>
            <a:off x="4553824" y="5531248"/>
            <a:ext cx="3330430" cy="369332"/>
          </a:xfrm>
          <a:prstGeom prst="rect">
            <a:avLst/>
          </a:prstGeom>
          <a:solidFill>
            <a:schemeClr val="accent5">
              <a:lumMod val="60000"/>
              <a:lumOff val="40000"/>
            </a:schemeClr>
          </a:solidFill>
        </p:spPr>
        <p:txBody>
          <a:bodyPr wrap="square" rtlCol="0">
            <a:spAutoFit/>
          </a:bodyPr>
          <a:lstStyle/>
          <a:p>
            <a:pPr marL="285750" indent="-285750" algn="l">
              <a:lnSpc>
                <a:spcPct val="90000"/>
              </a:lnSpc>
              <a:spcBef>
                <a:spcPts val="2800"/>
              </a:spcBef>
              <a:buSzPct val="110000"/>
              <a:buFont typeface="Wingdings" panose="05000000000000000000" pitchFamily="2" charset="2"/>
              <a:buChar char="Ø"/>
            </a:pPr>
            <a:r>
              <a:rPr lang="en-US" sz="2000" dirty="0">
                <a:solidFill>
                  <a:srgbClr val="58595B"/>
                </a:solidFill>
                <a:latin typeface="Arial" panose="020B0604020202020204" pitchFamily="34" charset="0"/>
                <a:cs typeface="Arial" panose="020B0604020202020204" pitchFamily="34" charset="0"/>
              </a:rPr>
              <a:t>Trade Ally Bid Assistance</a:t>
            </a:r>
          </a:p>
        </p:txBody>
      </p:sp>
      <p:sp>
        <p:nvSpPr>
          <p:cNvPr id="8" name="TextBox 7">
            <a:extLst>
              <a:ext uri="{FF2B5EF4-FFF2-40B4-BE49-F238E27FC236}">
                <a16:creationId xmlns:a16="http://schemas.microsoft.com/office/drawing/2014/main" id="{A3FB9AB6-695E-EE44-7543-4CBAEDA75A75}"/>
              </a:ext>
            </a:extLst>
          </p:cNvPr>
          <p:cNvSpPr txBox="1"/>
          <p:nvPr/>
        </p:nvSpPr>
        <p:spPr>
          <a:xfrm>
            <a:off x="4942957" y="5938640"/>
            <a:ext cx="3932595" cy="369332"/>
          </a:xfrm>
          <a:prstGeom prst="rect">
            <a:avLst/>
          </a:prstGeom>
          <a:solidFill>
            <a:schemeClr val="accent5">
              <a:lumMod val="60000"/>
              <a:lumOff val="40000"/>
            </a:schemeClr>
          </a:solidFill>
        </p:spPr>
        <p:txBody>
          <a:bodyPr wrap="square" rtlCol="0">
            <a:spAutoFit/>
          </a:bodyPr>
          <a:lstStyle/>
          <a:p>
            <a:pPr marL="285750" indent="-285750" algn="l">
              <a:lnSpc>
                <a:spcPct val="90000"/>
              </a:lnSpc>
              <a:spcBef>
                <a:spcPts val="2800"/>
              </a:spcBef>
              <a:buSzPct val="110000"/>
              <a:buFont typeface="Wingdings" panose="05000000000000000000" pitchFamily="2" charset="2"/>
              <a:buChar char="Ø"/>
            </a:pPr>
            <a:r>
              <a:rPr lang="en-US" sz="2000" dirty="0">
                <a:solidFill>
                  <a:srgbClr val="58595B"/>
                </a:solidFill>
                <a:latin typeface="Arial" panose="020B0604020202020204" pitchFamily="34" charset="0"/>
                <a:cs typeface="Arial" panose="020B0604020202020204" pitchFamily="34" charset="0"/>
              </a:rPr>
              <a:t>EV  Charging Stations </a:t>
            </a:r>
            <a:r>
              <a:rPr lang="en-US" sz="1600" i="1" dirty="0">
                <a:solidFill>
                  <a:srgbClr val="58595B"/>
                </a:solidFill>
                <a:latin typeface="Arial" panose="020B0604020202020204" pitchFamily="34" charset="0"/>
                <a:cs typeface="Arial" panose="020B0604020202020204" pitchFamily="34" charset="0"/>
              </a:rPr>
              <a:t>(WA only)</a:t>
            </a:r>
            <a:endParaRPr lang="en-US" sz="2000" i="1" dirty="0">
              <a:solidFill>
                <a:srgbClr val="58595B"/>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2D07DDB-6FF6-99F5-495A-67391615FD80}"/>
              </a:ext>
            </a:extLst>
          </p:cNvPr>
          <p:cNvSpPr txBox="1"/>
          <p:nvPr/>
        </p:nvSpPr>
        <p:spPr>
          <a:xfrm>
            <a:off x="8166245" y="5508212"/>
            <a:ext cx="3330430" cy="369332"/>
          </a:xfrm>
          <a:prstGeom prst="rect">
            <a:avLst/>
          </a:prstGeom>
          <a:solidFill>
            <a:schemeClr val="accent5">
              <a:lumMod val="60000"/>
              <a:lumOff val="40000"/>
            </a:schemeClr>
          </a:solidFill>
        </p:spPr>
        <p:txBody>
          <a:bodyPr wrap="square" rtlCol="0">
            <a:spAutoFit/>
          </a:bodyPr>
          <a:lstStyle/>
          <a:p>
            <a:pPr marL="285750" indent="-285750" algn="l">
              <a:lnSpc>
                <a:spcPct val="90000"/>
              </a:lnSpc>
              <a:spcBef>
                <a:spcPts val="2800"/>
              </a:spcBef>
              <a:buSzPct val="110000"/>
              <a:buFont typeface="Wingdings" panose="05000000000000000000" pitchFamily="2" charset="2"/>
              <a:buChar char="Ø"/>
            </a:pPr>
            <a:r>
              <a:rPr lang="en-US" sz="2000" dirty="0">
                <a:solidFill>
                  <a:srgbClr val="58595B"/>
                </a:solidFill>
                <a:latin typeface="Arial" panose="020B0604020202020204" pitchFamily="34" charset="0"/>
                <a:cs typeface="Arial" panose="020B0604020202020204" pitchFamily="34" charset="0"/>
              </a:rPr>
              <a:t>Loan Program </a:t>
            </a:r>
            <a:r>
              <a:rPr lang="en-US" sz="1400" i="1" dirty="0">
                <a:solidFill>
                  <a:srgbClr val="58595B"/>
                </a:solidFill>
                <a:latin typeface="Arial" panose="020B0604020202020204" pitchFamily="34" charset="0"/>
                <a:cs typeface="Arial" panose="020B0604020202020204" pitchFamily="34" charset="0"/>
              </a:rPr>
              <a:t>(WA only)</a:t>
            </a:r>
            <a:endParaRPr lang="en-US" sz="2000" i="1" dirty="0">
              <a:solidFill>
                <a:srgbClr val="58595B"/>
              </a:solidFill>
              <a:latin typeface="Arial" panose="020B0604020202020204" pitchFamily="34" charset="0"/>
              <a:cs typeface="Arial" panose="020B0604020202020204" pitchFamily="34" charset="0"/>
            </a:endParaRPr>
          </a:p>
        </p:txBody>
      </p:sp>
      <p:sp>
        <p:nvSpPr>
          <p:cNvPr id="10" name="Left Brace 9">
            <a:extLst>
              <a:ext uri="{FF2B5EF4-FFF2-40B4-BE49-F238E27FC236}">
                <a16:creationId xmlns:a16="http://schemas.microsoft.com/office/drawing/2014/main" id="{7981229A-02DB-962D-2790-CACF4D702A30}"/>
              </a:ext>
            </a:extLst>
          </p:cNvPr>
          <p:cNvSpPr/>
          <p:nvPr/>
        </p:nvSpPr>
        <p:spPr>
          <a:xfrm rot="5400000">
            <a:off x="6116802" y="2729048"/>
            <a:ext cx="401034" cy="5116465"/>
          </a:xfrm>
          <a:prstGeom prst="lef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FD8586F4-B57A-914E-B6AA-07C55B5D45ED}"/>
              </a:ext>
            </a:extLst>
          </p:cNvPr>
          <p:cNvSpPr txBox="1"/>
          <p:nvPr/>
        </p:nvSpPr>
        <p:spPr>
          <a:xfrm>
            <a:off x="4430785" y="4872496"/>
            <a:ext cx="3330430" cy="535531"/>
          </a:xfrm>
          <a:prstGeom prst="rect">
            <a:avLst/>
          </a:prstGeom>
          <a:solidFill>
            <a:schemeClr val="accent5">
              <a:lumMod val="75000"/>
            </a:schemeClr>
          </a:solidFill>
        </p:spPr>
        <p:txBody>
          <a:bodyPr wrap="square" rtlCol="0">
            <a:spAutoFit/>
          </a:bodyPr>
          <a:lstStyle/>
          <a:p>
            <a:pPr algn="ctr">
              <a:lnSpc>
                <a:spcPct val="90000"/>
              </a:lnSpc>
              <a:spcBef>
                <a:spcPts val="2800"/>
              </a:spcBef>
              <a:buSzPct val="110000"/>
            </a:pPr>
            <a:r>
              <a:rPr lang="en-US" sz="3200" b="1" dirty="0">
                <a:solidFill>
                  <a:srgbClr val="58595B"/>
                </a:solidFill>
                <a:latin typeface="Arial" panose="020B0604020202020204" pitchFamily="34" charset="0"/>
                <a:cs typeface="Arial" panose="020B0604020202020204" pitchFamily="34" charset="0"/>
              </a:rPr>
              <a:t>Topics</a:t>
            </a:r>
          </a:p>
        </p:txBody>
      </p:sp>
    </p:spTree>
    <p:extLst>
      <p:ext uri="{BB962C8B-B14F-4D97-AF65-F5344CB8AC3E}">
        <p14:creationId xmlns:p14="http://schemas.microsoft.com/office/powerpoint/2010/main" val="395788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D23CB9-5001-0246-91B2-48E78C6FC332}"/>
              </a:ext>
            </a:extLst>
          </p:cNvPr>
          <p:cNvSpPr>
            <a:spLocks noGrp="1"/>
          </p:cNvSpPr>
          <p:nvPr>
            <p:ph idx="1"/>
          </p:nvPr>
        </p:nvSpPr>
        <p:spPr>
          <a:xfrm>
            <a:off x="1961963" y="1589405"/>
            <a:ext cx="7568522" cy="4079831"/>
          </a:xfrm>
        </p:spPr>
        <p:txBody>
          <a:bodyPr vert="horz" lIns="0" tIns="0" rIns="540000" bIns="0" rtlCol="0" anchor="t">
            <a:normAutofit lnSpcReduction="10000"/>
          </a:bodyPr>
          <a:lstStyle/>
          <a:p>
            <a:pPr marL="457200" marR="228600" indent="-457200">
              <a:lnSpc>
                <a:spcPct val="107000"/>
              </a:lnSpc>
              <a:spcBef>
                <a:spcPts val="0"/>
              </a:spcBef>
              <a:buAutoNum type="arabicPeriod"/>
            </a:pPr>
            <a:r>
              <a:rPr lang="en-US" sz="2400" b="1" dirty="0">
                <a:latin typeface="Arial"/>
                <a:ea typeface="ＭＳ Ｐゴシック"/>
                <a:cs typeface="Arial"/>
              </a:rPr>
              <a:t>Grid Hardening</a:t>
            </a:r>
            <a:endParaRPr lang="en-US" sz="2400" b="1" dirty="0">
              <a:ea typeface="ＭＳ Ｐゴシック"/>
            </a:endParaRPr>
          </a:p>
          <a:p>
            <a:pPr marL="1285240" marR="228600" lvl="3" indent="-285750">
              <a:lnSpc>
                <a:spcPct val="107000"/>
              </a:lnSpc>
              <a:spcBef>
                <a:spcPts val="0"/>
              </a:spcBef>
              <a:buClr>
                <a:srgbClr val="BFBFBF"/>
              </a:buClr>
              <a:buFont typeface="Courier New,monospace" panose="020B0604020202020204" pitchFamily="34" charset="0"/>
              <a:buChar char="o"/>
            </a:pPr>
            <a:r>
              <a:rPr lang="en-US" sz="1600" b="1" dirty="0">
                <a:solidFill>
                  <a:srgbClr val="58595B"/>
                </a:solidFill>
                <a:latin typeface="Arial"/>
                <a:ea typeface="ＭＳ Ｐゴシック"/>
                <a:cs typeface="Arial"/>
              </a:rPr>
              <a:t>Gradual shift to strategic undergrounding</a:t>
            </a:r>
            <a:endParaRPr lang="en-US" sz="1600" b="1">
              <a:solidFill>
                <a:srgbClr val="58595B"/>
              </a:solidFill>
              <a:ea typeface="ＭＳ Ｐゴシック"/>
            </a:endParaRPr>
          </a:p>
          <a:p>
            <a:pPr marL="0" marR="228600" indent="0">
              <a:lnSpc>
                <a:spcPct val="107000"/>
              </a:lnSpc>
              <a:spcBef>
                <a:spcPts val="0"/>
              </a:spcBef>
              <a:buNone/>
            </a:pPr>
            <a:endParaRPr lang="en-US" sz="2400" b="1" dirty="0">
              <a:ea typeface="ＭＳ Ｐゴシック"/>
            </a:endParaRPr>
          </a:p>
          <a:p>
            <a:pPr marL="0" marR="228600" indent="0">
              <a:lnSpc>
                <a:spcPct val="107000"/>
              </a:lnSpc>
              <a:spcBef>
                <a:spcPts val="0"/>
              </a:spcBef>
              <a:buNone/>
            </a:pPr>
            <a:r>
              <a:rPr lang="en-US" sz="2400" b="1">
                <a:latin typeface="Arial"/>
                <a:ea typeface="ＭＳ Ｐゴシック"/>
                <a:cs typeface="Arial"/>
              </a:rPr>
              <a:t>2.  Enhanced Vegetation Management </a:t>
            </a:r>
            <a:endParaRPr lang="en-US" sz="2400" b="1">
              <a:solidFill>
                <a:schemeClr val="bg1">
                  <a:lumMod val="50000"/>
                </a:schemeClr>
              </a:solidFill>
              <a:ea typeface="ＭＳ Ｐゴシック"/>
            </a:endParaRPr>
          </a:p>
          <a:p>
            <a:pPr marR="228600" lvl="3">
              <a:lnSpc>
                <a:spcPct val="107000"/>
              </a:lnSpc>
              <a:spcBef>
                <a:spcPts val="0"/>
              </a:spcBef>
              <a:buFont typeface="Courier New"/>
              <a:buChar char="o"/>
            </a:pPr>
            <a:r>
              <a:rPr lang="en-US" sz="1600" b="1" dirty="0">
                <a:solidFill>
                  <a:srgbClr val="58595B"/>
                </a:solidFill>
                <a:latin typeface="Arial"/>
                <a:ea typeface="ＭＳ Ｐゴシック"/>
                <a:cs typeface="Arial"/>
              </a:rPr>
              <a:t>100% inspection of Risk Trees annually</a:t>
            </a:r>
            <a:endParaRPr lang="en-US" sz="1600" b="1">
              <a:ea typeface="ＭＳ Ｐゴシック"/>
            </a:endParaRPr>
          </a:p>
          <a:p>
            <a:pPr marL="342900" marR="228600" lvl="1" indent="0">
              <a:lnSpc>
                <a:spcPct val="107000"/>
              </a:lnSpc>
              <a:spcBef>
                <a:spcPts val="0"/>
              </a:spcBef>
              <a:buClr>
                <a:srgbClr val="BFBFBF"/>
              </a:buClr>
              <a:buNone/>
            </a:pPr>
            <a:br>
              <a:rPr lang="en-US" sz="1600" b="1" dirty="0">
                <a:ea typeface="ＭＳ Ｐゴシック"/>
              </a:rPr>
            </a:br>
            <a:endParaRPr lang="en-US" sz="1350" b="1">
              <a:solidFill>
                <a:srgbClr val="58595B"/>
              </a:solidFill>
              <a:ea typeface="ＭＳ Ｐゴシック"/>
            </a:endParaRPr>
          </a:p>
          <a:p>
            <a:pPr marL="0" marR="228600" indent="0">
              <a:lnSpc>
                <a:spcPct val="107000"/>
              </a:lnSpc>
              <a:spcBef>
                <a:spcPts val="0"/>
              </a:spcBef>
              <a:buNone/>
            </a:pPr>
            <a:r>
              <a:rPr lang="en-US" sz="2400" b="1" dirty="0">
                <a:latin typeface="Arial"/>
                <a:ea typeface="ＭＳ Ｐゴシック"/>
                <a:cs typeface="Arial"/>
              </a:rPr>
              <a:t>3.  Situational Awareness</a:t>
            </a:r>
            <a:endParaRPr lang="en-US" sz="2400" b="1" dirty="0">
              <a:ea typeface="ＭＳ Ｐゴシック"/>
            </a:endParaRPr>
          </a:p>
          <a:p>
            <a:pPr marL="1143000" marR="228600" lvl="2" indent="-285750">
              <a:lnSpc>
                <a:spcPct val="107000"/>
              </a:lnSpc>
              <a:spcBef>
                <a:spcPts val="0"/>
              </a:spcBef>
              <a:buClr>
                <a:srgbClr val="BFBFBF"/>
              </a:buClr>
              <a:buFont typeface="Courier New,monospace"/>
              <a:buChar char="o"/>
            </a:pPr>
            <a:r>
              <a:rPr lang="en-US" sz="1600" b="1" dirty="0">
                <a:latin typeface="Arial"/>
                <a:ea typeface="ＭＳ Ｐゴシック"/>
                <a:cs typeface="Arial"/>
              </a:rPr>
              <a:t>AI Fire detection cameras </a:t>
            </a:r>
            <a:br>
              <a:rPr lang="en-US" sz="1600" b="1" dirty="0">
                <a:latin typeface="Arial"/>
                <a:ea typeface="ＭＳ Ｐゴシック"/>
                <a:cs typeface="Arial"/>
              </a:rPr>
            </a:br>
            <a:endParaRPr lang="en-US" sz="1600" dirty="0">
              <a:latin typeface="Arial"/>
              <a:ea typeface="ＭＳ Ｐゴシック"/>
              <a:cs typeface="Arial"/>
            </a:endParaRPr>
          </a:p>
          <a:p>
            <a:pPr marL="0" marR="228600" indent="0">
              <a:lnSpc>
                <a:spcPct val="107000"/>
              </a:lnSpc>
              <a:spcBef>
                <a:spcPts val="0"/>
              </a:spcBef>
              <a:buNone/>
            </a:pPr>
            <a:r>
              <a:rPr lang="en-US" sz="2400" b="1">
                <a:latin typeface="Arial"/>
                <a:ea typeface="ＭＳ Ｐゴシック"/>
                <a:cs typeface="Arial"/>
              </a:rPr>
              <a:t>4.  Operations and Emergency Response</a:t>
            </a:r>
            <a:endParaRPr lang="en-US" sz="2400" b="1">
              <a:latin typeface="Arial"/>
              <a:cs typeface="Arial"/>
            </a:endParaRPr>
          </a:p>
          <a:p>
            <a:pPr marL="1143000" marR="228600" lvl="2" indent="-285750">
              <a:lnSpc>
                <a:spcPct val="107000"/>
              </a:lnSpc>
              <a:spcBef>
                <a:spcPts val="0"/>
              </a:spcBef>
              <a:buClr>
                <a:srgbClr val="BFBFBF"/>
              </a:buClr>
              <a:buFont typeface="Courier New,monospace"/>
              <a:buChar char="o"/>
            </a:pPr>
            <a:r>
              <a:rPr lang="en-US" sz="1600" b="1" dirty="0">
                <a:solidFill>
                  <a:srgbClr val="7F7F7F"/>
                </a:solidFill>
                <a:latin typeface="Arial"/>
                <a:ea typeface="ＭＳ Ｐゴシック"/>
                <a:cs typeface="Arial"/>
              </a:rPr>
              <a:t>Expanded fire protection settings</a:t>
            </a:r>
            <a:endParaRPr lang="en-US" sz="1600" dirty="0">
              <a:solidFill>
                <a:srgbClr val="7F7F7F"/>
              </a:solidFill>
              <a:ea typeface="ＭＳ Ｐゴシック"/>
            </a:endParaRPr>
          </a:p>
          <a:p>
            <a:pPr marL="1143000" marR="228600" lvl="2" indent="-285750">
              <a:lnSpc>
                <a:spcPct val="107000"/>
              </a:lnSpc>
              <a:spcBef>
                <a:spcPts val="0"/>
              </a:spcBef>
              <a:buClr>
                <a:srgbClr val="BFBFBF"/>
              </a:buClr>
              <a:buFont typeface="Courier New,monospace"/>
              <a:buChar char="o"/>
            </a:pPr>
            <a:r>
              <a:rPr lang="en-US" sz="1600" b="1" dirty="0">
                <a:latin typeface="Arial"/>
                <a:ea typeface="ＭＳ Ｐゴシック"/>
                <a:cs typeface="Arial"/>
              </a:rPr>
              <a:t>Public Safety Power Shutoff (PSPS)</a:t>
            </a:r>
            <a:br>
              <a:rPr lang="en-US" sz="1600" b="1" dirty="0">
                <a:ea typeface="ＭＳ Ｐゴシック"/>
              </a:rPr>
            </a:br>
            <a:endParaRPr lang="en-US" sz="1600">
              <a:ea typeface="ＭＳ Ｐゴシック"/>
            </a:endParaRPr>
          </a:p>
          <a:p>
            <a:pPr marL="0" marR="228600" indent="0">
              <a:lnSpc>
                <a:spcPct val="107000"/>
              </a:lnSpc>
              <a:spcBef>
                <a:spcPts val="0"/>
              </a:spcBef>
              <a:buNone/>
            </a:pPr>
            <a:endParaRPr lang="en-US" sz="2400" b="1" dirty="0">
              <a:ea typeface="ＭＳ Ｐゴシック"/>
            </a:endParaRPr>
          </a:p>
          <a:p>
            <a:pPr marL="0" marR="228600" indent="0">
              <a:lnSpc>
                <a:spcPct val="107000"/>
              </a:lnSpc>
              <a:spcBef>
                <a:spcPts val="0"/>
              </a:spcBef>
              <a:buNone/>
            </a:pPr>
            <a:endParaRPr lang="en-US" sz="2400" b="1" dirty="0">
              <a:ea typeface="ＭＳ Ｐゴシック"/>
            </a:endParaRPr>
          </a:p>
          <a:p>
            <a:pPr marL="0" marR="228600" indent="0">
              <a:lnSpc>
                <a:spcPct val="107000"/>
              </a:lnSpc>
              <a:spcBef>
                <a:spcPts val="0"/>
              </a:spcBef>
              <a:buNone/>
            </a:pPr>
            <a:endParaRPr lang="en-US" sz="2400" b="1" dirty="0">
              <a:ea typeface="ＭＳ Ｐゴシック"/>
            </a:endParaRPr>
          </a:p>
          <a:p>
            <a:pPr marL="0" marR="228600" indent="0">
              <a:lnSpc>
                <a:spcPct val="107000"/>
              </a:lnSpc>
              <a:spcBef>
                <a:spcPts val="0"/>
              </a:spcBef>
              <a:buNone/>
            </a:pPr>
            <a:endParaRPr lang="en-US" sz="2400" b="1" dirty="0">
              <a:ea typeface="ＭＳ Ｐゴシック"/>
            </a:endParaRPr>
          </a:p>
          <a:p>
            <a:pPr marL="0" indent="0">
              <a:buNone/>
            </a:pPr>
            <a:endParaRPr lang="en-US" dirty="0"/>
          </a:p>
        </p:txBody>
      </p:sp>
      <p:sp>
        <p:nvSpPr>
          <p:cNvPr id="5" name="Rectangle 4">
            <a:extLst>
              <a:ext uri="{FF2B5EF4-FFF2-40B4-BE49-F238E27FC236}">
                <a16:creationId xmlns:a16="http://schemas.microsoft.com/office/drawing/2014/main" id="{A96D75B1-BBFE-724D-BF2F-A620DBF501F2}"/>
              </a:ext>
            </a:extLst>
          </p:cNvPr>
          <p:cNvSpPr/>
          <p:nvPr/>
        </p:nvSpPr>
        <p:spPr>
          <a:xfrm>
            <a:off x="293076" y="607783"/>
            <a:ext cx="6849207" cy="580993"/>
          </a:xfrm>
          <a:prstGeom prst="rect">
            <a:avLst/>
          </a:prstGeom>
        </p:spPr>
        <p:txBody>
          <a:bodyPr wrap="square" lIns="91440" tIns="45720" rIns="91440" bIns="45720" anchor="t">
            <a:spAutoFit/>
          </a:bodyPr>
          <a:lstStyle/>
          <a:p>
            <a:pPr marR="228600">
              <a:lnSpc>
                <a:spcPct val="107000"/>
              </a:lnSpc>
            </a:pPr>
            <a:r>
              <a:rPr lang="en-US" sz="3200" b="1">
                <a:solidFill>
                  <a:srgbClr val="0077BE"/>
                </a:solidFill>
                <a:latin typeface="Arial"/>
                <a:ea typeface="ＭＳ Ｐゴシック"/>
                <a:cs typeface="Arial"/>
              </a:rPr>
              <a:t>Our four-part plan includes: </a:t>
            </a:r>
            <a:endParaRPr lang="en-US" sz="3200"/>
          </a:p>
        </p:txBody>
      </p:sp>
      <p:pic>
        <p:nvPicPr>
          <p:cNvPr id="6" name="Graphic 5">
            <a:extLst>
              <a:ext uri="{FF2B5EF4-FFF2-40B4-BE49-F238E27FC236}">
                <a16:creationId xmlns:a16="http://schemas.microsoft.com/office/drawing/2014/main" id="{267B7B36-F36D-9A45-9DBB-86BDF4A63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3044" y="1349931"/>
            <a:ext cx="960875" cy="910633"/>
          </a:xfrm>
          <a:prstGeom prst="rect">
            <a:avLst/>
          </a:prstGeom>
          <a:effectLst>
            <a:outerShdw blurRad="76200" dist="50800" dir="2400000" algn="ctr" rotWithShape="0">
              <a:schemeClr val="bg1">
                <a:lumMod val="85000"/>
              </a:schemeClr>
            </a:outerShdw>
          </a:effectLst>
        </p:spPr>
      </p:pic>
      <p:pic>
        <p:nvPicPr>
          <p:cNvPr id="2" name="Graphic 1">
            <a:extLst>
              <a:ext uri="{FF2B5EF4-FFF2-40B4-BE49-F238E27FC236}">
                <a16:creationId xmlns:a16="http://schemas.microsoft.com/office/drawing/2014/main" id="{ABD0FC92-4187-4B05-7D04-6D3F7740C2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285" y="2437790"/>
            <a:ext cx="898074" cy="910633"/>
          </a:xfrm>
          <a:prstGeom prst="rect">
            <a:avLst/>
          </a:prstGeom>
          <a:effectLst>
            <a:outerShdw blurRad="76200" dist="50800" dir="2400000" algn="ctr" rotWithShape="0">
              <a:schemeClr val="bg1">
                <a:lumMod val="85000"/>
              </a:schemeClr>
            </a:outerShdw>
          </a:effectLst>
        </p:spPr>
      </p:pic>
      <p:pic>
        <p:nvPicPr>
          <p:cNvPr id="4" name="Graphic 1">
            <a:extLst>
              <a:ext uri="{FF2B5EF4-FFF2-40B4-BE49-F238E27FC236}">
                <a16:creationId xmlns:a16="http://schemas.microsoft.com/office/drawing/2014/main" id="{AB28F8F4-A91B-044E-3A3E-C20202E5EC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5726" y="3509578"/>
            <a:ext cx="973435" cy="898073"/>
          </a:xfrm>
          <a:prstGeom prst="rect">
            <a:avLst/>
          </a:prstGeom>
          <a:effectLst>
            <a:outerShdw blurRad="76200" dist="50800" dir="2400000" algn="ctr" rotWithShape="0">
              <a:schemeClr val="bg1">
                <a:lumMod val="85000"/>
              </a:schemeClr>
            </a:outerShdw>
          </a:effectLst>
        </p:spPr>
      </p:pic>
      <p:pic>
        <p:nvPicPr>
          <p:cNvPr id="8" name="Graphic 7">
            <a:extLst>
              <a:ext uri="{FF2B5EF4-FFF2-40B4-BE49-F238E27FC236}">
                <a16:creationId xmlns:a16="http://schemas.microsoft.com/office/drawing/2014/main" id="{912E0C60-ABE0-0280-54AB-6CCBD8B6A3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974" y="4468486"/>
            <a:ext cx="1099989" cy="1111271"/>
          </a:xfrm>
          <a:prstGeom prst="rect">
            <a:avLst/>
          </a:prstGeom>
          <a:effectLst>
            <a:outerShdw blurRad="76200" dist="50800" dir="2400000" algn="ctr" rotWithShape="0">
              <a:schemeClr val="bg1">
                <a:lumMod val="85000"/>
              </a:schemeClr>
            </a:outerShdw>
          </a:effectLst>
        </p:spPr>
      </p:pic>
    </p:spTree>
    <p:extLst>
      <p:ext uri="{BB962C8B-B14F-4D97-AF65-F5344CB8AC3E}">
        <p14:creationId xmlns:p14="http://schemas.microsoft.com/office/powerpoint/2010/main" val="3275372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4C01C-10F0-BE40-8C25-99B2B118CB10}" type="slidenum">
              <a:rPr kumimoji="0" lang="en-US" sz="1200" b="1" i="0" u="none" strike="noStrike" kern="1200" cap="none" spc="0" normalizeH="0" baseline="0" noProof="0" smtClean="0">
                <a:ln>
                  <a:noFill/>
                </a:ln>
                <a:solidFill>
                  <a:srgbClr val="FFFFFF">
                    <a:lumMod val="6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ABA1564A-EAA2-4CB8-81A2-72359F496B73}"/>
              </a:ext>
            </a:extLst>
          </p:cNvPr>
          <p:cNvSpPr txBox="1"/>
          <p:nvPr/>
        </p:nvSpPr>
        <p:spPr>
          <a:xfrm rot="21318076">
            <a:off x="5476943" y="1712982"/>
            <a:ext cx="16479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External Partners &amp; Fire Professionals</a:t>
            </a:r>
          </a:p>
        </p:txBody>
      </p:sp>
      <p:sp>
        <p:nvSpPr>
          <p:cNvPr id="20" name="TextBox 19">
            <a:extLst>
              <a:ext uri="{FF2B5EF4-FFF2-40B4-BE49-F238E27FC236}">
                <a16:creationId xmlns:a16="http://schemas.microsoft.com/office/drawing/2014/main" id="{A19B94DC-2157-4847-828F-CC3BBD03F4E2}"/>
              </a:ext>
            </a:extLst>
          </p:cNvPr>
          <p:cNvSpPr txBox="1"/>
          <p:nvPr/>
        </p:nvSpPr>
        <p:spPr>
          <a:xfrm>
            <a:off x="7403760" y="1832481"/>
            <a:ext cx="16479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Internal Employees</a:t>
            </a:r>
          </a:p>
        </p:txBody>
      </p:sp>
      <p:sp>
        <p:nvSpPr>
          <p:cNvPr id="21" name="Object 3">
            <a:extLst>
              <a:ext uri="{FF2B5EF4-FFF2-40B4-BE49-F238E27FC236}">
                <a16:creationId xmlns:a16="http://schemas.microsoft.com/office/drawing/2014/main" id="{D7F67AC6-D91A-4F13-8AEB-37393DFF7643}"/>
              </a:ext>
            </a:extLst>
          </p:cNvPr>
          <p:cNvSpPr/>
          <p:nvPr/>
        </p:nvSpPr>
        <p:spPr>
          <a:xfrm>
            <a:off x="1077745" y="1940207"/>
            <a:ext cx="380905" cy="380905"/>
          </a:xfrm>
          <a:prstGeom prst="ellipse">
            <a:avLst/>
          </a:prstGeom>
          <a:solidFill>
            <a:srgbClr val="F39C12"/>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sp>
        <p:nvSpPr>
          <p:cNvPr id="22" name="Object 5">
            <a:extLst>
              <a:ext uri="{FF2B5EF4-FFF2-40B4-BE49-F238E27FC236}">
                <a16:creationId xmlns:a16="http://schemas.microsoft.com/office/drawing/2014/main" id="{F27EE7F9-6EE1-4E30-BEF7-FFD7FC4DC9EB}"/>
              </a:ext>
            </a:extLst>
          </p:cNvPr>
          <p:cNvSpPr/>
          <p:nvPr/>
        </p:nvSpPr>
        <p:spPr>
          <a:xfrm>
            <a:off x="1649102" y="1961443"/>
            <a:ext cx="4761309" cy="1065638"/>
          </a:xfrm>
          <a:prstGeom prst="rect">
            <a:avLst/>
          </a:prstGeom>
          <a:noFill/>
        </p:spPr>
        <p:txBody>
          <a:bodyPr wrap="square" lIns="0" tIns="0" rIns="0" bIns="0" rtlCol="0" anchor="t"/>
          <a:lstStyle/>
          <a:p>
            <a:pPr marL="0" marR="0" lvl="0" indent="0" algn="l" defTabSz="914400" rtl="0" eaLnBrk="1" fontAlgn="auto" latinLnBrk="0" hangingPunct="1">
              <a:lnSpc>
                <a:spcPts val="3100"/>
              </a:lnSpc>
              <a:spcBef>
                <a:spcPts val="0"/>
              </a:spcBef>
              <a:spcAft>
                <a:spcPts val="600"/>
              </a:spcAft>
              <a:buClrTx/>
              <a:buSzTx/>
              <a:buFontTx/>
              <a:buNone/>
              <a:tabLst/>
              <a:defRPr/>
            </a:pPr>
            <a:r>
              <a:rPr lang="en-US" sz="2400" dirty="0">
                <a:solidFill>
                  <a:srgbClr val="58595B"/>
                </a:solidFill>
                <a:latin typeface="Arial" panose="020B0604020202020204" pitchFamily="34" charset="0"/>
                <a:cs typeface="Arial" panose="020B0604020202020204" pitchFamily="34" charset="0"/>
              </a:rPr>
              <a:t>Promote public and worker</a:t>
            </a:r>
            <a:br>
              <a:rPr lang="en-US" sz="2400" dirty="0">
                <a:solidFill>
                  <a:srgbClr val="58595B"/>
                </a:solidFill>
                <a:latin typeface="Arial" panose="020B0604020202020204" pitchFamily="34" charset="0"/>
                <a:cs typeface="Arial" panose="020B0604020202020204" pitchFamily="34" charset="0"/>
              </a:rPr>
            </a:br>
            <a:r>
              <a:rPr lang="en-US" sz="2400" dirty="0">
                <a:solidFill>
                  <a:srgbClr val="58595B"/>
                </a:solidFill>
                <a:latin typeface="Arial" panose="020B0604020202020204" pitchFamily="34" charset="0"/>
                <a:cs typeface="Arial" panose="020B0604020202020204" pitchFamily="34" charset="0"/>
              </a:rPr>
              <a:t>safety around the impacts of</a:t>
            </a:r>
            <a:br>
              <a:rPr lang="en-US" sz="2400" dirty="0">
                <a:solidFill>
                  <a:srgbClr val="58595B"/>
                </a:solidFill>
                <a:latin typeface="Arial" panose="020B0604020202020204" pitchFamily="34" charset="0"/>
                <a:cs typeface="Arial" panose="020B0604020202020204" pitchFamily="34" charset="0"/>
              </a:rPr>
            </a:br>
            <a:r>
              <a:rPr lang="en-US" sz="2400" dirty="0">
                <a:solidFill>
                  <a:srgbClr val="58595B"/>
                </a:solidFill>
                <a:latin typeface="Arial" panose="020B0604020202020204" pitchFamily="34" charset="0"/>
                <a:cs typeface="Arial" panose="020B0604020202020204" pitchFamily="34" charset="0"/>
              </a:rPr>
              <a:t>wildfire</a:t>
            </a:r>
          </a:p>
        </p:txBody>
      </p:sp>
      <p:sp>
        <p:nvSpPr>
          <p:cNvPr id="23" name="Object 6">
            <a:extLst>
              <a:ext uri="{FF2B5EF4-FFF2-40B4-BE49-F238E27FC236}">
                <a16:creationId xmlns:a16="http://schemas.microsoft.com/office/drawing/2014/main" id="{FDBA96EF-5CA9-41BC-9837-20327A93A569}"/>
              </a:ext>
            </a:extLst>
          </p:cNvPr>
          <p:cNvSpPr/>
          <p:nvPr/>
        </p:nvSpPr>
        <p:spPr>
          <a:xfrm>
            <a:off x="1077745" y="3503212"/>
            <a:ext cx="380905" cy="380905"/>
          </a:xfrm>
          <a:prstGeom prst="ellipse">
            <a:avLst/>
          </a:prstGeom>
          <a:solidFill>
            <a:srgbClr val="F39C1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sp>
        <p:nvSpPr>
          <p:cNvPr id="24" name="Object 8">
            <a:extLst>
              <a:ext uri="{FF2B5EF4-FFF2-40B4-BE49-F238E27FC236}">
                <a16:creationId xmlns:a16="http://schemas.microsoft.com/office/drawing/2014/main" id="{FC0DEE9C-6768-4948-8F94-D2072077DE1D}"/>
              </a:ext>
            </a:extLst>
          </p:cNvPr>
          <p:cNvSpPr/>
          <p:nvPr/>
        </p:nvSpPr>
        <p:spPr>
          <a:xfrm>
            <a:off x="1649102" y="3524447"/>
            <a:ext cx="4761309" cy="1065638"/>
          </a:xfrm>
          <a:prstGeom prst="rect">
            <a:avLst/>
          </a:prstGeom>
          <a:noFill/>
        </p:spPr>
        <p:txBody>
          <a:bodyPr wrap="square" lIns="0" tIns="0" rIns="0" bIns="0" rtlCol="0" anchor="t"/>
          <a:lstStyle/>
          <a:p>
            <a:pPr>
              <a:lnSpc>
                <a:spcPts val="3100"/>
              </a:lnSpc>
              <a:spcAft>
                <a:spcPts val="600"/>
              </a:spcAft>
            </a:pPr>
            <a:r>
              <a:rPr lang="en-US" sz="2400" dirty="0">
                <a:solidFill>
                  <a:srgbClr val="58595B"/>
                </a:solidFill>
                <a:latin typeface="Arial" panose="020B0604020202020204" pitchFamily="34" charset="0"/>
                <a:cs typeface="Arial" panose="020B0604020202020204" pitchFamily="34" charset="0"/>
              </a:rPr>
              <a:t>Protect Avista from financial or</a:t>
            </a:r>
            <a:br>
              <a:rPr lang="en-US" sz="2400" dirty="0">
                <a:solidFill>
                  <a:srgbClr val="58595B"/>
                </a:solidFill>
                <a:latin typeface="Arial" panose="020B0604020202020204" pitchFamily="34" charset="0"/>
                <a:cs typeface="Arial" panose="020B0604020202020204" pitchFamily="34" charset="0"/>
              </a:rPr>
            </a:br>
            <a:r>
              <a:rPr lang="en-US" sz="2400" dirty="0">
                <a:solidFill>
                  <a:srgbClr val="58595B"/>
                </a:solidFill>
                <a:latin typeface="Arial" panose="020B0604020202020204" pitchFamily="34" charset="0"/>
                <a:cs typeface="Arial" panose="020B0604020202020204" pitchFamily="34" charset="0"/>
              </a:rPr>
              <a:t>reputational liability</a:t>
            </a:r>
            <a:br>
              <a:rPr lang="en-US" sz="2400" dirty="0">
                <a:solidFill>
                  <a:srgbClr val="58595B"/>
                </a:solidFill>
                <a:latin typeface="Arial" panose="020B0604020202020204" pitchFamily="34" charset="0"/>
                <a:cs typeface="Arial" panose="020B0604020202020204" pitchFamily="34" charset="0"/>
              </a:rPr>
            </a:br>
            <a:r>
              <a:rPr lang="en-US" sz="2400" dirty="0">
                <a:solidFill>
                  <a:srgbClr val="58595B"/>
                </a:solidFill>
                <a:latin typeface="Arial" panose="020B0604020202020204" pitchFamily="34" charset="0"/>
                <a:cs typeface="Arial" panose="020B0604020202020204" pitchFamily="34" charset="0"/>
              </a:rPr>
              <a:t>associated with wildfire</a:t>
            </a:r>
          </a:p>
        </p:txBody>
      </p:sp>
      <p:sp>
        <p:nvSpPr>
          <p:cNvPr id="25" name="Object 9">
            <a:extLst>
              <a:ext uri="{FF2B5EF4-FFF2-40B4-BE49-F238E27FC236}">
                <a16:creationId xmlns:a16="http://schemas.microsoft.com/office/drawing/2014/main" id="{40D85C78-AB99-4126-8C39-ECC4C3231443}"/>
              </a:ext>
            </a:extLst>
          </p:cNvPr>
          <p:cNvSpPr/>
          <p:nvPr/>
        </p:nvSpPr>
        <p:spPr>
          <a:xfrm>
            <a:off x="6410411" y="1940207"/>
            <a:ext cx="380905" cy="380905"/>
          </a:xfrm>
          <a:prstGeom prst="ellipse">
            <a:avLst/>
          </a:prstGeom>
          <a:solidFill>
            <a:srgbClr val="F39C12"/>
          </a:solidFill>
        </p:spPr>
        <p:txBody>
          <a:bodyPr/>
          <a:lstStyle/>
          <a:p>
            <a:endParaRPr lang="en-US"/>
          </a:p>
        </p:txBody>
      </p:sp>
      <p:sp>
        <p:nvSpPr>
          <p:cNvPr id="26" name="Object 11">
            <a:extLst>
              <a:ext uri="{FF2B5EF4-FFF2-40B4-BE49-F238E27FC236}">
                <a16:creationId xmlns:a16="http://schemas.microsoft.com/office/drawing/2014/main" id="{A2D5A872-CD34-4F9C-89AC-54F0BE6B598B}"/>
              </a:ext>
            </a:extLst>
          </p:cNvPr>
          <p:cNvSpPr/>
          <p:nvPr/>
        </p:nvSpPr>
        <p:spPr>
          <a:xfrm>
            <a:off x="6981769" y="1961443"/>
            <a:ext cx="4761309" cy="1065638"/>
          </a:xfrm>
          <a:prstGeom prst="rect">
            <a:avLst/>
          </a:prstGeom>
          <a:noFill/>
        </p:spPr>
        <p:txBody>
          <a:bodyPr wrap="square" lIns="0" tIns="0" rIns="0" bIns="0" rtlCol="0" anchor="t"/>
          <a:lstStyle/>
          <a:p>
            <a:pPr marR="0" lvl="0" indent="0" fontAlgn="auto">
              <a:lnSpc>
                <a:spcPts val="3100"/>
              </a:lnSpc>
              <a:spcBef>
                <a:spcPts val="0"/>
              </a:spcBef>
              <a:spcAft>
                <a:spcPts val="600"/>
              </a:spcAft>
              <a:buClrTx/>
              <a:buSzTx/>
              <a:buFontTx/>
              <a:buNone/>
              <a:tabLst/>
              <a:defRPr/>
            </a:pPr>
            <a:r>
              <a:rPr lang="en-US" sz="2400" dirty="0">
                <a:solidFill>
                  <a:srgbClr val="58595B"/>
                </a:solidFill>
                <a:latin typeface="Arial" panose="020B0604020202020204" pitchFamily="34" charset="0"/>
                <a:cs typeface="Arial" panose="020B0604020202020204" pitchFamily="34" charset="0"/>
              </a:rPr>
              <a:t>Minimize service disruptions</a:t>
            </a:r>
            <a:br>
              <a:rPr lang="en-US" sz="2400" dirty="0">
                <a:solidFill>
                  <a:srgbClr val="58595B"/>
                </a:solidFill>
                <a:latin typeface="Arial" panose="020B0604020202020204" pitchFamily="34" charset="0"/>
                <a:cs typeface="Arial" panose="020B0604020202020204" pitchFamily="34" charset="0"/>
              </a:rPr>
            </a:br>
            <a:r>
              <a:rPr lang="en-US" sz="2400" dirty="0">
                <a:solidFill>
                  <a:srgbClr val="58595B"/>
                </a:solidFill>
                <a:latin typeface="Arial" panose="020B0604020202020204" pitchFamily="34" charset="0"/>
                <a:cs typeface="Arial" panose="020B0604020202020204" pitchFamily="34" charset="0"/>
              </a:rPr>
              <a:t>caused by wildfires and other</a:t>
            </a:r>
            <a:br>
              <a:rPr lang="en-US" sz="2400" dirty="0">
                <a:solidFill>
                  <a:srgbClr val="58595B"/>
                </a:solidFill>
                <a:latin typeface="Arial" panose="020B0604020202020204" pitchFamily="34" charset="0"/>
                <a:cs typeface="Arial" panose="020B0604020202020204" pitchFamily="34" charset="0"/>
              </a:rPr>
            </a:br>
            <a:r>
              <a:rPr lang="en-US" sz="2400" dirty="0">
                <a:solidFill>
                  <a:srgbClr val="58595B"/>
                </a:solidFill>
                <a:latin typeface="Arial" panose="020B0604020202020204" pitchFamily="34" charset="0"/>
                <a:cs typeface="Arial" panose="020B0604020202020204" pitchFamily="34" charset="0"/>
              </a:rPr>
              <a:t>extreme weather events</a:t>
            </a:r>
          </a:p>
        </p:txBody>
      </p:sp>
      <p:grpSp>
        <p:nvGrpSpPr>
          <p:cNvPr id="27" name="Group 26">
            <a:extLst>
              <a:ext uri="{FF2B5EF4-FFF2-40B4-BE49-F238E27FC236}">
                <a16:creationId xmlns:a16="http://schemas.microsoft.com/office/drawing/2014/main" id="{5FABA20B-D87A-471D-A034-8592B638D873}"/>
              </a:ext>
            </a:extLst>
          </p:cNvPr>
          <p:cNvGrpSpPr/>
          <p:nvPr/>
        </p:nvGrpSpPr>
        <p:grpSpPr>
          <a:xfrm>
            <a:off x="7843960" y="3503212"/>
            <a:ext cx="2036238" cy="2036238"/>
            <a:chOff x="8012772" y="3884117"/>
            <a:chExt cx="2036238" cy="2036238"/>
          </a:xfrm>
        </p:grpSpPr>
        <p:sp>
          <p:nvSpPr>
            <p:cNvPr id="28" name="Object 12">
              <a:extLst>
                <a:ext uri="{FF2B5EF4-FFF2-40B4-BE49-F238E27FC236}">
                  <a16:creationId xmlns:a16="http://schemas.microsoft.com/office/drawing/2014/main" id="{731AB337-76BE-4E15-81F3-D28D14A502CB}"/>
                </a:ext>
              </a:extLst>
            </p:cNvPr>
            <p:cNvSpPr/>
            <p:nvPr/>
          </p:nvSpPr>
          <p:spPr>
            <a:xfrm>
              <a:off x="8012772" y="3884117"/>
              <a:ext cx="2036238" cy="2036238"/>
            </a:xfrm>
            <a:prstGeom prst="ellipse">
              <a:avLst/>
            </a:prstGeom>
            <a:solidFill>
              <a:srgbClr val="F39C12"/>
            </a:solidFill>
          </p:spPr>
          <p:txBody>
            <a:bodyPr/>
            <a:lstStyle/>
            <a:p>
              <a:endParaRPr lang="en-US"/>
            </a:p>
          </p:txBody>
        </p:sp>
        <p:pic>
          <p:nvPicPr>
            <p:cNvPr id="29" name="Object 13" descr="preencoded.png">
              <a:extLst>
                <a:ext uri="{FF2B5EF4-FFF2-40B4-BE49-F238E27FC236}">
                  <a16:creationId xmlns:a16="http://schemas.microsoft.com/office/drawing/2014/main" id="{6577A0C7-EC68-49C5-A70A-8ED5FA9EB2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79735" y="4393176"/>
              <a:ext cx="902311" cy="1018119"/>
            </a:xfrm>
            <a:prstGeom prst="rect">
              <a:avLst/>
            </a:prstGeom>
          </p:spPr>
        </p:pic>
      </p:grpSp>
      <p:sp>
        <p:nvSpPr>
          <p:cNvPr id="2" name="Title 1">
            <a:extLst>
              <a:ext uri="{FF2B5EF4-FFF2-40B4-BE49-F238E27FC236}">
                <a16:creationId xmlns:a16="http://schemas.microsoft.com/office/drawing/2014/main" id="{4EF6FACE-1FA1-9D3C-BCC4-8E93FC9CF128}"/>
              </a:ext>
            </a:extLst>
          </p:cNvPr>
          <p:cNvSpPr>
            <a:spLocks noGrp="1"/>
          </p:cNvSpPr>
          <p:nvPr>
            <p:ph type="title"/>
          </p:nvPr>
        </p:nvSpPr>
        <p:spPr>
          <a:xfrm>
            <a:off x="676274" y="237994"/>
            <a:ext cx="11048087" cy="1019306"/>
          </a:xfrm>
        </p:spPr>
        <p:txBody>
          <a:bodyPr anchor="b">
            <a:normAutofit/>
          </a:bodyPr>
          <a:lstStyle/>
          <a:p>
            <a:r>
              <a:rPr lang="en-US" sz="2800" dirty="0"/>
              <a:t>Wildfire Resiliency goals</a:t>
            </a:r>
          </a:p>
        </p:txBody>
      </p:sp>
    </p:spTree>
    <p:extLst>
      <p:ext uri="{BB962C8B-B14F-4D97-AF65-F5344CB8AC3E}">
        <p14:creationId xmlns:p14="http://schemas.microsoft.com/office/powerpoint/2010/main" val="2624043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4C01C-10F0-BE40-8C25-99B2B118CB10}" type="slidenum">
              <a:rPr kumimoji="0" lang="en-US" sz="1200" b="1" i="0" u="none" strike="noStrike" kern="1200" cap="none" spc="0" normalizeH="0" baseline="0" noProof="0" smtClean="0">
                <a:ln>
                  <a:noFill/>
                </a:ln>
                <a:solidFill>
                  <a:srgbClr val="FFFFFF">
                    <a:lumMod val="6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5BACFD7-407B-6238-4D32-F552F28A05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2854"/>
          <a:stretch/>
        </p:blipFill>
        <p:spPr>
          <a:xfrm>
            <a:off x="7269770" y="1213526"/>
            <a:ext cx="3974468" cy="5110654"/>
          </a:xfrm>
          <a:prstGeom prst="rect">
            <a:avLst/>
          </a:prstGeom>
        </p:spPr>
      </p:pic>
      <p:pic>
        <p:nvPicPr>
          <p:cNvPr id="9" name="Picture 8">
            <a:extLst>
              <a:ext uri="{FF2B5EF4-FFF2-40B4-BE49-F238E27FC236}">
                <a16:creationId xmlns:a16="http://schemas.microsoft.com/office/drawing/2014/main" id="{90DFA99D-F034-F70E-FB96-DCDEE96DF8F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10922" y="1476763"/>
            <a:ext cx="6846454" cy="4608678"/>
          </a:xfrm>
          <a:prstGeom prst="rect">
            <a:avLst/>
          </a:prstGeom>
        </p:spPr>
      </p:pic>
      <p:sp>
        <p:nvSpPr>
          <p:cNvPr id="10" name="TextBox 9">
            <a:extLst>
              <a:ext uri="{FF2B5EF4-FFF2-40B4-BE49-F238E27FC236}">
                <a16:creationId xmlns:a16="http://schemas.microsoft.com/office/drawing/2014/main" id="{2A34D37A-BEA7-3C86-508F-8AC357EEFF6C}"/>
              </a:ext>
            </a:extLst>
          </p:cNvPr>
          <p:cNvSpPr txBox="1"/>
          <p:nvPr/>
        </p:nvSpPr>
        <p:spPr>
          <a:xfrm>
            <a:off x="4678680" y="5581843"/>
            <a:ext cx="2703195" cy="814838"/>
          </a:xfrm>
          <a:prstGeom prst="rect">
            <a:avLst/>
          </a:prstGeom>
          <a:solidFill>
            <a:schemeClr val="bg1"/>
          </a:solid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Pct val="110000"/>
              <a:buFontTx/>
              <a:buNone/>
              <a:tabLst/>
              <a:defRPr/>
            </a:pPr>
            <a:r>
              <a:rPr kumimoji="0" lang="en-US" sz="2600" b="0" i="0" u="none" strike="noStrike" kern="1200" cap="none" spc="0" normalizeH="0" baseline="0" noProof="0" dirty="0">
                <a:ln>
                  <a:noFill/>
                </a:ln>
                <a:solidFill>
                  <a:srgbClr val="006AAC"/>
                </a:solidFill>
                <a:effectLst/>
                <a:uLnTx/>
                <a:uFillTx/>
                <a:latin typeface="Aptos ExtraBold" panose="020B0604020202020204" pitchFamily="34" charset="0"/>
                <a:ea typeface="+mn-ea"/>
                <a:cs typeface="Arial" panose="020B0604020202020204" pitchFamily="34" charset="0"/>
              </a:rPr>
              <a:t>Wildfire Liability</a:t>
            </a:r>
          </a:p>
          <a:p>
            <a:pPr marL="0" marR="0" lvl="0" indent="0" algn="r" defTabSz="914400" rtl="0" eaLnBrk="1" fontAlgn="auto" latinLnBrk="0" hangingPunct="1">
              <a:lnSpc>
                <a:spcPct val="90000"/>
              </a:lnSpc>
              <a:spcBef>
                <a:spcPts val="0"/>
              </a:spcBef>
              <a:spcAft>
                <a:spcPts val="0"/>
              </a:spcAft>
              <a:buClrTx/>
              <a:buSzPct val="110000"/>
              <a:buFontTx/>
              <a:buNone/>
              <a:tabLst/>
              <a:defRPr/>
            </a:pPr>
            <a:r>
              <a:rPr kumimoji="0" lang="en-US" sz="2600" b="0" i="0" u="none" strike="noStrike" kern="1200" cap="none" spc="0" normalizeH="0" baseline="0" noProof="0" dirty="0">
                <a:ln>
                  <a:noFill/>
                </a:ln>
                <a:solidFill>
                  <a:srgbClr val="006AAC"/>
                </a:solidFill>
                <a:effectLst/>
                <a:uLnTx/>
                <a:uFillTx/>
                <a:latin typeface="Aptos ExtraBold" panose="020B0604020202020204" pitchFamily="34" charset="0"/>
                <a:ea typeface="+mn-ea"/>
                <a:cs typeface="Arial" panose="020B0604020202020204" pitchFamily="34" charset="0"/>
              </a:rPr>
              <a:t>in Washington</a:t>
            </a:r>
          </a:p>
        </p:txBody>
      </p:sp>
      <p:sp>
        <p:nvSpPr>
          <p:cNvPr id="3" name="TextBox 2">
            <a:extLst>
              <a:ext uri="{FF2B5EF4-FFF2-40B4-BE49-F238E27FC236}">
                <a16:creationId xmlns:a16="http://schemas.microsoft.com/office/drawing/2014/main" id="{BC5DA5F4-8F8B-F281-0F8E-64C50DBA2494}"/>
              </a:ext>
            </a:extLst>
          </p:cNvPr>
          <p:cNvSpPr txBox="1"/>
          <p:nvPr/>
        </p:nvSpPr>
        <p:spPr>
          <a:xfrm>
            <a:off x="4566286" y="5624119"/>
            <a:ext cx="3059428" cy="1201034"/>
          </a:xfrm>
          <a:prstGeom prst="rect">
            <a:avLst/>
          </a:prstGeom>
          <a:solidFill>
            <a:schemeClr val="bg1"/>
          </a:solidFill>
        </p:spPr>
        <p:txBody>
          <a:bodyPr wrap="square" rtlCol="0">
            <a:spAutoFit/>
          </a:bodyPr>
          <a:lstStyle/>
          <a:p>
            <a:pPr marL="0" marR="0" lvl="0" indent="0" algn="l" defTabSz="914400" rtl="0" eaLnBrk="1" fontAlgn="auto" latinLnBrk="0" hangingPunct="1">
              <a:lnSpc>
                <a:spcPct val="90000"/>
              </a:lnSpc>
              <a:spcBef>
                <a:spcPts val="2800"/>
              </a:spcBef>
              <a:spcAft>
                <a:spcPts val="0"/>
              </a:spcAft>
              <a:buClrTx/>
              <a:buSzPct val="110000"/>
              <a:buFontTx/>
              <a:buNone/>
              <a:tabLst/>
              <a:defRPr/>
            </a:pPr>
            <a:endParaRPr kumimoji="0" lang="en-US" sz="1800" b="0" i="0" u="none" strike="noStrike" kern="1200" cap="none" spc="0" normalizeH="0" baseline="0" noProof="0" dirty="0" err="1">
              <a:ln>
                <a:noFill/>
              </a:ln>
              <a:solidFill>
                <a:srgbClr val="58595B"/>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BA6A7791-03FB-77B8-6491-1E288146D408}"/>
              </a:ext>
            </a:extLst>
          </p:cNvPr>
          <p:cNvSpPr>
            <a:spLocks noGrp="1"/>
          </p:cNvSpPr>
          <p:nvPr>
            <p:ph type="title"/>
          </p:nvPr>
        </p:nvSpPr>
        <p:spPr>
          <a:xfrm>
            <a:off x="676274" y="237994"/>
            <a:ext cx="11048087" cy="1019306"/>
          </a:xfrm>
        </p:spPr>
        <p:txBody>
          <a:bodyPr anchor="b">
            <a:normAutofit/>
          </a:bodyPr>
          <a:lstStyle/>
          <a:p>
            <a:r>
              <a:rPr lang="en-US" sz="2800" dirty="0" err="1"/>
              <a:t>Avista</a:t>
            </a:r>
            <a:r>
              <a:rPr lang="en-US" sz="2800" dirty="0"/>
              <a:t> service territory wildfire risk overview </a:t>
            </a:r>
          </a:p>
        </p:txBody>
      </p:sp>
      <p:sp>
        <p:nvSpPr>
          <p:cNvPr id="11" name="Rectangle 10">
            <a:extLst>
              <a:ext uri="{FF2B5EF4-FFF2-40B4-BE49-F238E27FC236}">
                <a16:creationId xmlns:a16="http://schemas.microsoft.com/office/drawing/2014/main" id="{C2A397BA-57E8-3EDC-B324-4DD1DA5BBD89}"/>
              </a:ext>
            </a:extLst>
          </p:cNvPr>
          <p:cNvSpPr/>
          <p:nvPr/>
        </p:nvSpPr>
        <p:spPr>
          <a:xfrm>
            <a:off x="9239250" y="1581150"/>
            <a:ext cx="1914525" cy="191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095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A17485-EAAB-4917-A3A9-E7C77F10C787}"/>
              </a:ext>
            </a:extLst>
          </p:cNvPr>
          <p:cNvPicPr>
            <a:picLocks noChangeAspect="1"/>
          </p:cNvPicPr>
          <p:nvPr/>
        </p:nvPicPr>
        <p:blipFill rotWithShape="1">
          <a:blip r:embed="rId3"/>
          <a:srcRect b="11523"/>
          <a:stretch/>
        </p:blipFill>
        <p:spPr>
          <a:xfrm>
            <a:off x="1812136" y="429400"/>
            <a:ext cx="4898262" cy="6167644"/>
          </a:xfrm>
          <a:prstGeom prst="rect">
            <a:avLst/>
          </a:prstGeom>
          <a:ln w="28575">
            <a:solidFill>
              <a:schemeClr val="tx1"/>
            </a:solidFill>
          </a:ln>
        </p:spPr>
      </p:pic>
      <p:sp>
        <p:nvSpPr>
          <p:cNvPr id="4" name="TextBox 3">
            <a:extLst>
              <a:ext uri="{FF2B5EF4-FFF2-40B4-BE49-F238E27FC236}">
                <a16:creationId xmlns:a16="http://schemas.microsoft.com/office/drawing/2014/main" id="{F740B965-213B-4845-B10C-8DD92DC80B18}"/>
              </a:ext>
            </a:extLst>
          </p:cNvPr>
          <p:cNvSpPr txBox="1"/>
          <p:nvPr/>
        </p:nvSpPr>
        <p:spPr>
          <a:xfrm>
            <a:off x="7086255" y="338767"/>
            <a:ext cx="3603701" cy="584775"/>
          </a:xfrm>
          <a:prstGeom prst="rect">
            <a:avLst/>
          </a:prstGeom>
          <a:noFill/>
        </p:spPr>
        <p:txBody>
          <a:bodyPr wrap="square" lIns="91440" tIns="45720" rIns="91440" bIns="45720" rtlCol="0" anchor="t">
            <a:spAutoFit/>
          </a:bodyPr>
          <a:lstStyle/>
          <a:p>
            <a:pPr defTabSz="311719" fontAlgn="auto">
              <a:spcBef>
                <a:spcPts val="0"/>
              </a:spcBef>
              <a:spcAft>
                <a:spcPts val="0"/>
              </a:spcAft>
            </a:pPr>
            <a:r>
              <a:rPr lang="en-US" sz="3200" b="1">
                <a:solidFill>
                  <a:srgbClr val="0070C0"/>
                </a:solidFill>
                <a:latin typeface="Arial"/>
                <a:cs typeface="Arial"/>
              </a:rPr>
              <a:t>System Overview</a:t>
            </a:r>
            <a:endParaRPr lang="en-US" sz="3200" b="1">
              <a:solidFill>
                <a:srgbClr val="0070C0"/>
              </a:solidFill>
              <a:latin typeface="Arial"/>
              <a:ea typeface="Calibri"/>
              <a:cs typeface="Arial"/>
            </a:endParaRPr>
          </a:p>
        </p:txBody>
      </p:sp>
      <p:graphicFrame>
        <p:nvGraphicFramePr>
          <p:cNvPr id="25" name="Table 24">
            <a:extLst>
              <a:ext uri="{FF2B5EF4-FFF2-40B4-BE49-F238E27FC236}">
                <a16:creationId xmlns:a16="http://schemas.microsoft.com/office/drawing/2014/main" id="{61753685-88B1-4DC3-B6CE-2BEF69BFE0A2}"/>
              </a:ext>
            </a:extLst>
          </p:cNvPr>
          <p:cNvGraphicFramePr>
            <a:graphicFrameLocks noGrp="1"/>
          </p:cNvGraphicFramePr>
          <p:nvPr/>
        </p:nvGraphicFramePr>
        <p:xfrm>
          <a:off x="6950766" y="3500633"/>
          <a:ext cx="2862468" cy="1212444"/>
        </p:xfrm>
        <a:graphic>
          <a:graphicData uri="http://schemas.openxmlformats.org/drawingml/2006/table">
            <a:tbl>
              <a:tblPr>
                <a:tableStyleId>{D7AC3CCA-C797-4891-BE02-D94E43425B78}</a:tableStyleId>
              </a:tblPr>
              <a:tblGrid>
                <a:gridCol w="654031">
                  <a:extLst>
                    <a:ext uri="{9D8B030D-6E8A-4147-A177-3AD203B41FA5}">
                      <a16:colId xmlns:a16="http://schemas.microsoft.com/office/drawing/2014/main" val="2930916279"/>
                    </a:ext>
                  </a:extLst>
                </a:gridCol>
                <a:gridCol w="842289">
                  <a:extLst>
                    <a:ext uri="{9D8B030D-6E8A-4147-A177-3AD203B41FA5}">
                      <a16:colId xmlns:a16="http://schemas.microsoft.com/office/drawing/2014/main" val="2878320545"/>
                    </a:ext>
                  </a:extLst>
                </a:gridCol>
                <a:gridCol w="824304">
                  <a:extLst>
                    <a:ext uri="{9D8B030D-6E8A-4147-A177-3AD203B41FA5}">
                      <a16:colId xmlns:a16="http://schemas.microsoft.com/office/drawing/2014/main" val="2451996484"/>
                    </a:ext>
                  </a:extLst>
                </a:gridCol>
                <a:gridCol w="541844">
                  <a:extLst>
                    <a:ext uri="{9D8B030D-6E8A-4147-A177-3AD203B41FA5}">
                      <a16:colId xmlns:a16="http://schemas.microsoft.com/office/drawing/2014/main" val="3143212865"/>
                    </a:ext>
                  </a:extLst>
                </a:gridCol>
              </a:tblGrid>
              <a:tr h="151967">
                <a:tc>
                  <a:txBody>
                    <a:bodyPr/>
                    <a:lstStyle/>
                    <a:p>
                      <a:pPr algn="l" fontAlgn="b"/>
                      <a:r>
                        <a:rPr lang="en-US" sz="1100" b="0" i="0" u="none" strike="noStrike">
                          <a:solidFill>
                            <a:sysClr val="windowText" lastClr="000000"/>
                          </a:solidFill>
                          <a:effectLst/>
                          <a:latin typeface="Calibri" panose="020F0502020204030204" pitchFamily="34" charset="0"/>
                        </a:rPr>
                        <a:t>Wildfire Risk</a:t>
                      </a:r>
                    </a:p>
                  </a:txBody>
                  <a:tcPr marL="6494" marR="6494" marT="6494" marB="0" anchor="b">
                    <a:solidFill>
                      <a:srgbClr val="F7F8F8"/>
                    </a:solidFill>
                  </a:tcPr>
                </a:tc>
                <a:tc>
                  <a:txBody>
                    <a:bodyPr/>
                    <a:lstStyle/>
                    <a:p>
                      <a:pPr algn="l" fontAlgn="b"/>
                      <a:r>
                        <a:rPr lang="en-US" sz="1100" b="0" i="0" u="none" strike="noStrike">
                          <a:solidFill>
                            <a:sysClr val="windowText" lastClr="000000"/>
                          </a:solidFill>
                          <a:effectLst/>
                          <a:latin typeface="Calibri" panose="020F0502020204030204" pitchFamily="34" charset="0"/>
                        </a:rPr>
                        <a:t>ID (miles)</a:t>
                      </a:r>
                    </a:p>
                  </a:txBody>
                  <a:tcPr marL="6494" marR="6494" marT="6494" marB="0" anchor="b">
                    <a:solidFill>
                      <a:srgbClr val="F7F8F8"/>
                    </a:solidFill>
                  </a:tcPr>
                </a:tc>
                <a:tc>
                  <a:txBody>
                    <a:bodyPr/>
                    <a:lstStyle/>
                    <a:p>
                      <a:pPr algn="l" fontAlgn="b"/>
                      <a:r>
                        <a:rPr lang="en-US" sz="1100" b="0" i="0" u="none" strike="noStrike">
                          <a:solidFill>
                            <a:sysClr val="windowText" lastClr="000000"/>
                          </a:solidFill>
                          <a:effectLst/>
                          <a:latin typeface="Calibri" panose="020F0502020204030204" pitchFamily="34" charset="0"/>
                        </a:rPr>
                        <a:t>WA (miles)</a:t>
                      </a:r>
                    </a:p>
                  </a:txBody>
                  <a:tcPr marL="6494" marR="6494" marT="6494" marB="0" anchor="b">
                    <a:solidFill>
                      <a:srgbClr val="F7F8F8"/>
                    </a:solidFill>
                  </a:tcPr>
                </a:tc>
                <a:tc>
                  <a:txBody>
                    <a:bodyPr/>
                    <a:lstStyle/>
                    <a:p>
                      <a:pPr algn="l" fontAlgn="b"/>
                      <a:r>
                        <a:rPr lang="en-US" sz="1100" b="0" i="0" u="none" strike="noStrike">
                          <a:solidFill>
                            <a:sysClr val="windowText" lastClr="000000"/>
                          </a:solidFill>
                          <a:effectLst/>
                          <a:latin typeface="Calibri" panose="020F0502020204030204" pitchFamily="34" charset="0"/>
                        </a:rPr>
                        <a:t>Total</a:t>
                      </a:r>
                    </a:p>
                  </a:txBody>
                  <a:tcPr marL="6494" marR="6494" marT="6494" marB="0" anchor="b">
                    <a:solidFill>
                      <a:srgbClr val="F7F8F8"/>
                    </a:solidFill>
                  </a:tcPr>
                </a:tc>
                <a:extLst>
                  <a:ext uri="{0D108BD9-81ED-4DB2-BD59-A6C34878D82A}">
                    <a16:rowId xmlns:a16="http://schemas.microsoft.com/office/drawing/2014/main" val="146436362"/>
                  </a:ext>
                </a:extLst>
              </a:tr>
              <a:tr h="131185">
                <a:tc>
                  <a:txBody>
                    <a:bodyPr/>
                    <a:lstStyle/>
                    <a:p>
                      <a:pPr algn="l" fontAlgn="b"/>
                      <a:r>
                        <a:rPr lang="en-US" sz="1100" b="0" i="0" u="none" strike="noStrike">
                          <a:solidFill>
                            <a:srgbClr val="000000"/>
                          </a:solidFill>
                          <a:effectLst/>
                          <a:latin typeface="Calibri" panose="020F0502020204030204" pitchFamily="34" charset="0"/>
                        </a:rPr>
                        <a:t> Tier 0</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1,180.8</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2,669.5</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3,852.7</a:t>
                      </a:r>
                    </a:p>
                  </a:txBody>
                  <a:tcPr marL="6494" marR="6494" marT="6494" marB="0" anchor="b">
                    <a:solidFill>
                      <a:srgbClr val="F7F8F8"/>
                    </a:solidFill>
                  </a:tcPr>
                </a:tc>
                <a:extLst>
                  <a:ext uri="{0D108BD9-81ED-4DB2-BD59-A6C34878D82A}">
                    <a16:rowId xmlns:a16="http://schemas.microsoft.com/office/drawing/2014/main" val="3818749609"/>
                  </a:ext>
                </a:extLst>
              </a:tr>
              <a:tr h="131185">
                <a:tc>
                  <a:txBody>
                    <a:bodyPr/>
                    <a:lstStyle/>
                    <a:p>
                      <a:pPr algn="l" fontAlgn="b"/>
                      <a:r>
                        <a:rPr lang="en-US" sz="1100" b="0" i="0" u="none" strike="noStrike">
                          <a:solidFill>
                            <a:srgbClr val="000000"/>
                          </a:solidFill>
                          <a:effectLst/>
                          <a:latin typeface="Calibri" panose="020F0502020204030204" pitchFamily="34" charset="0"/>
                        </a:rPr>
                        <a:t> Tier 1</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349.3</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779.5</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1,128.9</a:t>
                      </a:r>
                    </a:p>
                  </a:txBody>
                  <a:tcPr marL="6494" marR="6494" marT="6494" marB="0" anchor="b">
                    <a:solidFill>
                      <a:srgbClr val="F7F8F8"/>
                    </a:solidFill>
                  </a:tcPr>
                </a:tc>
                <a:extLst>
                  <a:ext uri="{0D108BD9-81ED-4DB2-BD59-A6C34878D82A}">
                    <a16:rowId xmlns:a16="http://schemas.microsoft.com/office/drawing/2014/main" val="489920648"/>
                  </a:ext>
                </a:extLst>
              </a:tr>
              <a:tr h="131185">
                <a:tc>
                  <a:txBody>
                    <a:bodyPr/>
                    <a:lstStyle/>
                    <a:p>
                      <a:pPr algn="l" fontAlgn="b"/>
                      <a:r>
                        <a:rPr lang="en-US" sz="1100" b="0" i="0" u="none" strike="noStrike">
                          <a:solidFill>
                            <a:srgbClr val="000000"/>
                          </a:solidFill>
                          <a:effectLst/>
                          <a:latin typeface="Calibri" panose="020F0502020204030204" pitchFamily="34" charset="0"/>
                        </a:rPr>
                        <a:t> Tier 2</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418.2</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1,056.3</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1,474.5</a:t>
                      </a:r>
                    </a:p>
                  </a:txBody>
                  <a:tcPr marL="6494" marR="6494" marT="6494" marB="0" anchor="b">
                    <a:solidFill>
                      <a:srgbClr val="F7F8F8"/>
                    </a:solidFill>
                  </a:tcPr>
                </a:tc>
                <a:extLst>
                  <a:ext uri="{0D108BD9-81ED-4DB2-BD59-A6C34878D82A}">
                    <a16:rowId xmlns:a16="http://schemas.microsoft.com/office/drawing/2014/main" val="2874285705"/>
                  </a:ext>
                </a:extLst>
              </a:tr>
              <a:tr h="131185">
                <a:tc>
                  <a:txBody>
                    <a:bodyPr/>
                    <a:lstStyle/>
                    <a:p>
                      <a:pPr algn="l" fontAlgn="b"/>
                      <a:r>
                        <a:rPr lang="en-US" sz="1100" b="0" i="0" u="none" strike="noStrike">
                          <a:solidFill>
                            <a:srgbClr val="000000"/>
                          </a:solidFill>
                          <a:effectLst/>
                          <a:latin typeface="Calibri" panose="020F0502020204030204" pitchFamily="34" charset="0"/>
                        </a:rPr>
                        <a:t> Tier 3</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619.4</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651.9</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1,271.3</a:t>
                      </a:r>
                    </a:p>
                  </a:txBody>
                  <a:tcPr marL="6494" marR="6494" marT="6494" marB="0" anchor="b">
                    <a:solidFill>
                      <a:srgbClr val="F7F8F8"/>
                    </a:solidFill>
                  </a:tcPr>
                </a:tc>
                <a:extLst>
                  <a:ext uri="{0D108BD9-81ED-4DB2-BD59-A6C34878D82A}">
                    <a16:rowId xmlns:a16="http://schemas.microsoft.com/office/drawing/2014/main" val="3549894570"/>
                  </a:ext>
                </a:extLst>
              </a:tr>
              <a:tr h="131185">
                <a:tc>
                  <a:txBody>
                    <a:bodyPr/>
                    <a:lstStyle/>
                    <a:p>
                      <a:pPr algn="l" fontAlgn="b"/>
                      <a:r>
                        <a:rPr lang="en-US" sz="1100" b="0" i="0" u="none" strike="noStrike">
                          <a:solidFill>
                            <a:srgbClr val="000000"/>
                          </a:solidFill>
                          <a:effectLst/>
                          <a:latin typeface="Calibri" panose="020F0502020204030204" pitchFamily="34" charset="0"/>
                        </a:rPr>
                        <a:t> Totals</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2,567.7</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5,157.1</a:t>
                      </a:r>
                    </a:p>
                  </a:txBody>
                  <a:tcPr marL="6494" marR="6494" marT="6494" marB="0" anchor="b">
                    <a:solidFill>
                      <a:srgbClr val="F7F8F8"/>
                    </a:solidFill>
                  </a:tcPr>
                </a:tc>
                <a:tc>
                  <a:txBody>
                    <a:bodyPr/>
                    <a:lstStyle/>
                    <a:p>
                      <a:pPr algn="l" fontAlgn="b"/>
                      <a:r>
                        <a:rPr lang="en-US" sz="1100" b="0" i="0" u="none" strike="noStrike" kern="1200">
                          <a:solidFill>
                            <a:srgbClr val="000000"/>
                          </a:solidFill>
                          <a:effectLst/>
                          <a:latin typeface="Calibri" panose="020F0502020204030204" pitchFamily="34" charset="0"/>
                          <a:ea typeface="+mn-ea"/>
                          <a:cs typeface="+mn-cs"/>
                        </a:rPr>
                        <a:t>7,727.3</a:t>
                      </a:r>
                    </a:p>
                  </a:txBody>
                  <a:tcPr marL="6494" marR="6494" marT="6494" marB="0" anchor="b">
                    <a:solidFill>
                      <a:srgbClr val="F7F8F8"/>
                    </a:solidFill>
                  </a:tcPr>
                </a:tc>
                <a:extLst>
                  <a:ext uri="{0D108BD9-81ED-4DB2-BD59-A6C34878D82A}">
                    <a16:rowId xmlns:a16="http://schemas.microsoft.com/office/drawing/2014/main" val="790266978"/>
                  </a:ext>
                </a:extLst>
              </a:tr>
            </a:tbl>
          </a:graphicData>
        </a:graphic>
      </p:graphicFrame>
      <p:grpSp>
        <p:nvGrpSpPr>
          <p:cNvPr id="26" name="Group 25">
            <a:extLst>
              <a:ext uri="{FF2B5EF4-FFF2-40B4-BE49-F238E27FC236}">
                <a16:creationId xmlns:a16="http://schemas.microsoft.com/office/drawing/2014/main" id="{57129FC0-B8FF-46A1-BA49-33CF4E321C8B}"/>
              </a:ext>
            </a:extLst>
          </p:cNvPr>
          <p:cNvGrpSpPr/>
          <p:nvPr/>
        </p:nvGrpSpPr>
        <p:grpSpPr>
          <a:xfrm>
            <a:off x="7293520" y="3868616"/>
            <a:ext cx="308825" cy="650631"/>
            <a:chOff x="1520238" y="8338419"/>
            <a:chExt cx="528916" cy="638720"/>
          </a:xfrm>
        </p:grpSpPr>
        <p:pic>
          <p:nvPicPr>
            <p:cNvPr id="27" name="Picture 26">
              <a:extLst>
                <a:ext uri="{FF2B5EF4-FFF2-40B4-BE49-F238E27FC236}">
                  <a16:creationId xmlns:a16="http://schemas.microsoft.com/office/drawing/2014/main" id="{87B291C3-E26C-4501-82AF-0A9F90161001}"/>
                </a:ext>
              </a:extLst>
            </p:cNvPr>
            <p:cNvPicPr>
              <a:picLocks noChangeAspect="1"/>
            </p:cNvPicPr>
            <p:nvPr/>
          </p:nvPicPr>
          <p:blipFill rotWithShape="1">
            <a:blip r:embed="rId4"/>
            <a:srcRect l="6637" t="25246" r="78157" b="68310"/>
            <a:stretch/>
          </p:blipFill>
          <p:spPr>
            <a:xfrm>
              <a:off x="1559865" y="8338419"/>
              <a:ext cx="449659" cy="139653"/>
            </a:xfrm>
            <a:prstGeom prst="rect">
              <a:avLst/>
            </a:prstGeom>
          </p:spPr>
        </p:pic>
        <p:pic>
          <p:nvPicPr>
            <p:cNvPr id="28" name="Picture 27">
              <a:extLst>
                <a:ext uri="{FF2B5EF4-FFF2-40B4-BE49-F238E27FC236}">
                  <a16:creationId xmlns:a16="http://schemas.microsoft.com/office/drawing/2014/main" id="{0BD11319-5680-4BC6-8558-E0EF4C82B68A}"/>
                </a:ext>
              </a:extLst>
            </p:cNvPr>
            <p:cNvPicPr>
              <a:picLocks noChangeAspect="1"/>
            </p:cNvPicPr>
            <p:nvPr/>
          </p:nvPicPr>
          <p:blipFill rotWithShape="1">
            <a:blip r:embed="rId4"/>
            <a:srcRect l="5399" t="43741" r="77177" b="50959"/>
            <a:stretch/>
          </p:blipFill>
          <p:spPr>
            <a:xfrm>
              <a:off x="1520238" y="8523177"/>
              <a:ext cx="528916" cy="125718"/>
            </a:xfrm>
            <a:prstGeom prst="rect">
              <a:avLst/>
            </a:prstGeom>
          </p:spPr>
        </p:pic>
        <p:pic>
          <p:nvPicPr>
            <p:cNvPr id="29" name="Picture 28">
              <a:extLst>
                <a:ext uri="{FF2B5EF4-FFF2-40B4-BE49-F238E27FC236}">
                  <a16:creationId xmlns:a16="http://schemas.microsoft.com/office/drawing/2014/main" id="{F57BD114-D2E3-4014-93A2-A972B88CA709}"/>
                </a:ext>
              </a:extLst>
            </p:cNvPr>
            <p:cNvPicPr>
              <a:picLocks noChangeAspect="1"/>
            </p:cNvPicPr>
            <p:nvPr/>
          </p:nvPicPr>
          <p:blipFill rotWithShape="1">
            <a:blip r:embed="rId4"/>
            <a:srcRect l="6648" t="61255" r="79586" b="31661"/>
            <a:stretch/>
          </p:blipFill>
          <p:spPr>
            <a:xfrm>
              <a:off x="1590729" y="8688133"/>
              <a:ext cx="387931" cy="122169"/>
            </a:xfrm>
            <a:prstGeom prst="rect">
              <a:avLst/>
            </a:prstGeom>
          </p:spPr>
        </p:pic>
        <p:pic>
          <p:nvPicPr>
            <p:cNvPr id="30" name="Picture 29">
              <a:extLst>
                <a:ext uri="{FF2B5EF4-FFF2-40B4-BE49-F238E27FC236}">
                  <a16:creationId xmlns:a16="http://schemas.microsoft.com/office/drawing/2014/main" id="{FA2FD1BC-2475-4427-8CFF-0BE90B914550}"/>
                </a:ext>
              </a:extLst>
            </p:cNvPr>
            <p:cNvPicPr>
              <a:picLocks noChangeAspect="1"/>
            </p:cNvPicPr>
            <p:nvPr/>
          </p:nvPicPr>
          <p:blipFill rotWithShape="1">
            <a:blip r:embed="rId4"/>
            <a:srcRect l="6808" t="79892" r="79967" b="13198"/>
            <a:stretch/>
          </p:blipFill>
          <p:spPr>
            <a:xfrm>
              <a:off x="1590730" y="8875493"/>
              <a:ext cx="387930" cy="101646"/>
            </a:xfrm>
            <a:prstGeom prst="rect">
              <a:avLst/>
            </a:prstGeom>
          </p:spPr>
        </p:pic>
      </p:grpSp>
      <p:graphicFrame>
        <p:nvGraphicFramePr>
          <p:cNvPr id="3" name="Table 2">
            <a:extLst>
              <a:ext uri="{FF2B5EF4-FFF2-40B4-BE49-F238E27FC236}">
                <a16:creationId xmlns:a16="http://schemas.microsoft.com/office/drawing/2014/main" id="{09E72D13-20CA-463E-A99B-FA4F89950CCD}"/>
              </a:ext>
            </a:extLst>
          </p:cNvPr>
          <p:cNvGraphicFramePr>
            <a:graphicFrameLocks noGrp="1"/>
          </p:cNvGraphicFramePr>
          <p:nvPr/>
        </p:nvGraphicFramePr>
        <p:xfrm>
          <a:off x="6969049" y="1532462"/>
          <a:ext cx="3487936" cy="1824906"/>
        </p:xfrm>
        <a:graphic>
          <a:graphicData uri="http://schemas.openxmlformats.org/drawingml/2006/table">
            <a:tbl>
              <a:tblPr>
                <a:tableStyleId>{D7AC3CCA-C797-4891-BE02-D94E43425B78}</a:tableStyleId>
              </a:tblPr>
              <a:tblGrid>
                <a:gridCol w="1363659">
                  <a:extLst>
                    <a:ext uri="{9D8B030D-6E8A-4147-A177-3AD203B41FA5}">
                      <a16:colId xmlns:a16="http://schemas.microsoft.com/office/drawing/2014/main" val="1363213397"/>
                    </a:ext>
                  </a:extLst>
                </a:gridCol>
                <a:gridCol w="1427266">
                  <a:extLst>
                    <a:ext uri="{9D8B030D-6E8A-4147-A177-3AD203B41FA5}">
                      <a16:colId xmlns:a16="http://schemas.microsoft.com/office/drawing/2014/main" val="2733088713"/>
                    </a:ext>
                  </a:extLst>
                </a:gridCol>
                <a:gridCol w="697011">
                  <a:extLst>
                    <a:ext uri="{9D8B030D-6E8A-4147-A177-3AD203B41FA5}">
                      <a16:colId xmlns:a16="http://schemas.microsoft.com/office/drawing/2014/main" val="1044241238"/>
                    </a:ext>
                  </a:extLst>
                </a:gridCol>
              </a:tblGrid>
              <a:tr h="364754">
                <a:tc>
                  <a:txBody>
                    <a:bodyPr/>
                    <a:lstStyle/>
                    <a:p>
                      <a:pPr algn="l" fontAlgn="b"/>
                      <a:r>
                        <a:rPr lang="en-US" sz="1200" b="1" i="0" u="none" strike="noStrike">
                          <a:solidFill>
                            <a:srgbClr val="000000"/>
                          </a:solidFill>
                          <a:effectLst/>
                          <a:latin typeface="Calibri" panose="020F0502020204030204" pitchFamily="34" charset="0"/>
                        </a:rPr>
                        <a:t> ID Electric Customers</a:t>
                      </a:r>
                    </a:p>
                  </a:txBody>
                  <a:tcPr marL="6494" marR="6494" marT="6494" marB="0" anchor="b">
                    <a:solidFill>
                      <a:srgbClr val="F7F8F8"/>
                    </a:solidFill>
                  </a:tcPr>
                </a:tc>
                <a:tc>
                  <a:txBody>
                    <a:bodyPr/>
                    <a:lstStyle/>
                    <a:p>
                      <a:pPr algn="l" fontAlgn="b"/>
                      <a:r>
                        <a:rPr lang="en-US" sz="1200" b="1" i="0" u="none" strike="noStrike">
                          <a:solidFill>
                            <a:srgbClr val="000000"/>
                          </a:solidFill>
                          <a:effectLst/>
                          <a:latin typeface="Calibri" panose="020F0502020204030204" pitchFamily="34" charset="0"/>
                        </a:rPr>
                        <a:t>WA Electric Customers</a:t>
                      </a:r>
                    </a:p>
                  </a:txBody>
                  <a:tcPr marL="6494" marR="6494" marT="6494" marB="0" anchor="b">
                    <a:solidFill>
                      <a:srgbClr val="F7F8F8"/>
                    </a:solidFill>
                  </a:tcPr>
                </a:tc>
                <a:tc>
                  <a:txBody>
                    <a:bodyPr/>
                    <a:lstStyle/>
                    <a:p>
                      <a:pPr algn="l" fontAlgn="b"/>
                      <a:r>
                        <a:rPr lang="en-US" sz="1200" b="1" i="0" u="none" strike="noStrike">
                          <a:solidFill>
                            <a:srgbClr val="000000"/>
                          </a:solidFill>
                          <a:effectLst/>
                          <a:latin typeface="Calibri" panose="020F0502020204030204" pitchFamily="34" charset="0"/>
                        </a:rPr>
                        <a:t>Total</a:t>
                      </a:r>
                    </a:p>
                  </a:txBody>
                  <a:tcPr marL="6494" marR="6494" marT="6494" marB="0" anchor="b">
                    <a:solidFill>
                      <a:srgbClr val="F7F8F8"/>
                    </a:solidFill>
                  </a:tcPr>
                </a:tc>
                <a:extLst>
                  <a:ext uri="{0D108BD9-81ED-4DB2-BD59-A6C34878D82A}">
                    <a16:rowId xmlns:a16="http://schemas.microsoft.com/office/drawing/2014/main" val="2436079276"/>
                  </a:ext>
                </a:extLst>
              </a:tr>
              <a:tr h="543949">
                <a:tc>
                  <a:txBody>
                    <a:bodyPr/>
                    <a:lstStyle/>
                    <a:p>
                      <a:pPr algn="l" fontAlgn="b"/>
                      <a:r>
                        <a:rPr lang="en-US" sz="1200" b="0" i="0" u="none" strike="noStrike">
                          <a:solidFill>
                            <a:srgbClr val="000000"/>
                          </a:solidFill>
                          <a:effectLst/>
                          <a:latin typeface="Calibri" panose="020F0502020204030204" pitchFamily="34" charset="0"/>
                        </a:rPr>
                        <a:t> 133,243</a:t>
                      </a:r>
                    </a:p>
                  </a:txBody>
                  <a:tcPr marL="6494" marR="6494" marT="6494" marB="0" anchor="b">
                    <a:solidFill>
                      <a:srgbClr val="F7F8F8"/>
                    </a:solidFill>
                  </a:tcPr>
                </a:tc>
                <a:tc>
                  <a:txBody>
                    <a:bodyPr/>
                    <a:lstStyle/>
                    <a:p>
                      <a:pPr algn="l" fontAlgn="b"/>
                      <a:r>
                        <a:rPr lang="en-US" sz="1200" b="0" i="0" u="none" strike="noStrike">
                          <a:solidFill>
                            <a:srgbClr val="000000"/>
                          </a:solidFill>
                          <a:effectLst/>
                          <a:latin typeface="Calibri" panose="020F0502020204030204" pitchFamily="34" charset="0"/>
                        </a:rPr>
                        <a:t> 205,433</a:t>
                      </a:r>
                    </a:p>
                  </a:txBody>
                  <a:tcPr marL="6494" marR="6494" marT="6494" marB="0" anchor="b">
                    <a:solidFill>
                      <a:srgbClr val="F7F8F8"/>
                    </a:solidFill>
                  </a:tcPr>
                </a:tc>
                <a:tc>
                  <a:txBody>
                    <a:bodyPr/>
                    <a:lstStyle/>
                    <a:p>
                      <a:pPr algn="l" fontAlgn="b"/>
                      <a:r>
                        <a:rPr lang="en-US" sz="1200" b="0" i="0" u="none" strike="noStrike">
                          <a:solidFill>
                            <a:srgbClr val="000000"/>
                          </a:solidFill>
                          <a:effectLst/>
                          <a:latin typeface="Calibri" panose="020F0502020204030204" pitchFamily="34" charset="0"/>
                        </a:rPr>
                        <a:t> 338,676</a:t>
                      </a:r>
                    </a:p>
                  </a:txBody>
                  <a:tcPr marL="6494" marR="6494" marT="6494" marB="0" anchor="b">
                    <a:solidFill>
                      <a:srgbClr val="F7F8F8"/>
                    </a:solidFill>
                  </a:tcPr>
                </a:tc>
                <a:extLst>
                  <a:ext uri="{0D108BD9-81ED-4DB2-BD59-A6C34878D82A}">
                    <a16:rowId xmlns:a16="http://schemas.microsoft.com/office/drawing/2014/main" val="91224263"/>
                  </a:ext>
                </a:extLst>
              </a:tr>
              <a:tr h="364754">
                <a:tc>
                  <a:txBody>
                    <a:bodyPr/>
                    <a:lstStyle/>
                    <a:p>
                      <a:pPr algn="l" fontAlgn="b"/>
                      <a:r>
                        <a:rPr lang="en-US" sz="1200" b="1" i="0" u="none" strike="noStrike">
                          <a:solidFill>
                            <a:srgbClr val="000000"/>
                          </a:solidFill>
                          <a:effectLst/>
                          <a:latin typeface="Calibri" panose="020F0502020204030204" pitchFamily="34" charset="0"/>
                        </a:rPr>
                        <a:t>ID Service Area Pop.</a:t>
                      </a:r>
                    </a:p>
                  </a:txBody>
                  <a:tcPr marL="6494" marR="6494" marT="6494" marB="0" anchor="b">
                    <a:solidFill>
                      <a:srgbClr val="F7F8F8"/>
                    </a:solidFill>
                  </a:tcPr>
                </a:tc>
                <a:tc>
                  <a:txBody>
                    <a:bodyPr/>
                    <a:lstStyle/>
                    <a:p>
                      <a:pPr algn="l" fontAlgn="b"/>
                      <a:r>
                        <a:rPr lang="en-US" sz="1200" b="1" i="0" u="none" strike="noStrike">
                          <a:solidFill>
                            <a:srgbClr val="000000"/>
                          </a:solidFill>
                          <a:effectLst/>
                          <a:latin typeface="Calibri" panose="020F0502020204030204" pitchFamily="34" charset="0"/>
                        </a:rPr>
                        <a:t>WA Service Area Pop.</a:t>
                      </a:r>
                    </a:p>
                  </a:txBody>
                  <a:tcPr marL="6494" marR="6494" marT="6494" marB="0" anchor="b">
                    <a:solidFill>
                      <a:srgbClr val="F7F8F8"/>
                    </a:solidFill>
                  </a:tcPr>
                </a:tc>
                <a:tc>
                  <a:txBody>
                    <a:bodyPr/>
                    <a:lstStyle/>
                    <a:p>
                      <a:pPr algn="l" fontAlgn="b"/>
                      <a:r>
                        <a:rPr lang="en-US" sz="1200" b="1" i="0" u="none" strike="noStrike">
                          <a:solidFill>
                            <a:srgbClr val="000000"/>
                          </a:solidFill>
                          <a:effectLst/>
                          <a:latin typeface="Calibri" panose="020F0502020204030204" pitchFamily="34" charset="0"/>
                        </a:rPr>
                        <a:t>Total</a:t>
                      </a:r>
                    </a:p>
                  </a:txBody>
                  <a:tcPr marL="6494" marR="6494" marT="6494" marB="0" anchor="b">
                    <a:solidFill>
                      <a:srgbClr val="F7F8F8"/>
                    </a:solidFill>
                  </a:tcPr>
                </a:tc>
                <a:extLst>
                  <a:ext uri="{0D108BD9-81ED-4DB2-BD59-A6C34878D82A}">
                    <a16:rowId xmlns:a16="http://schemas.microsoft.com/office/drawing/2014/main" val="2601654542"/>
                  </a:ext>
                </a:extLst>
              </a:tr>
              <a:tr h="543949">
                <a:tc>
                  <a:txBody>
                    <a:bodyPr/>
                    <a:lstStyle/>
                    <a:p>
                      <a:pPr algn="l" fontAlgn="b"/>
                      <a:r>
                        <a:rPr lang="en-US" sz="1200" b="0" i="0" u="none" strike="noStrike">
                          <a:solidFill>
                            <a:srgbClr val="000000"/>
                          </a:solidFill>
                          <a:effectLst/>
                          <a:latin typeface="Calibri" panose="020F0502020204030204" pitchFamily="34" charset="0"/>
                        </a:rPr>
                        <a:t> 351,586</a:t>
                      </a:r>
                    </a:p>
                  </a:txBody>
                  <a:tcPr marL="6494" marR="6494" marT="6494" marB="0" anchor="b">
                    <a:solidFill>
                      <a:srgbClr val="F7F8F8"/>
                    </a:solidFill>
                  </a:tcPr>
                </a:tc>
                <a:tc>
                  <a:txBody>
                    <a:bodyPr/>
                    <a:lstStyle/>
                    <a:p>
                      <a:pPr algn="l" fontAlgn="b"/>
                      <a:r>
                        <a:rPr lang="en-US" sz="1200" b="0" i="0" u="none" strike="noStrike">
                          <a:solidFill>
                            <a:srgbClr val="000000"/>
                          </a:solidFill>
                          <a:effectLst/>
                          <a:latin typeface="Calibri" panose="020F0502020204030204" pitchFamily="34" charset="0"/>
                        </a:rPr>
                        <a:t> 903,982</a:t>
                      </a:r>
                    </a:p>
                  </a:txBody>
                  <a:tcPr marL="6494" marR="6494" marT="6494" marB="0" anchor="b">
                    <a:solidFill>
                      <a:srgbClr val="F7F8F8"/>
                    </a:solidFill>
                  </a:tcPr>
                </a:tc>
                <a:tc>
                  <a:txBody>
                    <a:bodyPr/>
                    <a:lstStyle/>
                    <a:p>
                      <a:pPr algn="l" fontAlgn="b"/>
                      <a:r>
                        <a:rPr lang="en-US" sz="1200" b="0" i="0" u="none" strike="noStrike">
                          <a:solidFill>
                            <a:srgbClr val="000000"/>
                          </a:solidFill>
                          <a:effectLst/>
                          <a:latin typeface="Calibri" panose="020F0502020204030204" pitchFamily="34" charset="0"/>
                        </a:rPr>
                        <a:t> 1,255,568</a:t>
                      </a:r>
                    </a:p>
                  </a:txBody>
                  <a:tcPr marL="6494" marR="6494" marT="6494" marB="0" anchor="b">
                    <a:solidFill>
                      <a:srgbClr val="F7F8F8"/>
                    </a:solidFill>
                  </a:tcPr>
                </a:tc>
                <a:extLst>
                  <a:ext uri="{0D108BD9-81ED-4DB2-BD59-A6C34878D82A}">
                    <a16:rowId xmlns:a16="http://schemas.microsoft.com/office/drawing/2014/main" val="4097801057"/>
                  </a:ext>
                </a:extLst>
              </a:tr>
            </a:tbl>
          </a:graphicData>
        </a:graphic>
      </p:graphicFrame>
    </p:spTree>
    <p:extLst>
      <p:ext uri="{BB962C8B-B14F-4D97-AF65-F5344CB8AC3E}">
        <p14:creationId xmlns:p14="http://schemas.microsoft.com/office/powerpoint/2010/main" val="3813067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AA8C0-600A-BF40-AAB1-E2E72618A196}"/>
              </a:ext>
            </a:extLst>
          </p:cNvPr>
          <p:cNvSpPr/>
          <p:nvPr/>
        </p:nvSpPr>
        <p:spPr>
          <a:xfrm>
            <a:off x="2466975" y="1163125"/>
            <a:ext cx="7466381" cy="1754326"/>
          </a:xfrm>
          <a:prstGeom prst="rect">
            <a:avLst/>
          </a:prstGeom>
        </p:spPr>
        <p:txBody>
          <a:bodyPr wrap="square" lIns="91440" tIns="45720" rIns="91440" bIns="45720" anchor="t">
            <a:spAutoFit/>
          </a:bodyPr>
          <a:lstStyle/>
          <a:p>
            <a:endParaRPr lang="en-US">
              <a:cs typeface="Arial" charset="0"/>
            </a:endParaRPr>
          </a:p>
          <a:p>
            <a:endParaRPr lang="en-US">
              <a:cs typeface="Arial" charset="0"/>
            </a:endParaRPr>
          </a:p>
          <a:p>
            <a:endParaRPr lang="en-US">
              <a:cs typeface="Arial" charset="0"/>
            </a:endParaRPr>
          </a:p>
          <a:p>
            <a:endParaRPr lang="en-US">
              <a:cs typeface="Arial" charset="0"/>
            </a:endParaRPr>
          </a:p>
          <a:p>
            <a:endParaRPr lang="en-US">
              <a:cs typeface="Arial" charset="0"/>
            </a:endParaRPr>
          </a:p>
          <a:p>
            <a:endParaRPr lang="en-US">
              <a:cs typeface="Arial" charset="0"/>
            </a:endParaRPr>
          </a:p>
        </p:txBody>
      </p:sp>
      <p:sp>
        <p:nvSpPr>
          <p:cNvPr id="5" name="Rectangle 4">
            <a:extLst>
              <a:ext uri="{FF2B5EF4-FFF2-40B4-BE49-F238E27FC236}">
                <a16:creationId xmlns:a16="http://schemas.microsoft.com/office/drawing/2014/main" id="{ECCE51A5-F63C-5041-BBFC-2149409EBABE}"/>
              </a:ext>
            </a:extLst>
          </p:cNvPr>
          <p:cNvSpPr/>
          <p:nvPr/>
        </p:nvSpPr>
        <p:spPr>
          <a:xfrm>
            <a:off x="169985" y="582131"/>
            <a:ext cx="8428892" cy="580993"/>
          </a:xfrm>
          <a:prstGeom prst="rect">
            <a:avLst/>
          </a:prstGeom>
        </p:spPr>
        <p:txBody>
          <a:bodyPr wrap="square">
            <a:spAutoFit/>
          </a:bodyPr>
          <a:lstStyle/>
          <a:p>
            <a:pPr marR="228600">
              <a:lnSpc>
                <a:spcPct val="107000"/>
              </a:lnSpc>
            </a:pPr>
            <a:r>
              <a:rPr lang="en-US" sz="3200" b="1">
                <a:solidFill>
                  <a:srgbClr val="0077BE"/>
                </a:solidFill>
              </a:rPr>
              <a:t>Fire Safety Mode &amp; Protection Settings</a:t>
            </a:r>
            <a:endParaRPr lang="en-US" sz="3200" b="1"/>
          </a:p>
        </p:txBody>
      </p:sp>
      <p:pic>
        <p:nvPicPr>
          <p:cNvPr id="1028" name="Picture 4">
            <a:extLst>
              <a:ext uri="{FF2B5EF4-FFF2-40B4-BE49-F238E27FC236}">
                <a16:creationId xmlns:a16="http://schemas.microsoft.com/office/drawing/2014/main" id="{80343307-1337-4DF8-888D-FD3FEC2F5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543" y="1498632"/>
            <a:ext cx="4876800" cy="47709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666289-1A69-4735-8B06-0AE47DFCF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347" y="1294294"/>
            <a:ext cx="3152775"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021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AA8C0-600A-BF40-AAB1-E2E72618A196}"/>
              </a:ext>
            </a:extLst>
          </p:cNvPr>
          <p:cNvSpPr/>
          <p:nvPr/>
        </p:nvSpPr>
        <p:spPr>
          <a:xfrm>
            <a:off x="1981200" y="1153600"/>
            <a:ext cx="8289236" cy="923330"/>
          </a:xfrm>
          <a:prstGeom prst="rect">
            <a:avLst/>
          </a:prstGeom>
        </p:spPr>
        <p:txBody>
          <a:bodyPr wrap="square">
            <a:spAutoFit/>
          </a:bodyPr>
          <a:lstStyle/>
          <a:p>
            <a:pPr lvl="0"/>
            <a:endParaRPr lang="en-US"/>
          </a:p>
          <a:p>
            <a:pPr marL="285750" indent="-285750">
              <a:buFont typeface="Wingdings" pitchFamily="2" charset="2"/>
              <a:buChar char="§"/>
            </a:pPr>
            <a:endParaRPr lang="en-US"/>
          </a:p>
          <a:p>
            <a:r>
              <a:rPr lang="en-US"/>
              <a:t> </a:t>
            </a:r>
          </a:p>
        </p:txBody>
      </p:sp>
      <p:sp>
        <p:nvSpPr>
          <p:cNvPr id="5" name="Rectangle 4">
            <a:extLst>
              <a:ext uri="{FF2B5EF4-FFF2-40B4-BE49-F238E27FC236}">
                <a16:creationId xmlns:a16="http://schemas.microsoft.com/office/drawing/2014/main" id="{ECCE51A5-F63C-5041-BBFC-2149409EBABE}"/>
              </a:ext>
            </a:extLst>
          </p:cNvPr>
          <p:cNvSpPr/>
          <p:nvPr/>
        </p:nvSpPr>
        <p:spPr>
          <a:xfrm>
            <a:off x="169983" y="668801"/>
            <a:ext cx="7365023" cy="580993"/>
          </a:xfrm>
          <a:prstGeom prst="rect">
            <a:avLst/>
          </a:prstGeom>
        </p:spPr>
        <p:txBody>
          <a:bodyPr wrap="square">
            <a:spAutoFit/>
          </a:bodyPr>
          <a:lstStyle/>
          <a:p>
            <a:pPr marR="228600">
              <a:lnSpc>
                <a:spcPct val="107000"/>
              </a:lnSpc>
            </a:pPr>
            <a:r>
              <a:rPr lang="en-US" sz="3200" b="1">
                <a:solidFill>
                  <a:srgbClr val="0077BE"/>
                </a:solidFill>
              </a:rPr>
              <a:t>Full Range of Protection Settings</a:t>
            </a:r>
          </a:p>
        </p:txBody>
      </p:sp>
      <p:pic>
        <p:nvPicPr>
          <p:cNvPr id="2" name="Picture 1" descr="A diagram of a safety mode">
            <a:extLst>
              <a:ext uri="{FF2B5EF4-FFF2-40B4-BE49-F238E27FC236}">
                <a16:creationId xmlns:a16="http://schemas.microsoft.com/office/drawing/2014/main" id="{EBB76DA4-8C3F-350B-0E7E-B6756DA6518E}"/>
              </a:ext>
            </a:extLst>
          </p:cNvPr>
          <p:cNvPicPr>
            <a:picLocks noChangeAspect="1"/>
          </p:cNvPicPr>
          <p:nvPr/>
        </p:nvPicPr>
        <p:blipFill rotWithShape="1">
          <a:blip r:embed="rId3"/>
          <a:srcRect r="2054" b="648"/>
          <a:stretch/>
        </p:blipFill>
        <p:spPr>
          <a:xfrm>
            <a:off x="1981200" y="1357434"/>
            <a:ext cx="7455795" cy="4485124"/>
          </a:xfrm>
          <a:prstGeom prst="rect">
            <a:avLst/>
          </a:prstGeom>
        </p:spPr>
      </p:pic>
    </p:spTree>
    <p:extLst>
      <p:ext uri="{BB962C8B-B14F-4D97-AF65-F5344CB8AC3E}">
        <p14:creationId xmlns:p14="http://schemas.microsoft.com/office/powerpoint/2010/main" val="3662975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AA8C0-600A-BF40-AAB1-E2E72618A196}"/>
              </a:ext>
            </a:extLst>
          </p:cNvPr>
          <p:cNvSpPr/>
          <p:nvPr/>
        </p:nvSpPr>
        <p:spPr>
          <a:xfrm>
            <a:off x="715108" y="1531669"/>
            <a:ext cx="4073213" cy="5355312"/>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dirty="0">
                <a:cs typeface="Arial"/>
              </a:rPr>
              <a:t>PSPS is preemptively turning off power to select locations prior to extreme weather impacts </a:t>
            </a:r>
            <a:br>
              <a:rPr lang="en-US" dirty="0">
                <a:cs typeface="Arial" charset="0"/>
              </a:rPr>
            </a:br>
            <a:endParaRPr lang="en-US">
              <a:cs typeface="Arial" charset="0"/>
            </a:endParaRPr>
          </a:p>
          <a:p>
            <a:pPr marL="285750" indent="-285750">
              <a:buFont typeface="Arial" panose="020B0604020202020204" pitchFamily="34" charset="0"/>
              <a:buChar char="•"/>
            </a:pPr>
            <a:r>
              <a:rPr lang="en-US" b="1" dirty="0">
                <a:cs typeface="Arial"/>
              </a:rPr>
              <a:t>Avista is prepared to use PSPS in 2024 - </a:t>
            </a:r>
            <a:r>
              <a:rPr lang="en-US" b="1" i="1" dirty="0">
                <a:cs typeface="Arial"/>
              </a:rPr>
              <a:t>as a tool of last resort</a:t>
            </a:r>
          </a:p>
          <a:p>
            <a:pPr marL="285750" indent="-285750">
              <a:buFont typeface="Arial" panose="020B0604020202020204" pitchFamily="34" charset="0"/>
              <a:buChar char="•"/>
            </a:pPr>
            <a:endParaRPr lang="en-US">
              <a:cs typeface="Arial" charset="0"/>
            </a:endParaRPr>
          </a:p>
          <a:p>
            <a:pPr marL="285750" indent="-285750">
              <a:buFont typeface="Arial" panose="020B0604020202020204" pitchFamily="34" charset="0"/>
              <a:buChar char="•"/>
            </a:pPr>
            <a:r>
              <a:rPr lang="en-US" dirty="0">
                <a:cs typeface="Arial"/>
              </a:rPr>
              <a:t>We've developed criteria and customer support strategies necessary to implement PSPS </a:t>
            </a:r>
          </a:p>
          <a:p>
            <a:pPr marL="285750" indent="-285750">
              <a:buFont typeface="Arial" panose="020B0604020202020204" pitchFamily="34" charset="0"/>
              <a:buChar char="•"/>
            </a:pPr>
            <a:endParaRPr lang="en-US">
              <a:cs typeface="Arial" charset="0"/>
            </a:endParaRPr>
          </a:p>
          <a:p>
            <a:pPr marL="285750" indent="-285750">
              <a:buFont typeface="Arial" panose="020B0604020202020204" pitchFamily="34" charset="0"/>
              <a:buChar char="•"/>
            </a:pPr>
            <a:r>
              <a:rPr lang="en-US" dirty="0">
                <a:cs typeface="Arial"/>
              </a:rPr>
              <a:t>Collaboration with public safety partners, municipalities, tribes and key stakeholders is essential</a:t>
            </a:r>
            <a:br>
              <a:rPr lang="en-US" dirty="0">
                <a:cs typeface="Arial"/>
              </a:rPr>
            </a:br>
            <a:endParaRPr lang="en-US">
              <a:cs typeface="Arial"/>
            </a:endParaRPr>
          </a:p>
          <a:p>
            <a:pPr marL="285750" indent="-285750">
              <a:buFont typeface="Arial" panose="020B0604020202020204" pitchFamily="34" charset="0"/>
              <a:buChar char="•"/>
            </a:pPr>
            <a:endParaRPr lang="en-US">
              <a:cs typeface="Arial" charset="0"/>
            </a:endParaRPr>
          </a:p>
          <a:p>
            <a:endParaRPr lang="en-US">
              <a:cs typeface="Arial" charset="0"/>
            </a:endParaRPr>
          </a:p>
          <a:p>
            <a:endParaRPr lang="en-US">
              <a:cs typeface="Arial" charset="0"/>
            </a:endParaRPr>
          </a:p>
          <a:p>
            <a:endParaRPr lang="en-US">
              <a:cs typeface="Arial" charset="0"/>
            </a:endParaRPr>
          </a:p>
        </p:txBody>
      </p:sp>
      <p:sp>
        <p:nvSpPr>
          <p:cNvPr id="5" name="Rectangle 4">
            <a:extLst>
              <a:ext uri="{FF2B5EF4-FFF2-40B4-BE49-F238E27FC236}">
                <a16:creationId xmlns:a16="http://schemas.microsoft.com/office/drawing/2014/main" id="{ECCE51A5-F63C-5041-BBFC-2149409EBABE}"/>
              </a:ext>
            </a:extLst>
          </p:cNvPr>
          <p:cNvSpPr/>
          <p:nvPr/>
        </p:nvSpPr>
        <p:spPr>
          <a:xfrm>
            <a:off x="161191" y="633633"/>
            <a:ext cx="7952155" cy="580993"/>
          </a:xfrm>
          <a:prstGeom prst="rect">
            <a:avLst/>
          </a:prstGeom>
        </p:spPr>
        <p:txBody>
          <a:bodyPr wrap="square" lIns="91440" tIns="45720" rIns="91440" bIns="45720" anchor="t">
            <a:spAutoFit/>
          </a:bodyPr>
          <a:lstStyle/>
          <a:p>
            <a:pPr marR="228600">
              <a:lnSpc>
                <a:spcPct val="107000"/>
              </a:lnSpc>
            </a:pPr>
            <a:r>
              <a:rPr lang="en-US" sz="3200" b="1">
                <a:solidFill>
                  <a:srgbClr val="0077BE"/>
                </a:solidFill>
              </a:rPr>
              <a:t>Public Safety Power Shutoffs (PSPS)</a:t>
            </a:r>
            <a:endParaRPr lang="en-US" sz="3200" b="1">
              <a:solidFill>
                <a:srgbClr val="0077BE"/>
              </a:solidFill>
              <a:cs typeface="Arial"/>
            </a:endParaRPr>
          </a:p>
        </p:txBody>
      </p:sp>
      <p:pic>
        <p:nvPicPr>
          <p:cNvPr id="3" name="Picture 2" descr="Aerial view of a fire">
            <a:extLst>
              <a:ext uri="{FF2B5EF4-FFF2-40B4-BE49-F238E27FC236}">
                <a16:creationId xmlns:a16="http://schemas.microsoft.com/office/drawing/2014/main" id="{22FB3756-FFE0-816A-8997-32392BC05D14}"/>
              </a:ext>
            </a:extLst>
          </p:cNvPr>
          <p:cNvPicPr>
            <a:picLocks noChangeAspect="1"/>
          </p:cNvPicPr>
          <p:nvPr/>
        </p:nvPicPr>
        <p:blipFill>
          <a:blip r:embed="rId3"/>
          <a:stretch>
            <a:fillRect/>
          </a:stretch>
        </p:blipFill>
        <p:spPr>
          <a:xfrm>
            <a:off x="5007429" y="1529117"/>
            <a:ext cx="6346371" cy="4235196"/>
          </a:xfrm>
          <a:prstGeom prst="rect">
            <a:avLst/>
          </a:prstGeom>
        </p:spPr>
      </p:pic>
    </p:spTree>
    <p:extLst>
      <p:ext uri="{BB962C8B-B14F-4D97-AF65-F5344CB8AC3E}">
        <p14:creationId xmlns:p14="http://schemas.microsoft.com/office/powerpoint/2010/main" val="2796296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5D8B41D-1E3F-40AE-CB88-F78E4CDEAA5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3835"/>
          <a:stretch/>
        </p:blipFill>
        <p:spPr>
          <a:xfrm>
            <a:off x="0" y="525608"/>
            <a:ext cx="8588229" cy="6261531"/>
          </a:xfrm>
          <a:prstGeom prst="rect">
            <a:avLst/>
          </a:prstGeom>
        </p:spPr>
      </p:pic>
      <p:sp>
        <p:nvSpPr>
          <p:cNvPr id="4" name="Rectangle: Rounded Corners 3">
            <a:extLst>
              <a:ext uri="{FF2B5EF4-FFF2-40B4-BE49-F238E27FC236}">
                <a16:creationId xmlns:a16="http://schemas.microsoft.com/office/drawing/2014/main" id="{813177C7-3B43-0FBD-8164-E695958D2D36}"/>
              </a:ext>
            </a:extLst>
          </p:cNvPr>
          <p:cNvSpPr/>
          <p:nvPr/>
        </p:nvSpPr>
        <p:spPr>
          <a:xfrm>
            <a:off x="7202805" y="2140243"/>
            <a:ext cx="1226372" cy="1045029"/>
          </a:xfrm>
          <a:prstGeom prst="roundRect">
            <a:avLst/>
          </a:prstGeom>
          <a: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281D8908-E81E-1E6F-17DE-8B83A1366527}"/>
              </a:ext>
            </a:extLst>
          </p:cNvPr>
          <p:cNvSpPr/>
          <p:nvPr/>
        </p:nvSpPr>
        <p:spPr>
          <a:xfrm>
            <a:off x="7305043" y="3730094"/>
            <a:ext cx="1226372" cy="5256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solidFill>
                <a:effectLst/>
                <a:uLnTx/>
                <a:uFillTx/>
                <a:latin typeface="Arial"/>
                <a:ea typeface="+mn-ea"/>
                <a:cs typeface="+mn-cs"/>
              </a:rPr>
              <a:t>7-2 Days Out</a:t>
            </a:r>
          </a:p>
        </p:txBody>
      </p:sp>
      <p:sp>
        <p:nvSpPr>
          <p:cNvPr id="8" name="Rectangle: Rounded Corners 7">
            <a:extLst>
              <a:ext uri="{FF2B5EF4-FFF2-40B4-BE49-F238E27FC236}">
                <a16:creationId xmlns:a16="http://schemas.microsoft.com/office/drawing/2014/main" id="{29C42A86-DA16-C78E-72AC-EF89FE786336}"/>
              </a:ext>
            </a:extLst>
          </p:cNvPr>
          <p:cNvSpPr/>
          <p:nvPr/>
        </p:nvSpPr>
        <p:spPr>
          <a:xfrm>
            <a:off x="7305043" y="3185273"/>
            <a:ext cx="1226372" cy="52560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PSPS Watch</a:t>
            </a:r>
          </a:p>
        </p:txBody>
      </p:sp>
      <p:sp>
        <p:nvSpPr>
          <p:cNvPr id="10" name="Rectangle: Rounded Corners 9">
            <a:extLst>
              <a:ext uri="{FF2B5EF4-FFF2-40B4-BE49-F238E27FC236}">
                <a16:creationId xmlns:a16="http://schemas.microsoft.com/office/drawing/2014/main" id="{AEC64AEC-3F15-30A8-349A-799F916F3FC3}"/>
              </a:ext>
            </a:extLst>
          </p:cNvPr>
          <p:cNvSpPr/>
          <p:nvPr/>
        </p:nvSpPr>
        <p:spPr>
          <a:xfrm>
            <a:off x="8633653" y="3730095"/>
            <a:ext cx="1226372" cy="52560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solidFill>
                <a:effectLst/>
                <a:uLnTx/>
                <a:uFillTx/>
                <a:latin typeface="Arial"/>
                <a:ea typeface="+mn-ea"/>
                <a:cs typeface="+mn-cs"/>
              </a:rPr>
              <a:t>2 Days – 1 Hour Out</a:t>
            </a:r>
          </a:p>
        </p:txBody>
      </p:sp>
      <p:sp>
        <p:nvSpPr>
          <p:cNvPr id="11" name="Rectangle: Rounded Corners 10">
            <a:extLst>
              <a:ext uri="{FF2B5EF4-FFF2-40B4-BE49-F238E27FC236}">
                <a16:creationId xmlns:a16="http://schemas.microsoft.com/office/drawing/2014/main" id="{72B35913-CA9F-48EB-1756-3DAB5EF4B2B8}"/>
              </a:ext>
            </a:extLst>
          </p:cNvPr>
          <p:cNvSpPr/>
          <p:nvPr/>
        </p:nvSpPr>
        <p:spPr>
          <a:xfrm>
            <a:off x="8633653" y="3185274"/>
            <a:ext cx="1226372" cy="52560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PSPS Warning</a:t>
            </a:r>
          </a:p>
        </p:txBody>
      </p:sp>
      <p:pic>
        <p:nvPicPr>
          <p:cNvPr id="14" name="Picture 13">
            <a:extLst>
              <a:ext uri="{FF2B5EF4-FFF2-40B4-BE49-F238E27FC236}">
                <a16:creationId xmlns:a16="http://schemas.microsoft.com/office/drawing/2014/main" id="{E81F7180-3F35-8E78-A8CD-20E410E6AC54}"/>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8613601" y="2029033"/>
            <a:ext cx="1246424" cy="1131857"/>
          </a:xfrm>
          <a:prstGeom prst="rect">
            <a:avLst/>
          </a:prstGeom>
          <a:ln>
            <a:noFill/>
          </a:ln>
        </p:spPr>
      </p:pic>
      <p:sp>
        <p:nvSpPr>
          <p:cNvPr id="16" name="Rectangle: Rounded Corners 15">
            <a:extLst>
              <a:ext uri="{FF2B5EF4-FFF2-40B4-BE49-F238E27FC236}">
                <a16:creationId xmlns:a16="http://schemas.microsoft.com/office/drawing/2014/main" id="{BA504FC6-F864-BA9E-FD36-AE63FC0E6617}"/>
              </a:ext>
            </a:extLst>
          </p:cNvPr>
          <p:cNvSpPr/>
          <p:nvPr/>
        </p:nvSpPr>
        <p:spPr>
          <a:xfrm>
            <a:off x="9962263" y="3730096"/>
            <a:ext cx="1226372" cy="5256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solidFill>
                <a:effectLst/>
                <a:uLnTx/>
                <a:uFillTx/>
                <a:latin typeface="Arial"/>
                <a:ea typeface="+mn-ea"/>
                <a:cs typeface="+mn-cs"/>
              </a:rPr>
              <a:t>De-energize</a:t>
            </a:r>
          </a:p>
        </p:txBody>
      </p:sp>
      <p:sp>
        <p:nvSpPr>
          <p:cNvPr id="21" name="Rectangle: Rounded Corners 20">
            <a:extLst>
              <a:ext uri="{FF2B5EF4-FFF2-40B4-BE49-F238E27FC236}">
                <a16:creationId xmlns:a16="http://schemas.microsoft.com/office/drawing/2014/main" id="{C9E33542-042E-3DF0-09CB-34D38F9BD193}"/>
              </a:ext>
            </a:extLst>
          </p:cNvPr>
          <p:cNvSpPr/>
          <p:nvPr/>
        </p:nvSpPr>
        <p:spPr>
          <a:xfrm>
            <a:off x="9962263" y="3185275"/>
            <a:ext cx="1226372" cy="525608"/>
          </a:xfrm>
          <a:prstGeom prst="round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PSPS Execute</a:t>
            </a:r>
          </a:p>
        </p:txBody>
      </p:sp>
      <p:pic>
        <p:nvPicPr>
          <p:cNvPr id="34" name="Picture 33">
            <a:extLst>
              <a:ext uri="{FF2B5EF4-FFF2-40B4-BE49-F238E27FC236}">
                <a16:creationId xmlns:a16="http://schemas.microsoft.com/office/drawing/2014/main" id="{3A9D0398-9553-E97A-B730-74A8F4AA1129}"/>
              </a:ext>
            </a:extLst>
          </p:cNvPr>
          <p:cNvPicPr>
            <a:picLocks noChangeAspect="1"/>
          </p:cNvPicPr>
          <p:nvPr/>
        </p:nvPicPr>
        <p:blipFill>
          <a:blip r:embed="rId9" cstate="emai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tretch>
            <a:fillRect/>
          </a:stretch>
        </p:blipFill>
        <p:spPr>
          <a:xfrm>
            <a:off x="9962263" y="2140244"/>
            <a:ext cx="1116507" cy="1020646"/>
          </a:xfrm>
          <a:prstGeom prst="rect">
            <a:avLst/>
          </a:prstGeom>
        </p:spPr>
      </p:pic>
      <p:sp>
        <p:nvSpPr>
          <p:cNvPr id="9" name="Rectangle 8">
            <a:extLst>
              <a:ext uri="{FF2B5EF4-FFF2-40B4-BE49-F238E27FC236}">
                <a16:creationId xmlns:a16="http://schemas.microsoft.com/office/drawing/2014/main" id="{738C013B-12AA-F411-8A13-BE5E336FE4CF}"/>
              </a:ext>
            </a:extLst>
          </p:cNvPr>
          <p:cNvSpPr/>
          <p:nvPr/>
        </p:nvSpPr>
        <p:spPr>
          <a:xfrm>
            <a:off x="0" y="525608"/>
            <a:ext cx="90105" cy="5194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itle 1">
            <a:extLst>
              <a:ext uri="{FF2B5EF4-FFF2-40B4-BE49-F238E27FC236}">
                <a16:creationId xmlns:a16="http://schemas.microsoft.com/office/drawing/2014/main" id="{5D57E238-D3AF-A663-1180-E54D01CE844F}"/>
              </a:ext>
            </a:extLst>
          </p:cNvPr>
          <p:cNvSpPr txBox="1">
            <a:spLocks/>
          </p:cNvSpPr>
          <p:nvPr/>
        </p:nvSpPr>
        <p:spPr>
          <a:xfrm>
            <a:off x="676274" y="237994"/>
            <a:ext cx="11048087" cy="1019306"/>
          </a:xfrm>
          <a:prstGeom prst="rect">
            <a:avLst/>
          </a:prstGeom>
        </p:spPr>
        <p:txBody>
          <a:bodyPr anchor="b">
            <a:normAutofit/>
          </a:bodyPr>
          <a:lstStyle>
            <a:lvl1pPr algn="l" defTabSz="914400" rtl="0" eaLnBrk="1" latinLnBrk="0" hangingPunct="1">
              <a:lnSpc>
                <a:spcPct val="90000"/>
              </a:lnSpc>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a:lstStyle>
          <a:p>
            <a:r>
              <a:rPr lang="en-US" dirty="0"/>
              <a:t>Operations &amp; emergency response</a:t>
            </a:r>
          </a:p>
        </p:txBody>
      </p:sp>
    </p:spTree>
    <p:extLst>
      <p:ext uri="{BB962C8B-B14F-4D97-AF65-F5344CB8AC3E}">
        <p14:creationId xmlns:p14="http://schemas.microsoft.com/office/powerpoint/2010/main" val="3574355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D23CB9-5001-0246-91B2-48E78C6FC332}"/>
              </a:ext>
            </a:extLst>
          </p:cNvPr>
          <p:cNvSpPr>
            <a:spLocks noGrp="1"/>
          </p:cNvSpPr>
          <p:nvPr>
            <p:ph idx="1"/>
          </p:nvPr>
        </p:nvSpPr>
        <p:spPr>
          <a:xfrm>
            <a:off x="463182" y="1416849"/>
            <a:ext cx="9102849" cy="4736592"/>
          </a:xfrm>
        </p:spPr>
        <p:txBody>
          <a:bodyPr vert="horz" lIns="0" tIns="0" rIns="540000" bIns="0" rtlCol="0" anchor="t">
            <a:normAutofit fontScale="92500" lnSpcReduction="10000"/>
          </a:bodyPr>
          <a:lstStyle/>
          <a:p>
            <a:pPr marL="457200" lvl="1" indent="0">
              <a:lnSpc>
                <a:spcPct val="150000"/>
              </a:lnSpc>
              <a:spcBef>
                <a:spcPts val="0"/>
              </a:spcBef>
              <a:buNone/>
            </a:pPr>
            <a:r>
              <a:rPr lang="en-US" sz="1900" b="1" dirty="0">
                <a:solidFill>
                  <a:schemeClr val="tx1"/>
                </a:solidFill>
                <a:latin typeface="Arial"/>
                <a:ea typeface="ＭＳ Ｐゴシック"/>
                <a:cs typeface="Arial"/>
              </a:rPr>
              <a:t>Focus on PSPS</a:t>
            </a:r>
          </a:p>
          <a:p>
            <a:pPr lvl="2" indent="-285750">
              <a:lnSpc>
                <a:spcPct val="150000"/>
              </a:lnSpc>
              <a:spcBef>
                <a:spcPts val="0"/>
              </a:spcBef>
              <a:buClr>
                <a:schemeClr val="tx1"/>
              </a:buClr>
              <a:buFont typeface="Arial" panose="020B0604020202020204" pitchFamily="34" charset="0"/>
              <a:buChar char="•"/>
            </a:pPr>
            <a:r>
              <a:rPr lang="en-US" sz="1600" dirty="0">
                <a:solidFill>
                  <a:schemeClr val="tx1"/>
                </a:solidFill>
                <a:latin typeface="Arial"/>
                <a:ea typeface="ＭＳ Ｐゴシック"/>
                <a:cs typeface="Arial"/>
              </a:rPr>
              <a:t>Public Safety Partners</a:t>
            </a:r>
          </a:p>
          <a:p>
            <a:pPr lvl="2" indent="-285750">
              <a:lnSpc>
                <a:spcPct val="150000"/>
              </a:lnSpc>
              <a:spcBef>
                <a:spcPts val="0"/>
              </a:spcBef>
              <a:buClr>
                <a:schemeClr val="tx1"/>
              </a:buClr>
              <a:buFont typeface="Arial" panose="020B0604020202020204" pitchFamily="34" charset="0"/>
              <a:buChar char="•"/>
            </a:pPr>
            <a:r>
              <a:rPr lang="en-US" sz="1600" dirty="0">
                <a:solidFill>
                  <a:schemeClr val="tx1"/>
                </a:solidFill>
                <a:latin typeface="Arial"/>
                <a:ea typeface="ＭＳ Ｐゴシック"/>
                <a:cs typeface="Arial"/>
              </a:rPr>
              <a:t>Elected Officials &amp; Municipalities</a:t>
            </a:r>
          </a:p>
          <a:p>
            <a:pPr lvl="2" indent="-285750">
              <a:lnSpc>
                <a:spcPct val="150000"/>
              </a:lnSpc>
              <a:spcBef>
                <a:spcPts val="0"/>
              </a:spcBef>
              <a:buClr>
                <a:schemeClr val="tx1"/>
              </a:buClr>
              <a:buFont typeface="Arial" panose="020B0604020202020204" pitchFamily="34" charset="0"/>
              <a:buChar char="•"/>
            </a:pPr>
            <a:r>
              <a:rPr lang="en-US" sz="1600" dirty="0">
                <a:solidFill>
                  <a:schemeClr val="tx1"/>
                </a:solidFill>
                <a:latin typeface="Arial"/>
                <a:ea typeface="ＭＳ Ｐゴシック"/>
                <a:cs typeface="Arial"/>
              </a:rPr>
              <a:t>Community Leaders</a:t>
            </a:r>
            <a:endParaRPr lang="en-US" sz="1000" dirty="0">
              <a:solidFill>
                <a:schemeClr val="tx1"/>
              </a:solidFill>
              <a:ea typeface="ＭＳ Ｐゴシック"/>
              <a:cs typeface="Arial" charset="0"/>
            </a:endParaRPr>
          </a:p>
          <a:p>
            <a:pPr lvl="2" indent="-285750">
              <a:lnSpc>
                <a:spcPct val="150000"/>
              </a:lnSpc>
              <a:spcBef>
                <a:spcPts val="0"/>
              </a:spcBef>
              <a:buClr>
                <a:schemeClr val="tx1"/>
              </a:buClr>
              <a:buFont typeface="Arial" panose="020B0604020202020204" pitchFamily="34" charset="0"/>
              <a:buChar char="•"/>
            </a:pPr>
            <a:r>
              <a:rPr lang="en-US" sz="1600" dirty="0">
                <a:solidFill>
                  <a:schemeClr val="tx1"/>
                </a:solidFill>
                <a:latin typeface="Arial"/>
                <a:ea typeface="ＭＳ Ｐゴシック"/>
                <a:cs typeface="Arial"/>
              </a:rPr>
              <a:t>Medically vulnerable customers</a:t>
            </a:r>
          </a:p>
          <a:p>
            <a:pPr lvl="2" indent="-285750">
              <a:lnSpc>
                <a:spcPct val="150000"/>
              </a:lnSpc>
              <a:spcBef>
                <a:spcPts val="0"/>
              </a:spcBef>
              <a:buClr>
                <a:schemeClr val="tx1"/>
              </a:buClr>
              <a:buFont typeface="Arial" panose="020B0604020202020204" pitchFamily="34" charset="0"/>
              <a:buChar char="•"/>
            </a:pPr>
            <a:r>
              <a:rPr lang="en-US" sz="1600" dirty="0">
                <a:latin typeface="Arial"/>
                <a:ea typeface="ＭＳ Ｐゴシック"/>
                <a:cs typeface="Arial"/>
              </a:rPr>
              <a:t>Commercial and Residential Customers</a:t>
            </a:r>
            <a:br>
              <a:rPr lang="en-US" sz="1600" dirty="0">
                <a:ea typeface="ＭＳ Ｐゴシック"/>
              </a:rPr>
            </a:br>
            <a:endParaRPr lang="en-US" sz="1000">
              <a:solidFill>
                <a:schemeClr val="tx1"/>
              </a:solidFill>
              <a:cs typeface="Arial" charset="0"/>
            </a:endParaRPr>
          </a:p>
          <a:p>
            <a:pPr marL="571500" lvl="2" indent="0">
              <a:lnSpc>
                <a:spcPct val="150000"/>
              </a:lnSpc>
              <a:spcBef>
                <a:spcPts val="0"/>
              </a:spcBef>
              <a:buNone/>
            </a:pPr>
            <a:r>
              <a:rPr lang="en-US" sz="1900" b="1" dirty="0">
                <a:solidFill>
                  <a:schemeClr val="tx1"/>
                </a:solidFill>
                <a:latin typeface="Arial"/>
                <a:ea typeface="ＭＳ Ｐゴシック"/>
                <a:cs typeface="Arial"/>
              </a:rPr>
              <a:t>Community Engagement &amp; Support</a:t>
            </a:r>
          </a:p>
          <a:p>
            <a:pPr lvl="2" indent="-285750">
              <a:lnSpc>
                <a:spcPct val="150000"/>
              </a:lnSpc>
              <a:spcBef>
                <a:spcPts val="0"/>
              </a:spcBef>
              <a:buClr>
                <a:schemeClr val="tx1"/>
              </a:buClr>
              <a:buFont typeface="Arial" panose="020B0604020202020204" pitchFamily="34" charset="0"/>
              <a:buChar char="•"/>
            </a:pPr>
            <a:r>
              <a:rPr lang="en-US" sz="1600" dirty="0">
                <a:latin typeface="Arial"/>
                <a:ea typeface="ＭＳ Ｐゴシック"/>
                <a:cs typeface="Arial"/>
              </a:rPr>
              <a:t>Outage map enhancements</a:t>
            </a:r>
            <a:endParaRPr lang="en-US" sz="1600">
              <a:solidFill>
                <a:srgbClr val="58595B"/>
              </a:solidFill>
              <a:ea typeface="ＭＳ Ｐゴシック"/>
            </a:endParaRPr>
          </a:p>
          <a:p>
            <a:pPr lvl="2" indent="-285750">
              <a:lnSpc>
                <a:spcPct val="150000"/>
              </a:lnSpc>
              <a:spcBef>
                <a:spcPts val="0"/>
              </a:spcBef>
              <a:buClr>
                <a:schemeClr val="tx1"/>
              </a:buClr>
              <a:buFont typeface="Arial" panose="020B0604020202020204" pitchFamily="34" charset="0"/>
              <a:buChar char="•"/>
            </a:pPr>
            <a:r>
              <a:rPr lang="en-US" sz="1600" dirty="0">
                <a:latin typeface="Arial"/>
                <a:ea typeface="ＭＳ Ｐゴシック"/>
                <a:cs typeface="Arial"/>
              </a:rPr>
              <a:t>Education &amp; Outreach</a:t>
            </a:r>
            <a:endParaRPr lang="en-US" sz="1600">
              <a:solidFill>
                <a:srgbClr val="58595B"/>
              </a:solidFill>
              <a:ea typeface="ＭＳ Ｐゴシック"/>
            </a:endParaRPr>
          </a:p>
          <a:p>
            <a:pPr lvl="2" indent="-285750">
              <a:lnSpc>
                <a:spcPct val="150000"/>
              </a:lnSpc>
              <a:spcBef>
                <a:spcPts val="0"/>
              </a:spcBef>
              <a:buClr>
                <a:schemeClr val="tx1"/>
              </a:buClr>
              <a:buFont typeface="Arial" panose="020B0604020202020204" pitchFamily="34" charset="0"/>
              <a:buChar char="•"/>
            </a:pPr>
            <a:r>
              <a:rPr lang="en-US" sz="1600" dirty="0">
                <a:latin typeface="Arial"/>
                <a:ea typeface="ＭＳ Ｐゴシック"/>
                <a:cs typeface="Arial"/>
              </a:rPr>
              <a:t>Medically vulnerable customers</a:t>
            </a:r>
            <a:endParaRPr lang="en-US" sz="1600">
              <a:solidFill>
                <a:srgbClr val="58595B"/>
              </a:solidFill>
              <a:ea typeface="ＭＳ Ｐゴシック"/>
            </a:endParaRPr>
          </a:p>
          <a:p>
            <a:pPr lvl="2" indent="-285750">
              <a:lnSpc>
                <a:spcPct val="150000"/>
              </a:lnSpc>
              <a:spcBef>
                <a:spcPts val="0"/>
              </a:spcBef>
              <a:buClr>
                <a:schemeClr val="tx1"/>
              </a:buClr>
              <a:buFont typeface="Arial" panose="020B0604020202020204" pitchFamily="34" charset="0"/>
              <a:buChar char="•"/>
            </a:pPr>
            <a:r>
              <a:rPr lang="en-US" sz="1600" dirty="0">
                <a:latin typeface="Arial"/>
                <a:ea typeface="ＭＳ Ｐゴシック"/>
                <a:cs typeface="Arial"/>
              </a:rPr>
              <a:t>Community Resource Centers (CRCs)</a:t>
            </a:r>
            <a:br>
              <a:rPr lang="en-US" sz="1400" dirty="0">
                <a:ea typeface="ＭＳ Ｐゴシック"/>
              </a:rPr>
            </a:br>
            <a:endParaRPr lang="en-US" sz="1400">
              <a:solidFill>
                <a:schemeClr val="tx1"/>
              </a:solidFill>
              <a:ea typeface="ＭＳ Ｐゴシック"/>
            </a:endParaRPr>
          </a:p>
          <a:p>
            <a:pPr lvl="1" indent="0">
              <a:lnSpc>
                <a:spcPct val="150000"/>
              </a:lnSpc>
              <a:spcBef>
                <a:spcPts val="0"/>
              </a:spcBef>
              <a:buNone/>
            </a:pPr>
            <a:r>
              <a:rPr lang="en-US" sz="1900" b="1" dirty="0">
                <a:solidFill>
                  <a:schemeClr val="tx1"/>
                </a:solidFill>
                <a:latin typeface="Arial"/>
                <a:ea typeface="ＭＳ Ｐゴシック"/>
                <a:cs typeface="Arial"/>
              </a:rPr>
              <a:t>Encourage Preparedness</a:t>
            </a:r>
          </a:p>
          <a:p>
            <a:pPr marL="857250" lvl="1" indent="-285750">
              <a:lnSpc>
                <a:spcPct val="150000"/>
              </a:lnSpc>
              <a:spcBef>
                <a:spcPts val="0"/>
              </a:spcBef>
              <a:buClr>
                <a:schemeClr val="tx1"/>
              </a:buClr>
            </a:pPr>
            <a:endParaRPr lang="en-US" sz="1600" dirty="0">
              <a:solidFill>
                <a:schemeClr val="tx1"/>
              </a:solidFill>
              <a:latin typeface="Arial"/>
              <a:ea typeface="ＭＳ Ｐゴシック"/>
              <a:cs typeface="Arial"/>
            </a:endParaRPr>
          </a:p>
          <a:p>
            <a:pPr marL="857250" lvl="1" indent="-285750">
              <a:lnSpc>
                <a:spcPct val="150000"/>
              </a:lnSpc>
              <a:spcBef>
                <a:spcPts val="0"/>
              </a:spcBef>
              <a:buClr>
                <a:schemeClr val="tx1"/>
              </a:buClr>
            </a:pPr>
            <a:endParaRPr lang="en-US" sz="1600" dirty="0">
              <a:solidFill>
                <a:schemeClr val="tx1"/>
              </a:solidFill>
              <a:latin typeface="Arial"/>
              <a:ea typeface="ＭＳ Ｐゴシック"/>
              <a:cs typeface="Arial"/>
            </a:endParaRPr>
          </a:p>
          <a:p>
            <a:pPr marL="0" indent="0">
              <a:buNone/>
            </a:pPr>
            <a:endParaRPr lang="en-US" sz="1600"/>
          </a:p>
        </p:txBody>
      </p:sp>
      <p:sp>
        <p:nvSpPr>
          <p:cNvPr id="6" name="Rectangle 5">
            <a:extLst>
              <a:ext uri="{FF2B5EF4-FFF2-40B4-BE49-F238E27FC236}">
                <a16:creationId xmlns:a16="http://schemas.microsoft.com/office/drawing/2014/main" id="{3FD7361C-021E-4395-BBC1-83618B029F4E}"/>
              </a:ext>
            </a:extLst>
          </p:cNvPr>
          <p:cNvSpPr/>
          <p:nvPr/>
        </p:nvSpPr>
        <p:spPr>
          <a:xfrm>
            <a:off x="161191" y="633633"/>
            <a:ext cx="7952155" cy="580993"/>
          </a:xfrm>
          <a:prstGeom prst="rect">
            <a:avLst/>
          </a:prstGeom>
        </p:spPr>
        <p:txBody>
          <a:bodyPr wrap="square" lIns="91440" tIns="45720" rIns="91440" bIns="45720" anchor="t">
            <a:spAutoFit/>
          </a:bodyPr>
          <a:lstStyle/>
          <a:p>
            <a:pPr marR="228600">
              <a:lnSpc>
                <a:spcPct val="107000"/>
              </a:lnSpc>
            </a:pPr>
            <a:r>
              <a:rPr lang="en-US" sz="3200" b="1" dirty="0">
                <a:solidFill>
                  <a:srgbClr val="0077BE"/>
                </a:solidFill>
              </a:rPr>
              <a:t>Community Outreach in 2024 </a:t>
            </a:r>
            <a:endParaRPr lang="en-US" sz="3200" b="1">
              <a:solidFill>
                <a:srgbClr val="0077BE"/>
              </a:solidFill>
              <a:cs typeface="Arial"/>
            </a:endParaRPr>
          </a:p>
        </p:txBody>
      </p:sp>
      <p:pic>
        <p:nvPicPr>
          <p:cNvPr id="4" name="Picture 4" descr="A picture containing plane, airport, transport&#10;&#10;Description automatically generated">
            <a:extLst>
              <a:ext uri="{FF2B5EF4-FFF2-40B4-BE49-F238E27FC236}">
                <a16:creationId xmlns:a16="http://schemas.microsoft.com/office/drawing/2014/main" id="{92A5221D-DF7E-8785-BC33-17601DDDE291}"/>
              </a:ext>
            </a:extLst>
          </p:cNvPr>
          <p:cNvPicPr>
            <a:picLocks noChangeAspect="1"/>
          </p:cNvPicPr>
          <p:nvPr/>
        </p:nvPicPr>
        <p:blipFill rotWithShape="1">
          <a:blip r:embed="rId3"/>
          <a:srcRect t="10384" r="-1843" b="14447"/>
          <a:stretch/>
        </p:blipFill>
        <p:spPr>
          <a:xfrm>
            <a:off x="5421086" y="1418857"/>
            <a:ext cx="5693231" cy="4291576"/>
          </a:xfrm>
          <a:prstGeom prst="rect">
            <a:avLst/>
          </a:prstGeom>
        </p:spPr>
      </p:pic>
    </p:spTree>
    <p:extLst>
      <p:ext uri="{BB962C8B-B14F-4D97-AF65-F5344CB8AC3E}">
        <p14:creationId xmlns:p14="http://schemas.microsoft.com/office/powerpoint/2010/main" val="3045351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D23CB9-5001-0246-91B2-48E78C6FC332}"/>
              </a:ext>
            </a:extLst>
          </p:cNvPr>
          <p:cNvSpPr>
            <a:spLocks noGrp="1"/>
          </p:cNvSpPr>
          <p:nvPr>
            <p:ph idx="1"/>
          </p:nvPr>
        </p:nvSpPr>
        <p:spPr>
          <a:xfrm>
            <a:off x="426849" y="1531493"/>
            <a:ext cx="7420838" cy="1581912"/>
          </a:xfrm>
        </p:spPr>
        <p:txBody>
          <a:bodyPr/>
          <a:lstStyle/>
          <a:p>
            <a:pPr marL="0" marR="228600" indent="0">
              <a:lnSpc>
                <a:spcPct val="107000"/>
              </a:lnSpc>
              <a:spcBef>
                <a:spcPts val="0"/>
              </a:spcBef>
              <a:buNone/>
            </a:pPr>
            <a:r>
              <a:rPr lang="en-US" sz="2400" b="1">
                <a:ea typeface="ＭＳ Ｐゴシック"/>
              </a:rPr>
              <a:t>Emergency Response in your County</a:t>
            </a:r>
          </a:p>
        </p:txBody>
      </p:sp>
      <p:sp>
        <p:nvSpPr>
          <p:cNvPr id="10" name="Rectangle 9">
            <a:extLst>
              <a:ext uri="{FF2B5EF4-FFF2-40B4-BE49-F238E27FC236}">
                <a16:creationId xmlns:a16="http://schemas.microsoft.com/office/drawing/2014/main" id="{795252E0-CA6E-814F-A5CF-40165DD37195}"/>
              </a:ext>
            </a:extLst>
          </p:cNvPr>
          <p:cNvSpPr/>
          <p:nvPr/>
        </p:nvSpPr>
        <p:spPr>
          <a:xfrm>
            <a:off x="603229" y="2155389"/>
            <a:ext cx="9742615" cy="3970318"/>
          </a:xfrm>
          <a:prstGeom prst="rect">
            <a:avLst/>
          </a:prstGeom>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dirty="0">
                <a:latin typeface="Arial"/>
                <a:ea typeface="ＭＳ Ｐゴシック"/>
                <a:cs typeface="Arial"/>
              </a:rPr>
              <a:t>What concerns you most about extended power outages during wildfire season?</a:t>
            </a:r>
          </a:p>
          <a:p>
            <a:pPr marL="285750" indent="-285750">
              <a:lnSpc>
                <a:spcPct val="150000"/>
              </a:lnSpc>
              <a:buFont typeface="Arial" panose="020B0604020202020204" pitchFamily="34" charset="0"/>
              <a:buChar char="•"/>
            </a:pPr>
            <a:r>
              <a:rPr lang="en-US" dirty="0">
                <a:latin typeface="Arial"/>
                <a:ea typeface="ＭＳ Ｐゴシック"/>
                <a:cs typeface="Arial"/>
              </a:rPr>
              <a:t>What does your community need? </a:t>
            </a:r>
            <a:endParaRPr lang="en-US" dirty="0">
              <a:cs typeface="Arial"/>
            </a:endParaRPr>
          </a:p>
          <a:p>
            <a:pPr marL="285750" indent="-285750">
              <a:lnSpc>
                <a:spcPct val="150000"/>
              </a:lnSpc>
              <a:buFont typeface="Arial" panose="020B0604020202020204" pitchFamily="34" charset="0"/>
              <a:buChar char="•"/>
            </a:pPr>
            <a:r>
              <a:rPr lang="en-US" dirty="0">
                <a:latin typeface="Arial"/>
                <a:ea typeface="ＭＳ Ｐゴシック"/>
                <a:cs typeface="Arial"/>
              </a:rPr>
              <a:t>Who/how would you like to be notified?</a:t>
            </a:r>
          </a:p>
          <a:p>
            <a:pPr marL="285750" indent="-285750">
              <a:lnSpc>
                <a:spcPct val="150000"/>
              </a:lnSpc>
              <a:buFont typeface="Arial" panose="020B0604020202020204" pitchFamily="34" charset="0"/>
              <a:buChar char="•"/>
            </a:pPr>
            <a:r>
              <a:rPr lang="en-US" dirty="0">
                <a:latin typeface="Arial"/>
                <a:ea typeface="ＭＳ Ｐゴシック"/>
                <a:cs typeface="Arial"/>
              </a:rPr>
              <a:t>Partnership opportunities?</a:t>
            </a:r>
          </a:p>
          <a:p>
            <a:pPr marL="742950" lvl="1" indent="-285750">
              <a:lnSpc>
                <a:spcPct val="150000"/>
              </a:lnSpc>
              <a:buFont typeface="Courier New" panose="020B0604020202020204" pitchFamily="34" charset="0"/>
              <a:buChar char="o"/>
            </a:pPr>
            <a:r>
              <a:rPr lang="en-US" dirty="0">
                <a:latin typeface="Arial"/>
                <a:ea typeface="ＭＳ Ｐゴシック"/>
                <a:cs typeface="Arial"/>
              </a:rPr>
              <a:t>Public safety</a:t>
            </a:r>
          </a:p>
          <a:p>
            <a:pPr marL="742950" lvl="1" indent="-285750">
              <a:lnSpc>
                <a:spcPct val="150000"/>
              </a:lnSpc>
              <a:buFont typeface="Courier New" panose="020B0604020202020204" pitchFamily="34" charset="0"/>
              <a:buChar char="o"/>
            </a:pPr>
            <a:r>
              <a:rPr lang="en-US" dirty="0">
                <a:latin typeface="Arial"/>
                <a:ea typeface="ＭＳ Ｐゴシック"/>
                <a:cs typeface="Arial"/>
              </a:rPr>
              <a:t>Community engagement</a:t>
            </a:r>
            <a:endParaRPr lang="en-US" dirty="0">
              <a:cs typeface="Arial"/>
            </a:endParaRPr>
          </a:p>
          <a:p>
            <a:pPr marL="742950" lvl="1" indent="-285750">
              <a:lnSpc>
                <a:spcPct val="150000"/>
              </a:lnSpc>
              <a:buFont typeface="Courier New" panose="020B0604020202020204" pitchFamily="34" charset="0"/>
              <a:buChar char="o"/>
            </a:pPr>
            <a:r>
              <a:rPr lang="en-US" dirty="0">
                <a:latin typeface="Arial"/>
                <a:ea typeface="ＭＳ Ｐゴシック"/>
                <a:cs typeface="Arial"/>
              </a:rPr>
              <a:t>Outage preparedness</a:t>
            </a:r>
          </a:p>
          <a:p>
            <a:pPr marL="285750" indent="-285750">
              <a:lnSpc>
                <a:spcPct val="150000"/>
              </a:lnSpc>
              <a:buFont typeface="Arial" panose="020B0604020202020204" pitchFamily="34" charset="0"/>
              <a:buChar char="•"/>
            </a:pPr>
            <a:r>
              <a:rPr lang="en-US" dirty="0">
                <a:latin typeface="Arial"/>
                <a:ea typeface="ＭＳ Ｐゴシック"/>
                <a:cs typeface="Arial"/>
              </a:rPr>
              <a:t>Next Steps…</a:t>
            </a:r>
            <a:endParaRPr lang="en-US" dirty="0"/>
          </a:p>
          <a:p>
            <a:endParaRPr lang="en-US"/>
          </a:p>
          <a:p>
            <a:endParaRPr lang="en-US">
              <a:cs typeface="Arial" charset="0"/>
            </a:endParaRPr>
          </a:p>
        </p:txBody>
      </p:sp>
      <p:sp>
        <p:nvSpPr>
          <p:cNvPr id="7" name="Rectangle 6">
            <a:extLst>
              <a:ext uri="{FF2B5EF4-FFF2-40B4-BE49-F238E27FC236}">
                <a16:creationId xmlns:a16="http://schemas.microsoft.com/office/drawing/2014/main" id="{34C568BF-BB5B-42C7-AD9A-101AD3489AD7}"/>
              </a:ext>
            </a:extLst>
          </p:cNvPr>
          <p:cNvSpPr/>
          <p:nvPr/>
        </p:nvSpPr>
        <p:spPr>
          <a:xfrm>
            <a:off x="161191" y="633633"/>
            <a:ext cx="7952155" cy="580993"/>
          </a:xfrm>
          <a:prstGeom prst="rect">
            <a:avLst/>
          </a:prstGeom>
        </p:spPr>
        <p:txBody>
          <a:bodyPr wrap="square">
            <a:spAutoFit/>
          </a:bodyPr>
          <a:lstStyle/>
          <a:p>
            <a:pPr marR="228600">
              <a:lnSpc>
                <a:spcPct val="107000"/>
              </a:lnSpc>
            </a:pPr>
            <a:r>
              <a:rPr lang="en-US" sz="3200" b="1">
                <a:solidFill>
                  <a:srgbClr val="0077BE"/>
                </a:solidFill>
              </a:rPr>
              <a:t>Discussion</a:t>
            </a:r>
            <a:endParaRPr lang="en-US" sz="3200" b="1"/>
          </a:p>
        </p:txBody>
      </p:sp>
      <p:pic>
        <p:nvPicPr>
          <p:cNvPr id="2" name="Picture 1" descr="A tree fallen on the road&#10;&#10;Description automatically generated">
            <a:extLst>
              <a:ext uri="{FF2B5EF4-FFF2-40B4-BE49-F238E27FC236}">
                <a16:creationId xmlns:a16="http://schemas.microsoft.com/office/drawing/2014/main" id="{01D7BD30-C454-2AA9-0B51-B456D1DE9A5E}"/>
              </a:ext>
            </a:extLst>
          </p:cNvPr>
          <p:cNvPicPr>
            <a:picLocks noChangeAspect="1"/>
          </p:cNvPicPr>
          <p:nvPr/>
        </p:nvPicPr>
        <p:blipFill>
          <a:blip r:embed="rId3"/>
          <a:stretch>
            <a:fillRect/>
          </a:stretch>
        </p:blipFill>
        <p:spPr>
          <a:xfrm>
            <a:off x="6290372" y="2642868"/>
            <a:ext cx="5482016" cy="3664202"/>
          </a:xfrm>
          <a:prstGeom prst="rect">
            <a:avLst/>
          </a:prstGeom>
        </p:spPr>
      </p:pic>
    </p:spTree>
    <p:extLst>
      <p:ext uri="{BB962C8B-B14F-4D97-AF65-F5344CB8AC3E}">
        <p14:creationId xmlns:p14="http://schemas.microsoft.com/office/powerpoint/2010/main" val="131531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F82EF3C-B904-4B4A-BA55-13D8C3721302}"/>
              </a:ext>
            </a:extLst>
          </p:cNvPr>
          <p:cNvSpPr>
            <a:spLocks noGrp="1"/>
          </p:cNvSpPr>
          <p:nvPr>
            <p:ph type="title"/>
          </p:nvPr>
        </p:nvSpPr>
        <p:spPr>
          <a:xfrm>
            <a:off x="695325" y="1"/>
            <a:ext cx="10801350" cy="1196974"/>
          </a:xfrm>
        </p:spPr>
        <p:txBody>
          <a:bodyPr>
            <a:normAutofit/>
          </a:bodyPr>
          <a:lstStyle/>
          <a:p>
            <a:r>
              <a:rPr lang="en-US" sz="4800" dirty="0"/>
              <a:t>Energy Smart Loans </a:t>
            </a:r>
            <a:r>
              <a:rPr lang="en-US" sz="2800" i="1" dirty="0"/>
              <a:t>(WA &amp; OR)</a:t>
            </a:r>
            <a:endParaRPr lang="en-US" sz="4800" i="1" dirty="0"/>
          </a:p>
        </p:txBody>
      </p:sp>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5</a:t>
            </a:fld>
            <a:endParaRPr lang="en-US" dirty="0"/>
          </a:p>
        </p:txBody>
      </p:sp>
      <p:pic>
        <p:nvPicPr>
          <p:cNvPr id="3" name="Picture 2" descr="A screenshot of a white background&#10;&#10;Description automatically generated">
            <a:extLst>
              <a:ext uri="{FF2B5EF4-FFF2-40B4-BE49-F238E27FC236}">
                <a16:creationId xmlns:a16="http://schemas.microsoft.com/office/drawing/2014/main" id="{B657B293-EA4F-E984-D57E-5F5FA2A19B38}"/>
              </a:ext>
            </a:extLst>
          </p:cNvPr>
          <p:cNvPicPr>
            <a:picLocks noChangeAspect="1"/>
          </p:cNvPicPr>
          <p:nvPr/>
        </p:nvPicPr>
        <p:blipFill>
          <a:blip r:embed="rId3"/>
          <a:stretch>
            <a:fillRect/>
          </a:stretch>
        </p:blipFill>
        <p:spPr>
          <a:xfrm>
            <a:off x="6322531" y="2822232"/>
            <a:ext cx="5626188" cy="2608071"/>
          </a:xfrm>
          <a:prstGeom prst="rect">
            <a:avLst/>
          </a:prstGeom>
        </p:spPr>
      </p:pic>
      <p:graphicFrame>
        <p:nvGraphicFramePr>
          <p:cNvPr id="4" name="Table 3">
            <a:extLst>
              <a:ext uri="{FF2B5EF4-FFF2-40B4-BE49-F238E27FC236}">
                <a16:creationId xmlns:a16="http://schemas.microsoft.com/office/drawing/2014/main" id="{8F94A901-087A-EA2B-D8F5-38678C17A52E}"/>
              </a:ext>
            </a:extLst>
          </p:cNvPr>
          <p:cNvGraphicFramePr>
            <a:graphicFrameLocks noGrp="1"/>
          </p:cNvGraphicFramePr>
          <p:nvPr>
            <p:extLst>
              <p:ext uri="{D42A27DB-BD31-4B8C-83A1-F6EECF244321}">
                <p14:modId xmlns:p14="http://schemas.microsoft.com/office/powerpoint/2010/main" val="1886056021"/>
              </p:ext>
            </p:extLst>
          </p:nvPr>
        </p:nvGraphicFramePr>
        <p:xfrm>
          <a:off x="7415868" y="5475577"/>
          <a:ext cx="4639112" cy="835881"/>
        </p:xfrm>
        <a:graphic>
          <a:graphicData uri="http://schemas.openxmlformats.org/drawingml/2006/table">
            <a:tbl>
              <a:tblPr/>
              <a:tblGrid>
                <a:gridCol w="1166070">
                  <a:extLst>
                    <a:ext uri="{9D8B030D-6E8A-4147-A177-3AD203B41FA5}">
                      <a16:colId xmlns:a16="http://schemas.microsoft.com/office/drawing/2014/main" val="2855007850"/>
                    </a:ext>
                  </a:extLst>
                </a:gridCol>
                <a:gridCol w="3473042">
                  <a:extLst>
                    <a:ext uri="{9D8B030D-6E8A-4147-A177-3AD203B41FA5}">
                      <a16:colId xmlns:a16="http://schemas.microsoft.com/office/drawing/2014/main" val="3187411014"/>
                    </a:ext>
                  </a:extLst>
                </a:gridCol>
              </a:tblGrid>
              <a:tr h="835881">
                <a:tc>
                  <a:txBody>
                    <a:bodyPr/>
                    <a:lstStyle/>
                    <a:p>
                      <a:pPr algn="l"/>
                      <a:r>
                        <a:rPr lang="en-US" sz="1600" b="1" dirty="0">
                          <a:effectLst/>
                        </a:rPr>
                        <a:t>Example:</a:t>
                      </a:r>
                    </a:p>
                  </a:txBody>
                  <a:tcPr anchor="ctr">
                    <a:lnL>
                      <a:noFill/>
                    </a:lnL>
                    <a:lnR>
                      <a:noFill/>
                    </a:lnR>
                    <a:lnT>
                      <a:noFill/>
                    </a:lnT>
                    <a:lnB w="9525" cap="flat" cmpd="sng" algn="ctr">
                      <a:solidFill>
                        <a:srgbClr val="EFEEEE"/>
                      </a:solidFill>
                      <a:prstDash val="solid"/>
                      <a:round/>
                      <a:headEnd type="none" w="med" len="med"/>
                      <a:tailEnd type="none" w="med" len="med"/>
                    </a:lnB>
                    <a:solidFill>
                      <a:srgbClr val="FFFFFF"/>
                    </a:solidFill>
                  </a:tcPr>
                </a:tc>
                <a:tc>
                  <a:txBody>
                    <a:bodyPr/>
                    <a:lstStyle/>
                    <a:p>
                      <a:pPr algn="l"/>
                      <a:r>
                        <a:rPr lang="en-US" sz="1600" b="1" dirty="0">
                          <a:effectLst/>
                        </a:rPr>
                        <a:t>$15,000 loan at 7.50% APR </a:t>
                      </a:r>
                    </a:p>
                    <a:p>
                      <a:pPr algn="l"/>
                      <a:r>
                        <a:rPr lang="en-US" sz="1600" b="1" dirty="0">
                          <a:effectLst/>
                        </a:rPr>
                        <a:t>180 payments $139.05 per month</a:t>
                      </a:r>
                    </a:p>
                  </a:txBody>
                  <a:tcPr anchor="ctr">
                    <a:lnL>
                      <a:noFill/>
                    </a:lnL>
                    <a:lnR>
                      <a:noFill/>
                    </a:lnR>
                    <a:lnT>
                      <a:noFill/>
                    </a:lnT>
                    <a:lnB w="9525" cap="flat" cmpd="sng" algn="ctr">
                      <a:solidFill>
                        <a:srgbClr val="EFEEEE"/>
                      </a:solidFill>
                      <a:prstDash val="solid"/>
                      <a:round/>
                      <a:headEnd type="none" w="med" len="med"/>
                      <a:tailEnd type="none" w="med" len="med"/>
                    </a:lnB>
                    <a:solidFill>
                      <a:srgbClr val="FFFFFF"/>
                    </a:solidFill>
                  </a:tcPr>
                </a:tc>
                <a:extLst>
                  <a:ext uri="{0D108BD9-81ED-4DB2-BD59-A6C34878D82A}">
                    <a16:rowId xmlns:a16="http://schemas.microsoft.com/office/drawing/2014/main" val="1479545615"/>
                  </a:ext>
                </a:extLst>
              </a:tr>
            </a:tbl>
          </a:graphicData>
        </a:graphic>
      </p:graphicFrame>
      <p:pic>
        <p:nvPicPr>
          <p:cNvPr id="2" name="Picture 1">
            <a:extLst>
              <a:ext uri="{FF2B5EF4-FFF2-40B4-BE49-F238E27FC236}">
                <a16:creationId xmlns:a16="http://schemas.microsoft.com/office/drawing/2014/main" id="{633B4E5E-B974-4732-B9AE-39338253C4A4}"/>
              </a:ext>
            </a:extLst>
          </p:cNvPr>
          <p:cNvPicPr>
            <a:picLocks noChangeAspect="1"/>
          </p:cNvPicPr>
          <p:nvPr/>
        </p:nvPicPr>
        <p:blipFill rotWithShape="1">
          <a:blip r:embed="rId4"/>
          <a:srcRect b="32900"/>
          <a:stretch/>
        </p:blipFill>
        <p:spPr>
          <a:xfrm>
            <a:off x="9302283" y="302510"/>
            <a:ext cx="2503823" cy="30286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B2B69D7-3047-DB19-E1D9-428709876DF5}"/>
              </a:ext>
            </a:extLst>
          </p:cNvPr>
          <p:cNvSpPr txBox="1"/>
          <p:nvPr/>
        </p:nvSpPr>
        <p:spPr>
          <a:xfrm>
            <a:off x="385894" y="2033386"/>
            <a:ext cx="6056852" cy="4185761"/>
          </a:xfrm>
          <a:prstGeom prst="rect">
            <a:avLst/>
          </a:prstGeom>
          <a:solidFill>
            <a:schemeClr val="accent1">
              <a:lumMod val="75000"/>
            </a:schemeClr>
          </a:solidFill>
        </p:spPr>
        <p:txBody>
          <a:bodyPr wrap="square" rtlCol="0">
            <a:spAutoFit/>
          </a:bodyPr>
          <a:lstStyle/>
          <a:p>
            <a:pPr algn="ctr">
              <a:buSzPct val="110000"/>
            </a:pPr>
            <a:r>
              <a:rPr lang="en-US" sz="3200" b="1" dirty="0">
                <a:solidFill>
                  <a:schemeClr val="bg1"/>
                </a:solidFill>
                <a:latin typeface="Arial" panose="020B0604020202020204" pitchFamily="34" charset="0"/>
                <a:cs typeface="Arial" panose="020B0604020202020204" pitchFamily="34" charset="0"/>
              </a:rPr>
              <a:t>Process</a:t>
            </a:r>
          </a:p>
          <a:p>
            <a:pPr algn="l">
              <a:buSzPct val="110000"/>
            </a:pPr>
            <a:endParaRPr lang="en-US" sz="2400" b="1" dirty="0">
              <a:solidFill>
                <a:schemeClr val="bg1"/>
              </a:solidFill>
              <a:latin typeface="Arial" panose="020B0604020202020204" pitchFamily="34" charset="0"/>
              <a:cs typeface="Arial" panose="020B0604020202020204" pitchFamily="34" charset="0"/>
            </a:endParaRPr>
          </a:p>
          <a:p>
            <a:pPr marL="285750" indent="-285750" algn="l">
              <a:buSzPct val="110000"/>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 Customers work directly with PSCCU for the approval process and on bill repayment</a:t>
            </a:r>
            <a:br>
              <a:rPr lang="en-US" sz="24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marL="285750" indent="-285750" algn="l">
              <a:buSzPct val="110000"/>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 Questions answered by PSCCU at 800.273.1550 or </a:t>
            </a:r>
            <a:r>
              <a:rPr lang="en-US" sz="24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askus@psccu.org</a:t>
            </a:r>
            <a:r>
              <a:rPr lang="en-US" sz="2400" dirty="0">
                <a:solidFill>
                  <a:schemeClr val="bg1"/>
                </a:solidFill>
                <a:latin typeface="Arial" panose="020B0604020202020204" pitchFamily="34" charset="0"/>
                <a:cs typeface="Arial" panose="020B0604020202020204" pitchFamily="34" charset="0"/>
              </a:rPr>
              <a:t>”</a:t>
            </a:r>
            <a:br>
              <a:rPr lang="en-US" sz="24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marL="285750" indent="-285750" algn="l">
              <a:buSzPct val="110000"/>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 Once funded, loan payment will be added to the customer’s Avista bill.</a:t>
            </a:r>
          </a:p>
          <a:p>
            <a:pPr marL="285750" indent="-285750" algn="l">
              <a:buSzPct val="110000"/>
              <a:buFont typeface="Arial" panose="020B0604020202020204" pitchFamily="34" charset="0"/>
              <a:buChar char="•"/>
            </a:pPr>
            <a:endParaRPr lang="en-US" dirty="0">
              <a:solidFill>
                <a:srgbClr val="585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19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124EA3-2CAD-D045-BF55-90EAE7B9FCDF}"/>
              </a:ext>
            </a:extLst>
          </p:cNvPr>
          <p:cNvPicPr>
            <a:picLocks noGrp="1" noChangeAspect="1"/>
          </p:cNvPicPr>
          <p:nvPr>
            <p:ph idx="1"/>
          </p:nvPr>
        </p:nvPicPr>
        <p:blipFill rotWithShape="1">
          <a:blip r:embed="rId3"/>
          <a:srcRect t="13983" r="-525"/>
          <a:stretch/>
        </p:blipFill>
        <p:spPr>
          <a:xfrm>
            <a:off x="589" y="-1141"/>
            <a:ext cx="12260266" cy="6944947"/>
          </a:xfrm>
        </p:spPr>
      </p:pic>
      <p:sp>
        <p:nvSpPr>
          <p:cNvPr id="6" name="Title 1">
            <a:extLst>
              <a:ext uri="{FF2B5EF4-FFF2-40B4-BE49-F238E27FC236}">
                <a16:creationId xmlns:a16="http://schemas.microsoft.com/office/drawing/2014/main" id="{1E7322DD-C691-4BA6-A821-05BF84C185A8}"/>
              </a:ext>
            </a:extLst>
          </p:cNvPr>
          <p:cNvSpPr>
            <a:spLocks noGrp="1"/>
          </p:cNvSpPr>
          <p:nvPr>
            <p:ph type="title"/>
          </p:nvPr>
        </p:nvSpPr>
        <p:spPr>
          <a:xfrm>
            <a:off x="1603131" y="4721468"/>
            <a:ext cx="8229600" cy="1143000"/>
          </a:xfrm>
          <a:effectLst>
            <a:outerShdw blurRad="292100" dir="2700000" algn="ctr" rotWithShape="0">
              <a:srgbClr val="002A5F">
                <a:alpha val="42000"/>
              </a:srgbClr>
            </a:outerShdw>
          </a:effectLst>
        </p:spPr>
        <p:txBody>
          <a:bodyPr>
            <a:normAutofit/>
          </a:bodyPr>
          <a:lstStyle/>
          <a:p>
            <a:r>
              <a:rPr lang="en-US" sz="4400">
                <a:solidFill>
                  <a:schemeClr val="bg1"/>
                </a:solidFill>
              </a:rPr>
              <a:t>Thank you</a:t>
            </a:r>
          </a:p>
        </p:txBody>
      </p:sp>
    </p:spTree>
    <p:extLst>
      <p:ext uri="{BB962C8B-B14F-4D97-AF65-F5344CB8AC3E}">
        <p14:creationId xmlns:p14="http://schemas.microsoft.com/office/powerpoint/2010/main" val="178161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2134509" y="3765177"/>
            <a:ext cx="8366219" cy="654237"/>
          </a:xfrm>
        </p:spPr>
        <p:txBody>
          <a:bodyPr>
            <a:normAutofit fontScale="90000"/>
          </a:bodyPr>
          <a:lstStyle/>
          <a:p>
            <a:r>
              <a:rPr lang="en-US" sz="3177" dirty="0"/>
              <a:t>Clean Energy Solutions</a:t>
            </a:r>
            <a:br>
              <a:rPr lang="en-US" sz="2824" dirty="0"/>
            </a:br>
            <a:br>
              <a:rPr lang="en-US" sz="2824" dirty="0"/>
            </a:br>
            <a:br>
              <a:rPr lang="en-US" dirty="0"/>
            </a:br>
            <a:br>
              <a:rPr lang="en-US" dirty="0"/>
            </a:br>
            <a:br>
              <a:rPr lang="en-US" dirty="0"/>
            </a:br>
            <a:endParaRPr lang="en-US" dirty="0"/>
          </a:p>
        </p:txBody>
      </p:sp>
      <p:sp>
        <p:nvSpPr>
          <p:cNvPr id="17" name="Subtitle 16"/>
          <p:cNvSpPr>
            <a:spLocks noGrp="1"/>
          </p:cNvSpPr>
          <p:nvPr>
            <p:ph type="subTitle" idx="1"/>
          </p:nvPr>
        </p:nvSpPr>
        <p:spPr>
          <a:xfrm>
            <a:off x="2145455" y="4572001"/>
            <a:ext cx="8133654" cy="1338634"/>
          </a:xfrm>
        </p:spPr>
        <p:txBody>
          <a:bodyPr>
            <a:normAutofit fontScale="85000" lnSpcReduction="20000"/>
          </a:bodyPr>
          <a:lstStyle/>
          <a:p>
            <a:r>
              <a:rPr lang="en-US" sz="2118" dirty="0"/>
              <a:t>Inland Northwest Partners</a:t>
            </a:r>
          </a:p>
          <a:p>
            <a:r>
              <a:rPr lang="en-US" sz="2118" dirty="0"/>
              <a:t>Rendall Farley, P.E.</a:t>
            </a:r>
          </a:p>
          <a:p>
            <a:r>
              <a:rPr lang="en-US" sz="2118" dirty="0"/>
              <a:t>July 24</a:t>
            </a:r>
            <a:r>
              <a:rPr lang="en-US" sz="2118" baseline="30000" dirty="0"/>
              <a:t>th</a:t>
            </a:r>
            <a:r>
              <a:rPr lang="en-US" sz="2118" dirty="0"/>
              <a:t>, 2024</a:t>
            </a:r>
          </a:p>
        </p:txBody>
      </p:sp>
    </p:spTree>
    <p:extLst>
      <p:ext uri="{BB962C8B-B14F-4D97-AF65-F5344CB8AC3E}">
        <p14:creationId xmlns:p14="http://schemas.microsoft.com/office/powerpoint/2010/main" val="1332626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11D5306-9BE2-4490-87F5-BA87533ED342}"/>
              </a:ext>
            </a:extLst>
          </p:cNvPr>
          <p:cNvSpPr/>
          <p:nvPr/>
        </p:nvSpPr>
        <p:spPr>
          <a:xfrm>
            <a:off x="2263588" y="336177"/>
            <a:ext cx="6825110" cy="1882223"/>
          </a:xfrm>
          <a:prstGeom prst="rect">
            <a:avLst/>
          </a:prstGeom>
          <a:noFill/>
        </p:spPr>
        <p:txBody>
          <a:bodyPr wrap="square" lIns="88751" tIns="44375" rIns="88751" bIns="44375">
            <a:spAutoFit/>
          </a:bodyPr>
          <a:lstStyle/>
          <a:p>
            <a:pPr algn="ctr"/>
            <a:r>
              <a:rPr lang="en-US" sz="3883"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The future of energy is reliable &amp; affordable </a:t>
            </a:r>
            <a:br>
              <a:rPr lang="en-US" sz="3883" dirty="0">
                <a:ln w="0"/>
                <a:solidFill>
                  <a:schemeClr val="tx2"/>
                </a:solidFill>
                <a:effectLst>
                  <a:outerShdw blurRad="38100" dist="25400" dir="5400000" algn="ctr" rotWithShape="0">
                    <a:srgbClr val="6E747A">
                      <a:alpha val="43000"/>
                    </a:srgbClr>
                  </a:outerShdw>
                </a:effectLst>
                <a:latin typeface="Amatic SC" panose="020B0604020202020204" pitchFamily="2" charset="-79"/>
              </a:rPr>
            </a:br>
            <a:endParaRPr lang="en-US" sz="3883" dirty="0">
              <a:ln w="0"/>
              <a:solidFill>
                <a:schemeClr val="tx2"/>
              </a:solidFill>
              <a:effectLst>
                <a:outerShdw blurRad="38100" dist="25400" dir="5400000" algn="ctr" rotWithShape="0">
                  <a:srgbClr val="6E747A">
                    <a:alpha val="43000"/>
                  </a:srgbClr>
                </a:outerShdw>
              </a:effectLst>
              <a:latin typeface="Amatic SC" panose="020B0604020202020204" pitchFamily="2" charset="-79"/>
            </a:endParaRPr>
          </a:p>
        </p:txBody>
      </p:sp>
      <p:pic>
        <p:nvPicPr>
          <p:cNvPr id="3" name="Picture 2" descr="A river running through a city&#10;&#10;Description automatically generated">
            <a:extLst>
              <a:ext uri="{FF2B5EF4-FFF2-40B4-BE49-F238E27FC236}">
                <a16:creationId xmlns:a16="http://schemas.microsoft.com/office/drawing/2014/main" id="{A44BAEEC-48D3-8813-7EC3-65BC96E55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0941" y="1479177"/>
            <a:ext cx="5552814" cy="4168588"/>
          </a:xfrm>
          <a:prstGeom prst="rect">
            <a:avLst/>
          </a:prstGeom>
        </p:spPr>
      </p:pic>
      <p:pic>
        <p:nvPicPr>
          <p:cNvPr id="6" name="Picture 5" descr="A large dam with water coming out of it&#10;&#10;Description automatically generated">
            <a:extLst>
              <a:ext uri="{FF2B5EF4-FFF2-40B4-BE49-F238E27FC236}">
                <a16:creationId xmlns:a16="http://schemas.microsoft.com/office/drawing/2014/main" id="{122290EB-4C2F-7FF0-3CB1-A07053437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3176" y="1882589"/>
            <a:ext cx="5647765" cy="4352544"/>
          </a:xfrm>
          <a:prstGeom prst="rect">
            <a:avLst/>
          </a:prstGeom>
        </p:spPr>
      </p:pic>
    </p:spTree>
    <p:extLst>
      <p:ext uri="{BB962C8B-B14F-4D97-AF65-F5344CB8AC3E}">
        <p14:creationId xmlns:p14="http://schemas.microsoft.com/office/powerpoint/2010/main" val="3925369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ustainable energy Images, Stock Photos &amp; Vectors | Shutterstock">
            <a:extLst>
              <a:ext uri="{FF2B5EF4-FFF2-40B4-BE49-F238E27FC236}">
                <a16:creationId xmlns:a16="http://schemas.microsoft.com/office/drawing/2014/main" id="{6FE36EF8-1E85-4975-A629-D6679AB9D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73" t="21610" r="15060" b="8353"/>
          <a:stretch/>
        </p:blipFill>
        <p:spPr bwMode="auto">
          <a:xfrm>
            <a:off x="1666308" y="1344706"/>
            <a:ext cx="8875039" cy="4334471"/>
          </a:xfrm>
          <a:prstGeom prst="rect">
            <a:avLst/>
          </a:prstGeom>
          <a:solidFill>
            <a:srgbClr val="FFFFFF"/>
          </a:solidFill>
        </p:spPr>
      </p:pic>
      <p:sp>
        <p:nvSpPr>
          <p:cNvPr id="57" name="Rectangle 56">
            <a:extLst>
              <a:ext uri="{FF2B5EF4-FFF2-40B4-BE49-F238E27FC236}">
                <a16:creationId xmlns:a16="http://schemas.microsoft.com/office/drawing/2014/main" id="{411D5306-9BE2-4490-87F5-BA87533ED342}"/>
              </a:ext>
            </a:extLst>
          </p:cNvPr>
          <p:cNvSpPr/>
          <p:nvPr/>
        </p:nvSpPr>
        <p:spPr>
          <a:xfrm>
            <a:off x="2882202" y="305210"/>
            <a:ext cx="5603797" cy="687153"/>
          </a:xfrm>
          <a:prstGeom prst="rect">
            <a:avLst/>
          </a:prstGeom>
          <a:noFill/>
        </p:spPr>
        <p:txBody>
          <a:bodyPr wrap="none" lIns="88751" tIns="44375" rIns="88751" bIns="44375">
            <a:spAutoFit/>
          </a:bodyPr>
          <a:lstStyle/>
          <a:p>
            <a:pPr algn="ctr"/>
            <a:r>
              <a:rPr lang="en-US" sz="3883"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 future is </a:t>
            </a:r>
            <a:r>
              <a:rPr lang="en-US" sz="3883" u="sng"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sustainable</a:t>
            </a:r>
          </a:p>
        </p:txBody>
      </p:sp>
    </p:spTree>
    <p:extLst>
      <p:ext uri="{BB962C8B-B14F-4D97-AF65-F5344CB8AC3E}">
        <p14:creationId xmlns:p14="http://schemas.microsoft.com/office/powerpoint/2010/main" val="3224771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driving a car&#10;&#10;Description automatically generated">
            <a:extLst>
              <a:ext uri="{FF2B5EF4-FFF2-40B4-BE49-F238E27FC236}">
                <a16:creationId xmlns:a16="http://schemas.microsoft.com/office/drawing/2014/main" id="{6D1A3C56-1F7E-0DB9-2A35-3C272D29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1182314"/>
            <a:ext cx="8897395" cy="4572000"/>
          </a:xfrm>
          <a:prstGeom prst="rect">
            <a:avLst/>
          </a:prstGeom>
        </p:spPr>
      </p:pic>
      <p:sp>
        <p:nvSpPr>
          <p:cNvPr id="57" name="Rectangle 56">
            <a:extLst>
              <a:ext uri="{FF2B5EF4-FFF2-40B4-BE49-F238E27FC236}">
                <a16:creationId xmlns:a16="http://schemas.microsoft.com/office/drawing/2014/main" id="{411D5306-9BE2-4490-87F5-BA87533ED342}"/>
              </a:ext>
            </a:extLst>
          </p:cNvPr>
          <p:cNvSpPr/>
          <p:nvPr/>
        </p:nvSpPr>
        <p:spPr>
          <a:xfrm>
            <a:off x="2500707" y="207513"/>
            <a:ext cx="6070272" cy="687153"/>
          </a:xfrm>
          <a:prstGeom prst="rect">
            <a:avLst/>
          </a:prstGeom>
          <a:noFill/>
        </p:spPr>
        <p:txBody>
          <a:bodyPr wrap="none" lIns="88751" tIns="44375" rIns="88751" bIns="44375">
            <a:spAutoFit/>
          </a:bodyPr>
          <a:lstStyle/>
          <a:p>
            <a:pPr algn="ctr"/>
            <a:r>
              <a:rPr lang="en-US" sz="3883"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And – the future is </a:t>
            </a:r>
            <a:r>
              <a:rPr lang="en-US" sz="3883" u="sng"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electric</a:t>
            </a:r>
            <a:r>
              <a:rPr lang="en-US" sz="3883"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4525234"/>
      </p:ext>
    </p:extLst>
  </p:cSld>
  <p:clrMapOvr>
    <a:masterClrMapping/>
  </p:clrMapOvr>
</p:sld>
</file>

<file path=ppt/theme/theme1.xml><?xml version="1.0" encoding="utf-8"?>
<a:theme xmlns:a="http://schemas.openxmlformats.org/drawingml/2006/main" name="Avista Corporate Template - Yellow">
  <a:themeElements>
    <a:clrScheme name="Avista Corporate">
      <a:dk1>
        <a:srgbClr val="58595B"/>
      </a:dk1>
      <a:lt1>
        <a:srgbClr val="FFFFFF"/>
      </a:lt1>
      <a:dk2>
        <a:srgbClr val="003A72"/>
      </a:dk2>
      <a:lt2>
        <a:srgbClr val="96D1F2"/>
      </a:lt2>
      <a:accent1>
        <a:srgbClr val="0076BE"/>
      </a:accent1>
      <a:accent2>
        <a:srgbClr val="00B5EF"/>
      </a:accent2>
      <a:accent3>
        <a:srgbClr val="2CB349"/>
      </a:accent3>
      <a:accent4>
        <a:srgbClr val="C3D82E"/>
      </a:accent4>
      <a:accent5>
        <a:srgbClr val="FCB513"/>
      </a:accent5>
      <a:accent6>
        <a:srgbClr val="F58020"/>
      </a:accent6>
      <a:hlink>
        <a:srgbClr val="0075BD"/>
      </a:hlink>
      <a:folHlink>
        <a:srgbClr val="0075BD"/>
      </a:folHlink>
    </a:clrScheme>
    <a:fontScheme name="Aria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90000"/>
          </a:lnSpc>
          <a:spcBef>
            <a:spcPts val="2800"/>
          </a:spcBef>
          <a:buSzPct val="110000"/>
          <a:defRPr dirty="0" err="1" smtClean="0">
            <a:solidFill>
              <a:srgbClr val="58595B"/>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072424 Inland Northwest Partners Summer Meeting  -  Read-Only" id="{B5E11CDF-6841-5540-9EE8-5EE79CF95B23}" vid="{9102AD1A-2C48-5540-B7CC-334E11A28BB5}"/>
    </a:ext>
  </a:extLst>
</a:theme>
</file>

<file path=ppt/theme/theme2.xml><?xml version="1.0" encoding="utf-8"?>
<a:theme xmlns:a="http://schemas.openxmlformats.org/drawingml/2006/main" name="Avista Corporate Template - Green">
  <a:themeElements>
    <a:clrScheme name="Avista Corporate">
      <a:dk1>
        <a:srgbClr val="58595B"/>
      </a:dk1>
      <a:lt1>
        <a:srgbClr val="FFFFFF"/>
      </a:lt1>
      <a:dk2>
        <a:srgbClr val="003A72"/>
      </a:dk2>
      <a:lt2>
        <a:srgbClr val="96D1F2"/>
      </a:lt2>
      <a:accent1>
        <a:srgbClr val="0076BE"/>
      </a:accent1>
      <a:accent2>
        <a:srgbClr val="00B5EF"/>
      </a:accent2>
      <a:accent3>
        <a:srgbClr val="2CB349"/>
      </a:accent3>
      <a:accent4>
        <a:srgbClr val="C3D82E"/>
      </a:accent4>
      <a:accent5>
        <a:srgbClr val="FCB513"/>
      </a:accent5>
      <a:accent6>
        <a:srgbClr val="F58020"/>
      </a:accent6>
      <a:hlink>
        <a:srgbClr val="0075BD"/>
      </a:hlink>
      <a:folHlink>
        <a:srgbClr val="0075BD"/>
      </a:folHlink>
    </a:clrScheme>
    <a:fontScheme name="Aria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90000"/>
          </a:lnSpc>
          <a:spcBef>
            <a:spcPts val="2800"/>
          </a:spcBef>
          <a:buSzPct val="110000"/>
          <a:defRPr dirty="0" err="1" smtClean="0">
            <a:solidFill>
              <a:srgbClr val="58595B"/>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072424 Inland Northwest Partners Summer Meeting  -  Read-Only" id="{B5E11CDF-6841-5540-9EE8-5EE79CF95B23}" vid="{542CA88D-542E-BB49-8149-A849B03AA6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0F7C559AD6E346B9699A7CE83D98B1" ma:contentTypeVersion="5" ma:contentTypeDescription="Create a new document." ma:contentTypeScope="" ma:versionID="cd7f726121e0c423473bf3f06785ba80">
  <xsd:schema xmlns:xsd="http://www.w3.org/2001/XMLSchema" xmlns:xs="http://www.w3.org/2001/XMLSchema" xmlns:p="http://schemas.microsoft.com/office/2006/metadata/properties" xmlns:ns2="cd57e00e-add1-4448-bbb3-95b5e830ec47" targetNamespace="http://schemas.microsoft.com/office/2006/metadata/properties" ma:root="true" ma:fieldsID="b5565255c8a4039a201f627f0157acce" ns2:_="">
    <xsd:import namespace="cd57e00e-add1-4448-bbb3-95b5e830ec4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7e00e-add1-4448-bbb3-95b5e830ec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04729C-941B-415F-B3A7-8914B221B8C2}">
  <ds:schemaRefs>
    <ds:schemaRef ds:uri="http://schemas.microsoft.com/sharepoint/v3/contenttype/forms"/>
  </ds:schemaRefs>
</ds:datastoreItem>
</file>

<file path=customXml/itemProps2.xml><?xml version="1.0" encoding="utf-8"?>
<ds:datastoreItem xmlns:ds="http://schemas.openxmlformats.org/officeDocument/2006/customXml" ds:itemID="{3FE95159-B3F3-43A3-9E55-B9C77DA18C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57e00e-add1-4448-bbb3-95b5e830ec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D85A98-E0AF-4B76-8A14-6670BFB6C8E2}">
  <ds:schemaRefs>
    <ds:schemaRef ds:uri="http://purl.org/dc/dcmitype/"/>
    <ds:schemaRef ds:uri="http://schemas.microsoft.com/office/infopath/2007/PartnerControls"/>
    <ds:schemaRef ds:uri="http://www.w3.org/XML/1998/namespace"/>
    <ds:schemaRef ds:uri="http://purl.org/dc/terms/"/>
    <ds:schemaRef ds:uri="http://purl.org/dc/elements/1.1/"/>
    <ds:schemaRef ds:uri="http://schemas.microsoft.com/office/2006/metadata/properties"/>
    <ds:schemaRef ds:uri="cd57e00e-add1-4448-bbb3-95b5e830ec47"/>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1118</TotalTime>
  <Words>6881</Words>
  <Application>Microsoft Macintosh PowerPoint</Application>
  <PresentationFormat>Widescreen</PresentationFormat>
  <Paragraphs>635</Paragraphs>
  <Slides>50</Slides>
  <Notes>41</Notes>
  <HiddenSlides>5</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50</vt:i4>
      </vt:variant>
    </vt:vector>
  </HeadingPairs>
  <TitlesOfParts>
    <vt:vector size="66" baseType="lpstr">
      <vt:lpstr>ＭＳ Ｐゴシック</vt:lpstr>
      <vt:lpstr>Amatic SC</vt:lpstr>
      <vt:lpstr>Aptos ExtraBold</vt:lpstr>
      <vt:lpstr>Arial</vt:lpstr>
      <vt:lpstr>Arial Black</vt:lpstr>
      <vt:lpstr>Arial Bold</vt:lpstr>
      <vt:lpstr>Arial,Sans-Serif</vt:lpstr>
      <vt:lpstr>Calibri</vt:lpstr>
      <vt:lpstr>Calibri Light</vt:lpstr>
      <vt:lpstr>Courier New</vt:lpstr>
      <vt:lpstr>Courier New,monospace</vt:lpstr>
      <vt:lpstr>System Font Regular</vt:lpstr>
      <vt:lpstr>Tahoma</vt:lpstr>
      <vt:lpstr>Wingdings</vt:lpstr>
      <vt:lpstr>Avista Corporate Template - Yellow</vt:lpstr>
      <vt:lpstr>Avista Corporate Template - Green</vt:lpstr>
      <vt:lpstr>What’s New in Energy Efficiency at Avista</vt:lpstr>
      <vt:lpstr>Topics</vt:lpstr>
      <vt:lpstr>Direct Install Lighting: Small Businesses</vt:lpstr>
      <vt:lpstr>Business Partner Program</vt:lpstr>
      <vt:lpstr>Energy Smart Loans (WA &amp; OR)</vt:lpstr>
      <vt:lpstr>Clean Energy Solutions     </vt:lpstr>
      <vt:lpstr>PowerPoint Presentation</vt:lpstr>
      <vt:lpstr>PowerPoint Presentation</vt:lpstr>
      <vt:lpstr>PowerPoint Presentation</vt:lpstr>
      <vt:lpstr>Electric Transportation – a better energy future</vt:lpstr>
      <vt:lpstr>Renewables &amp; Storage Solutions – emerging opportunities </vt:lpstr>
      <vt:lpstr>PowerPoint Presentation</vt:lpstr>
      <vt:lpstr>Our vision of the shared energy system is:  Reliable. Affordable. Sustainable. And Electric!  Let’s build a better  energy future – together</vt:lpstr>
      <vt:lpstr>Electric Transportation – a better energy future</vt:lpstr>
      <vt:lpstr>Community-Based Organization (CBO) Partnerships</vt:lpstr>
      <vt:lpstr>Charging Infrastructure Programs</vt:lpstr>
      <vt:lpstr>Public DC Fast Charging for Community Benefits   </vt:lpstr>
      <vt:lpstr>Growing Opportunities</vt:lpstr>
      <vt:lpstr>Bill Assistance Overview</vt:lpstr>
      <vt:lpstr>What is Bill Assistance?</vt:lpstr>
      <vt:lpstr>Bill Assistance at Avista: Goals &amp; Purpose</vt:lpstr>
      <vt:lpstr>Bill Assistance  Programs By State</vt:lpstr>
      <vt:lpstr>My Energy Discount</vt:lpstr>
      <vt:lpstr>Bill Assistance Saturation Rate</vt:lpstr>
      <vt:lpstr>Saturation by State: 2024 (Jan-June)</vt:lpstr>
      <vt:lpstr>PowerPoint Presentation</vt:lpstr>
      <vt:lpstr>    Clean Energy Implementation Plan  Named Communities Investment Fund July 2024 Kristine Meyer  </vt:lpstr>
      <vt:lpstr>Clean Energy Transformation Act &amp; Avista’s Implementation Plan</vt:lpstr>
      <vt:lpstr>CEIP Specific Actions &amp; Targets</vt:lpstr>
      <vt:lpstr>Equity in CETA</vt:lpstr>
      <vt:lpstr>Avista’s Named Communities</vt:lpstr>
      <vt:lpstr>Named Communities Investment Fund </vt:lpstr>
      <vt:lpstr>Factors for NCIF Consideration: Equity Assured  </vt:lpstr>
      <vt:lpstr>NCIF projects: Energy Efficiency</vt:lpstr>
      <vt:lpstr>NCIF projects: Resiliency </vt:lpstr>
      <vt:lpstr>Thank you! </vt:lpstr>
      <vt:lpstr>Wildfire Resiliency Plan: 2024</vt:lpstr>
      <vt:lpstr>Guarding against growing risks</vt:lpstr>
      <vt:lpstr>Elements of our wildfire plan</vt:lpstr>
      <vt:lpstr>PowerPoint Presentation</vt:lpstr>
      <vt:lpstr>Wildfire Resiliency goals</vt:lpstr>
      <vt:lpstr>Avista service territory wildfire risk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Avista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Zimmerman, Renee</dc:creator>
  <cp:lastModifiedBy>info inwp.org</cp:lastModifiedBy>
  <cp:revision>8</cp:revision>
  <cp:lastPrinted>2024-07-23T21:20:38Z</cp:lastPrinted>
  <dcterms:created xsi:type="dcterms:W3CDTF">2024-07-23T17:54:50Z</dcterms:created>
  <dcterms:modified xsi:type="dcterms:W3CDTF">2024-07-24T17:09:13Z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0x0101002E0F7C559AD6E346B9699A7CE83D98B1</vt:lpwstr>
  </property>
</Properties>
</file>