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0" r:id="rId2"/>
    <p:sldMasterId id="2147483694" r:id="rId3"/>
    <p:sldMasterId id="2147483768" r:id="rId4"/>
  </p:sldMasterIdLst>
  <p:notesMasterIdLst>
    <p:notesMasterId r:id="rId22"/>
  </p:notesMasterIdLst>
  <p:sldIdLst>
    <p:sldId id="2147472335" r:id="rId5"/>
    <p:sldId id="2147472336" r:id="rId6"/>
    <p:sldId id="2147472339" r:id="rId7"/>
    <p:sldId id="2147472432" r:id="rId8"/>
    <p:sldId id="2147472388" r:id="rId9"/>
    <p:sldId id="2147472429" r:id="rId10"/>
    <p:sldId id="2147472413" r:id="rId11"/>
    <p:sldId id="2147472374" r:id="rId12"/>
    <p:sldId id="2147472430" r:id="rId13"/>
    <p:sldId id="2147472433" r:id="rId14"/>
    <p:sldId id="2147472390" r:id="rId15"/>
    <p:sldId id="2147472436" r:id="rId16"/>
    <p:sldId id="2147472437" r:id="rId17"/>
    <p:sldId id="2147472435" r:id="rId18"/>
    <p:sldId id="2147472434" r:id="rId19"/>
    <p:sldId id="2147472379" r:id="rId20"/>
    <p:sldId id="21474724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DCE45A-845A-0F76-C778-6426DDC77EFC}" name="Emily Her" initials="EH" userId="S::eher@ics.idaho.gov::93ffe784-2d75-4692-b56e-63aeff0d0d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91" autoAdjust="0"/>
  </p:normalViewPr>
  <p:slideViewPr>
    <p:cSldViewPr snapToGrid="0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E926D-533F-408A-8CDB-EEA0598C4CD8}" type="datetimeFigureOut">
              <a:rPr lang="en-US" smtClean="0"/>
              <a:t>7/23/24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E37A-EBA9-4B1A-98AB-9C610F629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5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DD56D-2A8B-4EB6-BC96-CB7B6DE09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9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DD56D-2A8B-4EB6-BC96-CB7B6DE09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4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DD56D-2A8B-4EB6-BC96-CB7B6DE09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02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4E37A-EBA9-4B1A-98AB-9C610F6292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6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2ADD0-7B63-7722-2C56-EF51B682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AC29D-AA31-3C79-DBC3-11A29FEB4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A5633-3122-B95E-AAF7-3416FD82F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256F5-D11C-9D81-E3F6-290FFA511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DD56D-2A8B-4EB6-BC96-CB7B6DE095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4E37A-EBA9-4B1A-98AB-9C610F6292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4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4E37A-EBA9-4B1A-98AB-9C610F6292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1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CA861-FE1B-246F-C98F-B45C6E977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C3E762-9148-28A5-6DFA-9A169DB68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5AAF9-C3BE-2C2E-A091-FE808A3A1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164B1-58C8-AC31-DA4E-717C24910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4E37A-EBA9-4B1A-98AB-9C610F6292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DB38CD13-6D26-8B81-9926-26A1CC4AF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30188"/>
            <a:ext cx="13716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79DBB9BB-8CE2-3B11-4950-DE75B1F7075E}"/>
              </a:ext>
            </a:extLst>
          </p:cNvPr>
          <p:cNvGrpSpPr>
            <a:grpSpLocks/>
          </p:cNvGrpSpPr>
          <p:nvPr userDrawn="1"/>
        </p:nvGrpSpPr>
        <p:grpSpPr bwMode="auto">
          <a:xfrm rot="-5400000">
            <a:off x="420688" y="5029200"/>
            <a:ext cx="1597025" cy="1603375"/>
            <a:chOff x="357809" y="365125"/>
            <a:chExt cx="1596887" cy="160282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F94570E-47D1-1899-7332-1A1B9B36B981}"/>
                </a:ext>
              </a:extLst>
            </p:cNvPr>
            <p:cNvCxnSpPr/>
            <p:nvPr userDrawn="1"/>
          </p:nvCxnSpPr>
          <p:spPr>
            <a:xfrm>
              <a:off x="357809" y="365125"/>
              <a:ext cx="0" cy="160282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40F550-3998-9E08-98E7-9996065A2F6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57809" y="365125"/>
              <a:ext cx="159688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id="{77CDFB03-502D-FE6D-532E-F8D19B56BFBA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10177463" y="228600"/>
            <a:ext cx="1597025" cy="1603375"/>
            <a:chOff x="357809" y="365125"/>
            <a:chExt cx="1596887" cy="16028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A6F0004-16FB-1D38-C58C-8758437DAF92}"/>
                </a:ext>
              </a:extLst>
            </p:cNvPr>
            <p:cNvCxnSpPr/>
            <p:nvPr userDrawn="1"/>
          </p:nvCxnSpPr>
          <p:spPr>
            <a:xfrm>
              <a:off x="357809" y="365125"/>
              <a:ext cx="0" cy="160282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0D6D9-45CA-4A60-88DA-41C17CDEC8F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57809" y="365125"/>
              <a:ext cx="159688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F1EC096A-6A70-6EC3-F3FB-D7C941728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B053-762D-475B-B757-34C248812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90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33A0D63-B461-59C3-34D4-6CA326697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DA7F-97DA-4C9C-B4FF-26944C924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98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7D9A8-D290-0E49-6FF5-B86185D4A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A3A8-6E6D-4CEE-BA7A-A05142B14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88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157E345-D5ED-3217-AF6A-31881B195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7B1D-9E51-49C8-884F-F0FBD62F6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59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2E8352-703F-3C69-6FD9-B7FFE0109501}"/>
              </a:ext>
            </a:extLst>
          </p:cNvPr>
          <p:cNvSpPr/>
          <p:nvPr userDrawn="1"/>
        </p:nvSpPr>
        <p:spPr>
          <a:xfrm>
            <a:off x="0" y="-133350"/>
            <a:ext cx="12192000" cy="373538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0986079-160D-6C9F-2D26-ADA414D90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81725"/>
            <a:ext cx="731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44B82-DA6C-4FB0-39CF-E30A92ED0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AB7E-1B59-4B2E-8C28-A332FD4AA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11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785592-D0E5-53B4-10F7-21A519ACDB0B}"/>
              </a:ext>
            </a:extLst>
          </p:cNvPr>
          <p:cNvSpPr/>
          <p:nvPr userDrawn="1"/>
        </p:nvSpPr>
        <p:spPr>
          <a:xfrm>
            <a:off x="0" y="-26988"/>
            <a:ext cx="12192000" cy="458946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3D636CA-D5B3-F807-8EA5-2C85D0B23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81725"/>
            <a:ext cx="731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FF93B4-E2D2-8622-78C6-3B67229088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F8D4-CD33-4889-9A35-50DC57575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39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D9CB21FC-7D1B-66DD-9387-7D826E011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BC80-ABA0-4EBF-8974-D1B2936B8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Wide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966335-89CB-36F0-FE0C-BA2112994671}"/>
              </a:ext>
            </a:extLst>
          </p:cNvPr>
          <p:cNvSpPr/>
          <p:nvPr userDrawn="1"/>
        </p:nvSpPr>
        <p:spPr>
          <a:xfrm>
            <a:off x="0" y="0"/>
            <a:ext cx="5148263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BC0B4FE-01D1-248D-44E2-6DBE99F97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81725"/>
            <a:ext cx="731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4206240" cy="583847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760" y="365760"/>
            <a:ext cx="6035040" cy="583847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5060E-2A03-EF1D-7FA0-384D737778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FE65-5015-4278-B2C9-63C8E794C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9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rrow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A77B05-4927-1A28-C2E9-A65438651F42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D253E1C-7D93-8642-009F-AA5D83B06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81725"/>
            <a:ext cx="731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2560320" cy="583847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88" y="365759"/>
            <a:ext cx="7677912" cy="5838471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3455B4F-AD25-C5F2-FF75-024FC6A55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4E8F-7955-4E19-9A99-70B2BFF37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584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815FA8-D7EF-B5C3-BF0D-8DEE865B87BA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E5342EA-CC74-3FF9-3EBE-9D3932549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97600"/>
            <a:ext cx="7318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88" y="1828800"/>
            <a:ext cx="7677912" cy="4375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248" y="320737"/>
            <a:ext cx="2560320" cy="5843016"/>
          </a:xfrm>
        </p:spPr>
        <p:txBody>
          <a:bodyPr anchor="ctr" anchorCtr="1"/>
          <a:lstStyle>
            <a:lvl1pPr marL="0" indent="0" algn="r">
              <a:spcBef>
                <a:spcPts val="1800"/>
              </a:spcBef>
              <a:spcAft>
                <a:spcPts val="120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75888" y="338492"/>
            <a:ext cx="767791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73D8C-D4AC-1612-B63B-2A03AE1D34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BC2C-7A32-40A9-8143-41D57DF06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68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FB598B8-42EE-F7D1-6242-0D4057F73F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D0C1-DD2A-42CA-8CE5-342033A7D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43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2104" y="1709928"/>
            <a:ext cx="10515600" cy="285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3CBFFD7-BEFE-C2BA-95DD-71405B2F98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2D52-90CD-471D-B218-A7DDAF305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89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CCE0CE0-655A-23A8-67E5-3532CABD6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F21E-448D-4F6B-9B9E-DD4912B45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586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C2981198-6E37-5E49-43A6-7700CC46B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8F5B-14C9-47C8-91D0-A92327EE7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39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D23323-ED6C-B1B7-E9DF-4593261CC7BF}"/>
              </a:ext>
            </a:extLst>
          </p:cNvPr>
          <p:cNvSpPr/>
          <p:nvPr userDrawn="1"/>
        </p:nvSpPr>
        <p:spPr>
          <a:xfrm>
            <a:off x="0" y="2516188"/>
            <a:ext cx="12192000" cy="182562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C3CFC74-C489-B08F-E6A1-3146A86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81725"/>
            <a:ext cx="731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CCA0BD8-A3BB-FC65-E309-F4AFCA654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83F7-0EAE-4652-B9CC-1C4DF8F42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09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20B5DA-D85D-411B-D00D-95035A30DE13}"/>
              </a:ext>
            </a:extLst>
          </p:cNvPr>
          <p:cNvSpPr/>
          <p:nvPr userDrawn="1"/>
        </p:nvSpPr>
        <p:spPr>
          <a:xfrm>
            <a:off x="0" y="0"/>
            <a:ext cx="5148263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47FD6A2-9B1A-A473-6CA7-B84B2281E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81725"/>
            <a:ext cx="731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DCF1AD-838B-C8E9-5FCF-6DD6B155A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AE627-1DF3-49BC-B983-BD1A3FD6F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99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030AE037-2F18-EB89-55B9-642FBD221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0F93-66A1-4976-B2F4-037026ADE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041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ck Lower Third"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32B2708-0624-3911-7A5D-37B6B3AD1274}"/>
              </a:ext>
            </a:extLst>
          </p:cNvPr>
          <p:cNvSpPr/>
          <p:nvPr userDrawn="1"/>
        </p:nvSpPr>
        <p:spPr>
          <a:xfrm>
            <a:off x="0" y="0"/>
            <a:ext cx="12192000" cy="22748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908" tIns="11908" rIns="11908" bIns="11908" anchor="ctr"/>
          <a:lstStyle/>
          <a:p>
            <a:pPr algn="ctr" defTabSz="914665" eaLnBrk="1" fontAlgn="auto" hangingPunct="1">
              <a:spcBef>
                <a:spcPts val="0"/>
              </a:spcBef>
              <a:spcAft>
                <a:spcPts val="0"/>
              </a:spcAft>
              <a:defRPr sz="3400" cap="none" spc="0">
                <a:solidFill>
                  <a:schemeClr val="accent5">
                    <a:lumOff val="470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sz="1700">
              <a:solidFill>
                <a:schemeClr val="accent5">
                  <a:lumOff val="4705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NWPP">
            <a:extLst>
              <a:ext uri="{FF2B5EF4-FFF2-40B4-BE49-F238E27FC236}">
                <a16:creationId xmlns:a16="http://schemas.microsoft.com/office/drawing/2014/main" id="{730E6BC2-0CFD-05CD-BF74-A56AF5E0E857}"/>
              </a:ext>
            </a:extLst>
          </p:cNvPr>
          <p:cNvSpPr txBox="1"/>
          <p:nvPr/>
        </p:nvSpPr>
        <p:spPr>
          <a:xfrm>
            <a:off x="642938" y="6545263"/>
            <a:ext cx="2095500" cy="1397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defTabSz="1829329">
              <a:lnSpc>
                <a:spcPct val="100000"/>
              </a:lnSpc>
              <a:defRPr sz="1800" cap="none" spc="0">
                <a:solidFill>
                  <a:srgbClr val="558390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900"/>
              <a:t>NWPP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1184" y="2597151"/>
            <a:ext cx="7621017" cy="3840163"/>
          </a:xfrm>
        </p:spPr>
        <p:txBody>
          <a:bodyPr/>
          <a:lstStyle>
            <a:lvl1pPr marL="371475" marR="0" indent="-371475" algn="l" defTabSz="412869" rtl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Tx/>
              <a:buSzTx/>
              <a:buFontTx/>
              <a:buChar char="–"/>
              <a:tabLst/>
              <a:defRPr kumimoji="0" lang="en-US" sz="3250" b="0" i="0" u="none" strike="noStrike" cap="none" spc="0" normalizeH="0" baseline="0" dirty="0" smtClean="0">
                <a:ln>
                  <a:noFill/>
                </a:ln>
                <a:solidFill>
                  <a:srgbClr val="4B7D9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Next"/>
              </a:defRPr>
            </a:lvl1pPr>
            <a:lvl2pPr marL="914400" indent="-346075">
              <a:spcBef>
                <a:spcPts val="900"/>
              </a:spcBef>
              <a:spcAft>
                <a:spcPts val="0"/>
              </a:spcAft>
              <a:defRPr i="1">
                <a:solidFill>
                  <a:srgbClr val="4B7D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18785" y="249762"/>
            <a:ext cx="3151515" cy="1600200"/>
          </a:xfrm>
        </p:spPr>
        <p:txBody>
          <a:bodyPr anchor="b">
            <a:noAutofit/>
          </a:bodyPr>
          <a:lstStyle>
            <a:lvl1pPr marL="0" marR="0" indent="0" algn="l" defTabSz="4128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750" b="1" i="0" u="none" strike="noStrike" cap="small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Next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70300" y="250032"/>
            <a:ext cx="7658100" cy="1600200"/>
          </a:xfrm>
        </p:spPr>
        <p:txBody>
          <a:bodyPr anchor="b">
            <a:noAutofit/>
          </a:bodyPr>
          <a:lstStyle>
            <a:lvl1pPr marL="0" indent="7144">
              <a:buNone/>
              <a:defRPr sz="4800" b="1" cap="small" baseline="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D63BB300-8A47-75AB-FB23-71F1C89C385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96850" y="6545263"/>
            <a:ext cx="322263" cy="139700"/>
          </a:xfrm>
        </p:spPr>
        <p:txBody>
          <a:bodyPr/>
          <a:lstStyle>
            <a:lvl1pPr>
              <a:defRPr>
                <a:solidFill>
                  <a:srgbClr val="2A2D31"/>
                </a:solidFill>
              </a:defRPr>
            </a:lvl1pPr>
          </a:lstStyle>
          <a:p>
            <a:pPr>
              <a:defRPr/>
            </a:pPr>
            <a:fld id="{140D25CA-FF50-406A-9228-3C16527053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21716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C26F96EF-6AD4-2833-4CB2-8F384E3EAE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30188"/>
            <a:ext cx="13716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F73DAC06-4E36-903B-DCEE-AFDE40BA5800}"/>
              </a:ext>
            </a:extLst>
          </p:cNvPr>
          <p:cNvGrpSpPr>
            <a:grpSpLocks/>
          </p:cNvGrpSpPr>
          <p:nvPr userDrawn="1"/>
        </p:nvGrpSpPr>
        <p:grpSpPr bwMode="auto">
          <a:xfrm rot="-5400000">
            <a:off x="420688" y="5029200"/>
            <a:ext cx="1597025" cy="1603375"/>
            <a:chOff x="357809" y="365125"/>
            <a:chExt cx="1596887" cy="160282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C4D8C5A-7BB7-AD46-C83A-5AB0CA52B70F}"/>
                </a:ext>
              </a:extLst>
            </p:cNvPr>
            <p:cNvCxnSpPr/>
            <p:nvPr userDrawn="1"/>
          </p:nvCxnSpPr>
          <p:spPr>
            <a:xfrm>
              <a:off x="357809" y="365125"/>
              <a:ext cx="0" cy="160282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86AA05-E9CA-1C96-7094-9D0D8E337E5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57809" y="365125"/>
              <a:ext cx="159688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">
            <a:extLst>
              <a:ext uri="{FF2B5EF4-FFF2-40B4-BE49-F238E27FC236}">
                <a16:creationId xmlns:a16="http://schemas.microsoft.com/office/drawing/2014/main" id="{67EB9257-F678-96E1-5506-E30CB82EFBA6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10177463" y="228600"/>
            <a:ext cx="1597025" cy="1603375"/>
            <a:chOff x="357809" y="365125"/>
            <a:chExt cx="1596887" cy="160282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22E5-1596-F292-C770-36895E229541}"/>
                </a:ext>
              </a:extLst>
            </p:cNvPr>
            <p:cNvCxnSpPr/>
            <p:nvPr userDrawn="1"/>
          </p:nvCxnSpPr>
          <p:spPr>
            <a:xfrm>
              <a:off x="357809" y="365125"/>
              <a:ext cx="0" cy="160282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04CE322-A946-AB42-A5CC-3FA5329020A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57809" y="365125"/>
              <a:ext cx="159688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122AC7A5-A55E-CC66-3695-2758DDB344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ECCB-26BE-4478-8E6C-9E3FBEBA0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3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2104" y="1709928"/>
            <a:ext cx="10515600" cy="2852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8D3645F-B5C7-CA34-43ED-824A2663D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EC45-5BE7-4CC6-BCA8-E0B1368A8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1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9007FD8-860D-5F69-71D1-3B74C3FA3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D452-F926-45BD-B2B8-F0C6F4925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1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de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127"/>
            <a:ext cx="4206240" cy="5838471"/>
          </a:xfrm>
          <a:solidFill>
            <a:schemeClr val="accent1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760" y="365760"/>
            <a:ext cx="6035040" cy="5838471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8C95A7C-9671-DD50-1707-72C55ECF2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7A5C-53A5-452C-8ED7-A538C9A00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EF4993A-3335-3BBE-D2D5-03DA4B072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2459A-BAEE-4DAB-B213-6F5D49B41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968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rrow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2560320" cy="5838471"/>
          </a:xfrm>
          <a:solidFill>
            <a:schemeClr val="accent1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88" y="365759"/>
            <a:ext cx="7677912" cy="583847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8DD6102-410A-33F1-F3E1-D5E7D04A1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0049-9073-406C-8D9C-665D462C1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88" y="1828800"/>
            <a:ext cx="7677912" cy="4375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248" y="365124"/>
            <a:ext cx="2560320" cy="5843016"/>
          </a:xfrm>
          <a:solidFill>
            <a:schemeClr val="accent1"/>
          </a:solidFill>
        </p:spPr>
        <p:txBody>
          <a:bodyPr anchor="ctr" anchorCtr="1"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75888" y="338492"/>
            <a:ext cx="7677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9504E1D-0E57-275B-6FB9-FC9EDF2408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9248-DB82-4D7E-ACFB-8AF6900A8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7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F7451-8052-4238-9541-97278E832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D229-53CA-40B5-A3C9-CD49490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13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0026574-E1C9-C426-205C-463C996A4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2B7E-59D3-4BB9-84D1-B7F9454C6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32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C8AD10E-B784-DBD3-B60F-40D7F7692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6770-4AE0-4197-98C5-CC785E655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5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9E21C1-C705-A82F-5A53-3A0E74B71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7817-F6E9-49A6-90D5-97ED628F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5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20D40-EA4C-B22F-69EC-6A997D5E14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8B18-686B-4A04-BC97-A9CDC961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33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C7C78BE-C22C-AA8A-7611-C529A71DD3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6A602-0E82-4559-B288-34AB11DDC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36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hite + Black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F570F058-2C0F-E13C-DEC7-96B9BC15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3492501" cy="6858000"/>
          </a:xfrm>
          <a:prstGeom prst="rect">
            <a:avLst/>
          </a:prstGeom>
          <a:solidFill>
            <a:srgbClr val="2A2D31"/>
          </a:solidFill>
          <a:ln>
            <a:noFill/>
          </a:ln>
        </p:spPr>
        <p:txBody>
          <a:bodyPr lIns="11908" tIns="11908" rIns="11908" bIns="11908" anchor="ctr"/>
          <a:lstStyle>
            <a:lvl1pPr>
              <a:defRPr>
                <a:solidFill>
                  <a:schemeClr val="tx1"/>
                </a:solidFill>
                <a:latin typeface="Nirmala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Nirmala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Nirmala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Nirmala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Nirmala UI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rmala UI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rmala UI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rmala UI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rmala UI" panose="020B0502040204020203" pitchFamily="34" charset="0"/>
              </a:defRPr>
            </a:lvl9pPr>
          </a:lstStyle>
          <a:p>
            <a:pPr>
              <a:defRPr/>
            </a:pPr>
            <a:endParaRPr lang="en-US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71020" y="1381125"/>
            <a:ext cx="7550959" cy="4479925"/>
          </a:xfrm>
        </p:spPr>
        <p:txBody>
          <a:bodyPr anchor="ctr"/>
          <a:lstStyle>
            <a:lvl1pPr marL="428625" marR="0" indent="-428625" algn="l" defTabSz="412869" rtl="0" fontAlgn="ctr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kumimoji="0" lang="en-US" sz="3500" b="0" i="0" u="none" strike="noStrike" cap="none" spc="-43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Next"/>
              </a:defRPr>
            </a:lvl1pPr>
            <a:lvl2pPr marL="713582" indent="0">
              <a:lnSpc>
                <a:spcPct val="100000"/>
              </a:lnSpc>
              <a:spcBef>
                <a:spcPts val="900"/>
              </a:spcBef>
              <a:buFont typeface="Myanmar Text" panose="020B0502040204020203" pitchFamily="34" charset="0"/>
              <a:buNone/>
              <a:defRPr sz="25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7843" y="152400"/>
            <a:ext cx="2892452" cy="6641592"/>
          </a:xfrm>
        </p:spPr>
        <p:txBody>
          <a:bodyPr anchor="ctr">
            <a:normAutofit/>
          </a:bodyPr>
          <a:lstStyle>
            <a:lvl1pPr marL="0" marR="0" indent="0" algn="r" defTabSz="412869" rtl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 kumimoji="0" lang="en-US" sz="2700" b="0" i="0" u="none" strike="noStrike" cap="small" spc="-170" normalizeH="0" baseline="0" dirty="0" smtClean="0">
                <a:ln>
                  <a:noFill/>
                </a:ln>
                <a:solidFill>
                  <a:srgbClr val="4B7D95">
                    <a:lumMod val="75000"/>
                  </a:srgbClr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Next"/>
              </a:defRPr>
            </a:lvl1pPr>
            <a:lvl2pPr marL="0" marR="0" indent="0" algn="r" defTabSz="412869" rtl="0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 kumimoji="0" lang="en-US" sz="2700" b="1" i="0" u="none" strike="noStrike" cap="small" spc="-170" normalizeH="0" baseline="0" dirty="0" smtClean="0">
                <a:ln>
                  <a:noFill/>
                </a:ln>
                <a:solidFill>
                  <a:srgbClr val="4B7D95">
                    <a:lumMod val="60000"/>
                    <a:lumOff val="40000"/>
                  </a:srgbClr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Nex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(emphasis)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8522A3A1-796F-7A5A-027A-F79DB8E1A60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96850" y="6546850"/>
            <a:ext cx="322263" cy="138113"/>
          </a:xfrm>
        </p:spPr>
        <p:txBody>
          <a:bodyPr/>
          <a:lstStyle>
            <a:lvl1pPr>
              <a:defRPr b="1">
                <a:solidFill>
                  <a:srgbClr val="4B636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>
              <a:defRPr/>
            </a:pPr>
            <a:fld id="{DFEA535E-D7A8-4328-A012-4C87830C45A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8725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59C114-53FB-D764-94A3-D413FD74809B}"/>
              </a:ext>
            </a:extLst>
          </p:cNvPr>
          <p:cNvSpPr/>
          <p:nvPr userDrawn="1"/>
        </p:nvSpPr>
        <p:spPr>
          <a:xfrm>
            <a:off x="0" y="4202624"/>
            <a:ext cx="12192000" cy="45719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utdoor, building, sky, government building&#10;&#10;Description automatically generated">
            <a:extLst>
              <a:ext uri="{FF2B5EF4-FFF2-40B4-BE49-F238E27FC236}">
                <a16:creationId xmlns:a16="http://schemas.microsoft.com/office/drawing/2014/main" id="{DDA2973A-F0AB-F4FF-54FC-24DFAF881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2579"/>
            <a:ext cx="12192000" cy="3890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F0A8B6-DB7A-81AB-6DAB-C5F4EEF4513B}"/>
              </a:ext>
            </a:extLst>
          </p:cNvPr>
          <p:cNvSpPr/>
          <p:nvPr userDrawn="1"/>
        </p:nvSpPr>
        <p:spPr>
          <a:xfrm>
            <a:off x="0" y="0"/>
            <a:ext cx="12192000" cy="312579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E6E84-CA04-7D03-F10A-D4884C4A5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85244"/>
            <a:ext cx="9144000" cy="1034041"/>
          </a:xfrm>
        </p:spPr>
        <p:txBody>
          <a:bodyPr anchor="b"/>
          <a:lstStyle>
            <a:lvl1pPr algn="just">
              <a:defRPr sz="6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1E30C-B892-76E1-10DD-EB8233BD8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794" y="4907756"/>
            <a:ext cx="9144000" cy="11853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B1C53-73DF-82E1-B9A6-64435D6C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2AC00-B473-DDC6-02C6-3794E3E4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8E4E-202D-5002-D05B-69403819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6192AEF-E7AA-B047-D035-DB9459A83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71" y="2915501"/>
            <a:ext cx="2601246" cy="25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1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ide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127"/>
            <a:ext cx="4206240" cy="5838471"/>
          </a:xfrm>
          <a:solidFill>
            <a:schemeClr val="accent1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760" y="365760"/>
            <a:ext cx="6035040" cy="5838471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DBA621E-103F-135D-D796-D3AE74C4C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9369-7FDD-4081-B07A-3A4EFE37F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798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96A2BF-EE1B-1C8B-5521-F1B449F9CA20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C3C1-BB8C-4F16-837A-2F8D0187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2781-BC7E-BEBD-C93B-C6C99D19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79D8C-CCA5-D899-8FD3-65877452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39E4D-EE8D-7CD5-F1AB-2DC62E45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7899B-4689-08D5-123B-7FB315D3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084797-AF58-D0B4-85DA-6D3B53459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36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29F881-D7C4-3718-AFA1-5EC6C3F23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69D8B-6E8B-4E4B-7F74-9F2DABC1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37AAB-801B-9A4D-0017-8B83FD71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8002-AF5F-1420-612F-A491E665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5F5F63-DBD6-4197-A504-B342C637B469}" type="datetimeFigureOut">
              <a:rPr lang="en-US" smtClean="0"/>
              <a:pPr/>
              <a:t>7/23/24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9FD31-4750-5206-4793-BB4FEDB0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D42D4-5A2C-8AC1-7507-47145FD0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3781CB-E12A-4642-B4E7-727B6BB927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0BBFDE-B8EC-3DEF-7379-70CA775D9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2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113765-0B31-6BC8-005D-67EA209861C3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66C0C-21CE-747B-53A1-C76909FC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87D30-8F88-AF03-F876-86F0DA6EA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BC6FD-4658-A2A3-BE4C-500A8800F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9AFAC-4545-1C7A-7BB8-9A6BFE51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19253-1C56-5676-29DB-7F37284D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447F0-9140-8628-1D8E-F39F9228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031B9D6-6584-36E5-8833-311EB11C05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0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D4D527-E0EC-A74E-243D-7A6066EF14B7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78D59-D493-A1A0-1A6A-4110193C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E8E66-9748-018A-144A-16C005C3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8906F-0960-FB4C-A416-5031C21E4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F255C-FEFD-EB6D-1C80-F951B10C6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0C388-DEF0-D7E9-34BC-971C4D94B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A5249-383B-4B40-620E-80349CF2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9FBD7-8291-FEB4-D070-E06114A2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1B1A0-CC6A-CDFE-2573-AD4E9821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3D73AA6-4FDA-28B5-5895-3E06A50B4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88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E065E0-20CF-3988-1119-7EB3CF88A2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6DB2C-7AF8-64A4-6CD0-916CB665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ABD07-3344-D3B0-82D7-4A98E17A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FC3EC-A8E3-4F8A-AE56-DFF908C2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A6ED7-3903-EEF2-9323-BBAAA49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AB3769B-3A61-B249-6A8B-6DD3DDD59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48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2FD05E-3AA0-42B5-275B-C3E9245F5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67115-D64E-5ABB-8178-1841F4D7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EA192-101D-0CBE-4654-E25C9104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323ED-67AF-2229-6DE6-645AB61B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03AB246-2F90-E599-A6F9-E64B5EC4F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85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56A5-8D22-C5FC-223A-C07AE1BA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5A23-B42A-E3E9-7A6F-77885A67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852D3-A5D5-7C20-92F7-89AB12FAB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B30D6-018E-9D8C-B647-496611E0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FA9EE-6BEF-C52C-8CAF-B03A8B16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7866-CF93-2C5E-E2F6-8D5B0293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9FDDF32-B334-6111-A393-22E6A4393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942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BFD119-B7FF-AA64-67AD-69F99AA88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37521-335B-854A-7E3B-AB55DC6A9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7770" y="741363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0814A-ED92-C6F0-3834-AEF9E27FD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1993" y="2057400"/>
            <a:ext cx="3932237" cy="26574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CD8C9-5692-AF11-D325-E58B9DEB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5D95A-9FCA-7F4B-B274-1704D5A5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A52EF-445D-2313-4B43-B535B8C0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32CACE4-5C00-F12D-B65C-10CCB99DC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B66994-A58B-2FC3-F247-DE98D01E4C70}"/>
              </a:ext>
            </a:extLst>
          </p:cNvPr>
          <p:cNvSpPr txBox="1">
            <a:spLocks/>
          </p:cNvSpPr>
          <p:nvPr userDrawn="1"/>
        </p:nvSpPr>
        <p:spPr>
          <a:xfrm>
            <a:off x="7419975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6A7499-CA91-72F9-BF20-58A2F2B7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92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369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8483-EA08-C3AC-6418-59094F63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D34EB-D3BF-3A0B-855B-DA39EA7E2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724C8-DC24-102A-09CA-36AD726B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B048-0760-3133-BD02-E3A6AF5C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05276-E1F9-F558-C2F2-FAEE5CAE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13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C1B66-55D5-DCF0-DE5E-9F73877F9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4B10B-87A4-4B6C-FEEB-5D39892B4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A4DA-6584-B23E-1A2F-931A4198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2A91F-5BE7-B985-E47E-C4E7288B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C3FE-DAB9-600C-9B11-48730767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6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rrow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2560320" cy="5838471"/>
          </a:xfrm>
          <a:solidFill>
            <a:schemeClr val="accent1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88" y="365759"/>
            <a:ext cx="7677912" cy="583847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181B367-719E-35DC-FBDA-114C4DC31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B9B07-A55B-49F4-BB4A-EB1833B11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16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o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888" y="1828800"/>
            <a:ext cx="7677912" cy="4375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1248" y="365124"/>
            <a:ext cx="2560320" cy="5843016"/>
          </a:xfrm>
          <a:solidFill>
            <a:schemeClr val="accent1"/>
          </a:solidFill>
        </p:spPr>
        <p:txBody>
          <a:bodyPr anchor="ctr" anchorCtr="1"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75888" y="338492"/>
            <a:ext cx="7677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20EC17D-2FC4-0396-2062-2DD66191D0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F5D6-11D0-4EC8-8E38-6D53A65EC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83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A4E14-5CF3-62CA-B368-C1BFEFACF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A88F-9AAD-47A3-B050-960ADAE2F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26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5987EA-07CF-2BD4-C0CD-973CA1A9F9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92D8-D83F-4EBC-9ABE-4F3A0E36F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39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7BA31E6-B03E-9E9F-A1A2-36C03C3CA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C05F-B217-4519-B2DF-6107AD879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29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1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C41E7-D071-CEDD-54D6-ABAB4EB2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1F996-190E-3A3D-3C19-FEAC61A5F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A47F-6A93-B4CF-BE26-506AE1045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7113" y="6357938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545B86-5946-44C4-96CF-91AD74D52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8">
            <a:extLst>
              <a:ext uri="{FF2B5EF4-FFF2-40B4-BE49-F238E27FC236}">
                <a16:creationId xmlns:a16="http://schemas.microsoft.com/office/drawing/2014/main" id="{00C5BB42-CA9C-82BB-D2D1-424CE8039A8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176963"/>
            <a:ext cx="731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5">
            <a:extLst>
              <a:ext uri="{FF2B5EF4-FFF2-40B4-BE49-F238E27FC236}">
                <a16:creationId xmlns:a16="http://schemas.microsoft.com/office/drawing/2014/main" id="{232F7887-18E9-E12B-39E7-2297863005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0688" y="228600"/>
            <a:ext cx="1597025" cy="1603375"/>
            <a:chOff x="457200" y="182880"/>
            <a:chExt cx="1596887" cy="160282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1AFB2C-E0B3-566B-AC71-92A7BBCD47C9}"/>
                </a:ext>
              </a:extLst>
            </p:cNvPr>
            <p:cNvCxnSpPr/>
            <p:nvPr userDrawn="1"/>
          </p:nvCxnSpPr>
          <p:spPr>
            <a:xfrm>
              <a:off x="457200" y="182880"/>
              <a:ext cx="0" cy="160282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71B240-485E-DA67-00A6-DEE7E68D7E0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7200" y="182880"/>
              <a:ext cx="159688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2">
            <a:extLst>
              <a:ext uri="{FF2B5EF4-FFF2-40B4-BE49-F238E27FC236}">
                <a16:creationId xmlns:a16="http://schemas.microsoft.com/office/drawing/2014/main" id="{9AADD1E4-26F5-AA52-7770-3F1D771D820E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10177463" y="5029200"/>
            <a:ext cx="1597025" cy="1603375"/>
            <a:chOff x="357809" y="365125"/>
            <a:chExt cx="1596887" cy="160282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C2C450-EECF-3718-D665-CF1E27D0AF4A}"/>
                </a:ext>
              </a:extLst>
            </p:cNvPr>
            <p:cNvCxnSpPr/>
            <p:nvPr userDrawn="1"/>
          </p:nvCxnSpPr>
          <p:spPr>
            <a:xfrm>
              <a:off x="357809" y="365125"/>
              <a:ext cx="0" cy="160282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D2299A-1F7C-A5F2-2F8D-50DEC2B725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57809" y="365125"/>
              <a:ext cx="159688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50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 kern="1200" cap="small" spc="-1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Font typeface="Bahnschrift SemiLight Condensed" panose="020B0502040204020203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1000"/>
        </a:spcBef>
        <a:spcAft>
          <a:spcPct val="0"/>
        </a:spcAft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buFont typeface="Bahnschrift SemiLight Condensed" panose="020B0502040204020203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ts val="1000"/>
        </a:spcBef>
        <a:spcAft>
          <a:spcPct val="0"/>
        </a:spcAft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buFont typeface="Bahnschrift SemiLight Condensed" panose="020B0502040204020203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1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3F0D8A-F3CB-D97A-9F24-670CB7C5309E}"/>
              </a:ext>
            </a:extLst>
          </p:cNvPr>
          <p:cNvSpPr/>
          <p:nvPr userDrawn="1"/>
        </p:nvSpPr>
        <p:spPr>
          <a:xfrm>
            <a:off x="0" y="-134938"/>
            <a:ext cx="12192000" cy="182562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cap="small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A8822-A2AA-E229-3129-94C570FF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09DE1879-860F-0A3E-D69E-3FB15BFFB2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DA1C40-D6CC-F574-2ACB-737ACD8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2350" y="6354763"/>
            <a:ext cx="568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B8C8D"/>
                </a:solidFill>
              </a:defRPr>
            </a:lvl1pPr>
          </a:lstStyle>
          <a:p>
            <a:pPr>
              <a:defRPr/>
            </a:pPr>
            <a:fld id="{522AE20F-FB39-4F0B-9BFF-DCA5C4F27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8" name="Picture 10">
            <a:extLst>
              <a:ext uri="{FF2B5EF4-FFF2-40B4-BE49-F238E27FC236}">
                <a16:creationId xmlns:a16="http://schemas.microsoft.com/office/drawing/2014/main" id="{7F566EF4-9F79-83D2-5AD4-C7C07CC99D4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81725"/>
            <a:ext cx="731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 kern="12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Nirmala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Nirmala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Nirmala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Nirmala UI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Nirmala UI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Nirmala UI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Nirmala UI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Nirmala UI" panose="020B05020402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Font typeface="Bahnschrift SemiLight Condensed" panose="020B0502040204020203" pitchFamily="34" charset="0"/>
        <a:buChar char="»"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1000"/>
        </a:spcBef>
        <a:spcAft>
          <a:spcPct val="0"/>
        </a:spcAft>
        <a:buFont typeface="Symbol" panose="05050102010706020507" pitchFamily="18" charset="2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buFont typeface="Bahnschrift SemiLight Condensed" panose="020B0502040204020203" pitchFamily="34" charset="0"/>
        <a:buChar char="&gt;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ts val="1000"/>
        </a:spcBef>
        <a:spcAft>
          <a:spcPct val="0"/>
        </a:spcAft>
        <a:defRPr lang="en-US" i="1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buFont typeface="Bahnschrift SemiLight Condensed" panose="020B0502040204020203" pitchFamily="34" charset="0"/>
        <a:buChar char="»"/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1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83239-225C-0EBB-FE5A-B96D3F58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92963AD3-064E-E09D-D6D2-DE15B1769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B2B48-B755-D808-D449-AF722471D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7113" y="6357938"/>
            <a:ext cx="5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481B6-EDE7-4936-85F4-C640E16F6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BB9DFF25-D754-4A3D-1249-70EF513468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176963"/>
            <a:ext cx="7318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5">
            <a:extLst>
              <a:ext uri="{FF2B5EF4-FFF2-40B4-BE49-F238E27FC236}">
                <a16:creationId xmlns:a16="http://schemas.microsoft.com/office/drawing/2014/main" id="{3E9A97CF-140C-5CF1-E3D2-8E6B6918E1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0688" y="228600"/>
            <a:ext cx="1597025" cy="1603375"/>
            <a:chOff x="457200" y="182880"/>
            <a:chExt cx="1596887" cy="160282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1A5872B-7077-9EE9-47A6-8A34CCB82B08}"/>
                </a:ext>
              </a:extLst>
            </p:cNvPr>
            <p:cNvCxnSpPr/>
            <p:nvPr userDrawn="1"/>
          </p:nvCxnSpPr>
          <p:spPr>
            <a:xfrm>
              <a:off x="457200" y="182880"/>
              <a:ext cx="0" cy="160282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11D42B-7B4F-B737-4832-46357A04302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7200" y="182880"/>
              <a:ext cx="159688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5" name="Group 12">
            <a:extLst>
              <a:ext uri="{FF2B5EF4-FFF2-40B4-BE49-F238E27FC236}">
                <a16:creationId xmlns:a16="http://schemas.microsoft.com/office/drawing/2014/main" id="{F548697C-C879-0B73-E4C9-D9EFDAE013CE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10177463" y="5029200"/>
            <a:ext cx="1597025" cy="1603375"/>
            <a:chOff x="357809" y="365125"/>
            <a:chExt cx="1596887" cy="160282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9711A5-0A79-4830-00A1-0395E9A1A6D8}"/>
                </a:ext>
              </a:extLst>
            </p:cNvPr>
            <p:cNvCxnSpPr/>
            <p:nvPr userDrawn="1"/>
          </p:nvCxnSpPr>
          <p:spPr>
            <a:xfrm>
              <a:off x="357809" y="365125"/>
              <a:ext cx="0" cy="160282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1B92F5-8AE7-3909-C3D6-9EB7F0AD2FD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57809" y="365125"/>
              <a:ext cx="1596887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376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 kern="1200" cap="small" spc="-1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Nirmala UI" panose="020B05020402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Font typeface="Bahnschrift SemiLight Condensed" panose="020B0502040204020203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ts val="1000"/>
        </a:spcBef>
        <a:spcAft>
          <a:spcPct val="0"/>
        </a:spcAft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buFont typeface="Bahnschrift SemiLight Condensed" panose="020B0502040204020203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ts val="1000"/>
        </a:spcBef>
        <a:spcAft>
          <a:spcPct val="0"/>
        </a:spcAft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buFont typeface="Bahnschrift SemiLight Condensed" panose="020B0502040204020203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A56FC-334A-C69D-D99B-363DCAF8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66728-801E-1981-0720-B3D725936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99E8B-A584-0A88-4AD9-A0ADCDBB0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5F63-DBD6-4197-A504-B342C637B469}" type="datetimeFigureOut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190C8-A8AE-70ED-B1CF-9BA52DCDC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FD4A-3717-79C5-250D-30578378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ylie.bolland@oer.idaho.gov" TargetMode="External"/><Relationship Id="rId2" Type="http://schemas.openxmlformats.org/officeDocument/2006/relationships/hyperlink" Target="http://www.oemr.idaho.gov/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1F77-4301-E3F0-A47C-FDC4350ED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794" y="1828800"/>
            <a:ext cx="9812482" cy="1600200"/>
          </a:xfrm>
        </p:spPr>
        <p:txBody>
          <a:bodyPr>
            <a:noAutofit/>
          </a:bodyPr>
          <a:lstStyle/>
          <a:p>
            <a:pPr algn="l"/>
            <a:r>
              <a:rPr lang="en-US" sz="5500" b="1" dirty="0">
                <a:latin typeface="+mn-lt"/>
                <a:cs typeface="Times New Roman" panose="02020603050405020304" pitchFamily="18" charset="0"/>
              </a:rPr>
              <a:t>Idaho’s Energy Programs</a:t>
            </a:r>
            <a:br>
              <a:rPr lang="en-US" sz="5500" b="1" dirty="0">
                <a:latin typeface="+mn-lt"/>
                <a:cs typeface="Times New Roman" panose="02020603050405020304" pitchFamily="18" charset="0"/>
              </a:rPr>
            </a:br>
            <a:r>
              <a:rPr lang="en-US" sz="2000" b="1" dirty="0">
                <a:latin typeface="+mn-lt"/>
                <a:cs typeface="Times New Roman" panose="02020603050405020304" pitchFamily="18" charset="0"/>
              </a:rPr>
              <a:t>Inland Northwest Partners Summer Meeting</a:t>
            </a:r>
            <a:endParaRPr lang="en-US" sz="55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C8FDF-16BC-CBD8-6F4B-F0FDDDA29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Idaho Governor’s Office of Energy and Mineral Resources (OEMR)</a:t>
            </a:r>
          </a:p>
          <a:p>
            <a:r>
              <a:rPr lang="en-US" dirty="0">
                <a:cs typeface="Times New Roman" panose="02020603050405020304" pitchFamily="18" charset="0"/>
              </a:rPr>
              <a:t>Kylie Bolland, Financial Specialist</a:t>
            </a:r>
          </a:p>
          <a:p>
            <a:r>
              <a:rPr lang="en-US" dirty="0">
                <a:cs typeface="Times New Roman" panose="02020603050405020304" pitchFamily="18" charset="0"/>
              </a:rPr>
              <a:t>July 24, 2024</a:t>
            </a:r>
          </a:p>
        </p:txBody>
      </p:sp>
    </p:spTree>
    <p:extLst>
      <p:ext uri="{BB962C8B-B14F-4D97-AF65-F5344CB8AC3E}">
        <p14:creationId xmlns:p14="http://schemas.microsoft.com/office/powerpoint/2010/main" val="184468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3438-48D0-93C8-5B8D-9CDAE3DE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ERGP IIJA 40101(d)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FFD3-2BDD-B401-F938-EEC8F44A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7" y="1909601"/>
            <a:ext cx="10515600" cy="4351338"/>
          </a:xfrm>
        </p:spPr>
        <p:txBody>
          <a:bodyPr/>
          <a:lstStyle/>
          <a:p>
            <a:r>
              <a:rPr lang="en-US" sz="3200" dirty="0"/>
              <a:t>Round 1 North Idaho projects currently under DOE review</a:t>
            </a:r>
          </a:p>
          <a:p>
            <a:pPr lvl="2"/>
            <a:r>
              <a:rPr lang="en-US" sz="2800" dirty="0"/>
              <a:t>Vegetation management</a:t>
            </a:r>
          </a:p>
          <a:p>
            <a:pPr lvl="2"/>
            <a:r>
              <a:rPr lang="en-US" sz="2800" dirty="0"/>
              <a:t>Spare substation transformer</a:t>
            </a:r>
          </a:p>
          <a:p>
            <a:pPr lvl="2"/>
            <a:r>
              <a:rPr lang="en-US" sz="2800" dirty="0"/>
              <a:t>Relay technology to reduce outage time</a:t>
            </a:r>
          </a:p>
          <a:p>
            <a:pPr lvl="2"/>
            <a:r>
              <a:rPr lang="en-US" sz="2800" dirty="0"/>
              <a:t>Aerial inspection equipment</a:t>
            </a:r>
          </a:p>
          <a:p>
            <a:pPr lvl="2"/>
            <a:r>
              <a:rPr lang="en-US" sz="2800" dirty="0"/>
              <a:t>Undergrounding power lines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6FA50-AF6B-A59C-87B2-F80AD96F3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657" y="3383196"/>
            <a:ext cx="3823996" cy="29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6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C1A3-2755-1D86-3D9B-EF41EA9A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28114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National Electric Vehicle Infrastructure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C339-268B-F37E-351F-1E852971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825625"/>
            <a:ext cx="11544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Established through the Bipartisan Infrastructure Law to provide states with federal funding to strategically deploy EV charging infrastructure and establish an interconnected network of EV charging stations across the US</a:t>
            </a:r>
          </a:p>
          <a:p>
            <a:pPr marL="0" indent="0">
              <a:buNone/>
            </a:pPr>
            <a:r>
              <a:rPr lang="en-US" dirty="0"/>
              <a:t>Implemented in Idaho through interagency working group:</a:t>
            </a:r>
          </a:p>
          <a:p>
            <a:pPr lvl="1"/>
            <a:r>
              <a:rPr lang="en-US" sz="2800" dirty="0"/>
              <a:t>ITD</a:t>
            </a:r>
          </a:p>
          <a:p>
            <a:pPr lvl="1"/>
            <a:r>
              <a:rPr lang="en-US" sz="2800" dirty="0"/>
              <a:t>OEMR</a:t>
            </a:r>
          </a:p>
          <a:p>
            <a:pPr lvl="1"/>
            <a:r>
              <a:rPr lang="en-US" sz="2800" dirty="0"/>
              <a:t>DEQ</a:t>
            </a:r>
          </a:p>
        </p:txBody>
      </p:sp>
      <p:pic>
        <p:nvPicPr>
          <p:cNvPr id="6" name="Picture 5" descr="A logo with a letter v and a green circle with a black background&#10;&#10;Description automatically generated">
            <a:extLst>
              <a:ext uri="{FF2B5EF4-FFF2-40B4-BE49-F238E27FC236}">
                <a16:creationId xmlns:a16="http://schemas.microsoft.com/office/drawing/2014/main" id="{C0D6A008-880F-9CF1-D1CA-CD5F08D45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42" y="4172945"/>
            <a:ext cx="2403906" cy="24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6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C1A3-2755-1D86-3D9B-EF41EA9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National Electric Vehicle Infrastructure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C339-268B-F37E-351F-1E852971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" y="1825625"/>
            <a:ext cx="11544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Federal Requirements Include:</a:t>
            </a:r>
          </a:p>
          <a:p>
            <a:r>
              <a:rPr lang="en-US" dirty="0"/>
              <a:t>Prioritization along interstate highway system</a:t>
            </a:r>
          </a:p>
          <a:p>
            <a:r>
              <a:rPr lang="en-US" dirty="0"/>
              <a:t>Must be along federally-designated AFCs</a:t>
            </a:r>
          </a:p>
          <a:p>
            <a:pPr lvl="1"/>
            <a:r>
              <a:rPr lang="en-US" dirty="0"/>
              <a:t>w/in 1 mile</a:t>
            </a:r>
          </a:p>
          <a:p>
            <a:r>
              <a:rPr lang="en-US" dirty="0"/>
              <a:t>Fast-charging, 15 kWh, 4-port</a:t>
            </a:r>
          </a:p>
          <a:p>
            <a:r>
              <a:rPr lang="en-US" dirty="0"/>
              <a:t>Federal fund 80%, site-host/developer fund 20%</a:t>
            </a:r>
          </a:p>
        </p:txBody>
      </p:sp>
      <p:pic>
        <p:nvPicPr>
          <p:cNvPr id="4" name="Picture 3" descr="A green pie char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0EEC50E-E258-93AB-4045-2503F9115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87" y="3429000"/>
            <a:ext cx="3334883" cy="33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1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C852-2DEB-868F-234C-9116266E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NEVI Round 1: Lewiston, Pocatello, Bliss</a:t>
            </a:r>
          </a:p>
        </p:txBody>
      </p:sp>
      <p:pic>
        <p:nvPicPr>
          <p:cNvPr id="5" name="Content Placeholder 4" descr="A map of a river&#10;&#10;Description automatically generated">
            <a:extLst>
              <a:ext uri="{FF2B5EF4-FFF2-40B4-BE49-F238E27FC236}">
                <a16:creationId xmlns:a16="http://schemas.microsoft.com/office/drawing/2014/main" id="{D9DF53C2-EF09-8265-D3F3-BE88E1003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8" y="1732064"/>
            <a:ext cx="4228011" cy="51259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F6239-0A9D-DB44-4D42-E5320F7D674D}"/>
              </a:ext>
            </a:extLst>
          </p:cNvPr>
          <p:cNvSpPr txBox="1"/>
          <p:nvPr/>
        </p:nvSpPr>
        <p:spPr>
          <a:xfrm>
            <a:off x="266700" y="2141537"/>
            <a:ext cx="5234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Round 1 sites chosen from early SFAS findings.</a:t>
            </a:r>
          </a:p>
          <a:p>
            <a:endParaRPr lang="en-US" sz="2400" dirty="0"/>
          </a:p>
          <a:p>
            <a:r>
              <a:rPr lang="en-US" sz="2400" dirty="0"/>
              <a:t>Initial rounds will focus on Interstates to fulfill federal requirements.</a:t>
            </a:r>
          </a:p>
          <a:p>
            <a:endParaRPr lang="en-US" sz="2400" dirty="0"/>
          </a:p>
          <a:p>
            <a:r>
              <a:rPr lang="en-US" sz="2400" dirty="0"/>
              <a:t>Subsequent rounds will be open to state-nominated AFCs including:</a:t>
            </a:r>
          </a:p>
          <a:p>
            <a:r>
              <a:rPr lang="en-US" sz="2400" dirty="0"/>
              <a:t>	US-95, SH-12, SH-55, US-93, </a:t>
            </a:r>
          </a:p>
          <a:p>
            <a:r>
              <a:rPr lang="en-US" sz="2400" dirty="0"/>
              <a:t>	US-30, and US-20</a:t>
            </a:r>
          </a:p>
        </p:txBody>
      </p:sp>
    </p:spTree>
    <p:extLst>
      <p:ext uri="{BB962C8B-B14F-4D97-AF65-F5344CB8AC3E}">
        <p14:creationId xmlns:p14="http://schemas.microsoft.com/office/powerpoint/2010/main" val="83670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1064-E163-17AD-63F2-CE9F9090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K12 Energy Efficiency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CC043-BE26-D388-25D8-6E3794380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2077240"/>
            <a:ext cx="10515600" cy="4351338"/>
          </a:xfrm>
        </p:spPr>
        <p:txBody>
          <a:bodyPr/>
          <a:lstStyle/>
          <a:p>
            <a:pPr lvl="1"/>
            <a:r>
              <a:rPr lang="en-US" sz="3200" dirty="0"/>
              <a:t>Program currently under development</a:t>
            </a:r>
          </a:p>
          <a:p>
            <a:pPr lvl="1"/>
            <a:r>
              <a:rPr lang="en-US" sz="3200" dirty="0"/>
              <a:t>Anticipated RFA release late 2024</a:t>
            </a:r>
          </a:p>
          <a:p>
            <a:pPr lvl="1"/>
            <a:r>
              <a:rPr lang="en-US" sz="3200" dirty="0"/>
              <a:t>Energy retrofits in public K12 schools</a:t>
            </a:r>
          </a:p>
          <a:p>
            <a:pPr lvl="1"/>
            <a:r>
              <a:rPr lang="en-US" sz="3200" dirty="0"/>
              <a:t>Approximately $3,000,000 in federal funding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C320-3A42-4F59-735C-BE8C54DD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Energy Efficiency Conservation Block Grant Program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58CB80-F95C-DA5F-C064-0B176EF73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502525"/>
              </p:ext>
            </p:extLst>
          </p:nvPr>
        </p:nvGraphicFramePr>
        <p:xfrm>
          <a:off x="281940" y="2298075"/>
          <a:ext cx="105156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206634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3758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Subawardee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816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City of Lewiston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efficient lighting upgrades in public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203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 of Pierce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Weatherization of City 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Clearwater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efficient server for EMS 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22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Shoshone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Weather sealing 90 windows &amp; replacing two main doors to increase energy efficiency in City 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712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City of St. </a:t>
                      </a:r>
                      <a:r>
                        <a:rPr lang="en-US" dirty="0" err="1"/>
                        <a:t>Maries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efficient wastewater pump upgrade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7125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10B768-673E-8519-C0EB-0DBE16C33F6D}"/>
              </a:ext>
            </a:extLst>
          </p:cNvPr>
          <p:cNvSpPr txBox="1"/>
          <p:nvPr/>
        </p:nvSpPr>
        <p:spPr>
          <a:xfrm>
            <a:off x="281940" y="5195206"/>
            <a:ext cx="9132648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Application closed. No current additional EECBG funding announced.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Formula funding still available.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01FB9-4CBE-818A-CF9A-49D3CEBBD19C}"/>
              </a:ext>
            </a:extLst>
          </p:cNvPr>
          <p:cNvSpPr txBox="1"/>
          <p:nvPr/>
        </p:nvSpPr>
        <p:spPr>
          <a:xfrm>
            <a:off x="281940" y="1782015"/>
            <a:ext cx="1191006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Awarded competitive grants up to $100,000 to cities/counties for energy efficiency projects</a:t>
            </a:r>
          </a:p>
        </p:txBody>
      </p:sp>
    </p:spTree>
    <p:extLst>
      <p:ext uri="{BB962C8B-B14F-4D97-AF65-F5344CB8AC3E}">
        <p14:creationId xmlns:p14="http://schemas.microsoft.com/office/powerpoint/2010/main" val="120806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BAC51-AE0D-15CA-81B1-0F44550CC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57FD-E2AE-333F-810C-A34039C2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Themes in Grant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62F68-A3F1-847E-B887-29CE691D7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NEPA</a:t>
            </a:r>
          </a:p>
          <a:p>
            <a:r>
              <a:rPr lang="en-US" sz="3000" dirty="0"/>
              <a:t>National Historic Preservation Act – Section 106 </a:t>
            </a:r>
          </a:p>
          <a:p>
            <a:r>
              <a:rPr lang="en-US" sz="3000" dirty="0"/>
              <a:t>Davis-Bacon</a:t>
            </a:r>
          </a:p>
          <a:p>
            <a:r>
              <a:rPr lang="en-US" sz="3000" dirty="0"/>
              <a:t>Build America, Buy America (BABA)</a:t>
            </a:r>
          </a:p>
          <a:p>
            <a:r>
              <a:rPr lang="en-US" sz="3000" dirty="0"/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67161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E644-9E24-4E36-BD1D-318BC7BF2C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3729" y="655307"/>
            <a:ext cx="9032033" cy="598902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www.oemr.idaho.gov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Grants Newsletter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Monthly Newsletter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Kylie Bolland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u="sng" dirty="0">
                <a:solidFill>
                  <a:schemeClr val="bg1"/>
                </a:solidFill>
              </a:rPr>
              <a:t>k</a:t>
            </a:r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ylie.bolland@oer.idaho.gov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(208) 332-1669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CC94E-18FC-9335-FAD3-C844682F753B}"/>
              </a:ext>
            </a:extLst>
          </p:cNvPr>
          <p:cNvSpPr txBox="1"/>
          <p:nvPr/>
        </p:nvSpPr>
        <p:spPr>
          <a:xfrm>
            <a:off x="391886" y="270587"/>
            <a:ext cx="6475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0020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FAC1-A4AE-C59A-1DD1-BF0D8199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Office of Energy and Mineral Resources (OEMR)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2F03-351E-0D28-761A-B7C3F963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32" y="2170867"/>
            <a:ext cx="10515600" cy="27367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Mission: Coordinate energy and mineral planning and policy development and administer programs fostering reliability, affordability, sustainability, and innovation in a manner that responsibly enhances the state’s security, economy, and overall quality of life for its citizens.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focus: </a:t>
            </a:r>
            <a:r>
              <a:rPr lang="en-US" b="1" dirty="0">
                <a:solidFill>
                  <a:schemeClr val="accent2"/>
                </a:solidFill>
              </a:rPr>
              <a:t>reliable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affordable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innovative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1"/>
                </a:solidFill>
              </a:rPr>
              <a:t>sustainable</a:t>
            </a:r>
            <a:r>
              <a:rPr lang="en-US" dirty="0"/>
              <a:t> power in Idaho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8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1F77-4301-E3F0-A47C-FDC4350ED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85900"/>
            <a:ext cx="9812482" cy="1600200"/>
          </a:xfrm>
        </p:spPr>
        <p:txBody>
          <a:bodyPr>
            <a:noAutofit/>
          </a:bodyPr>
          <a:lstStyle/>
          <a:p>
            <a:pPr algn="l"/>
            <a:r>
              <a:rPr lang="en-US" sz="5500" b="1" dirty="0">
                <a:latin typeface="+mn-lt"/>
                <a:cs typeface="Times New Roman" panose="02020603050405020304" pitchFamily="18" charset="0"/>
              </a:rPr>
              <a:t>Programs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B9B116-1EEF-1CA2-D441-ABCAA06B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61819"/>
              </p:ext>
            </p:extLst>
          </p:nvPr>
        </p:nvGraphicFramePr>
        <p:xfrm>
          <a:off x="838200" y="4594860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45773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6094298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Provide Idahoans Access to Energy-related Programs and Opportunities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24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 and administer programs to advance Idaho’s energy priorities.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Support new and existing energy programs and opportunities in Idaho.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28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83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D5682-E95F-2978-801E-806EDDF94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B5AF-122F-174E-23F4-C5880518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OEMR Programs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5D5B0A6-58C3-DBA2-3FE8-83998B14FF9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5286075"/>
              </p:ext>
            </p:extLst>
          </p:nvPr>
        </p:nvGraphicFramePr>
        <p:xfrm>
          <a:off x="401216" y="1174450"/>
          <a:ext cx="9367934" cy="3894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104">
                  <a:extLst>
                    <a:ext uri="{9D8B030D-6E8A-4147-A177-3AD203B41FA5}">
                      <a16:colId xmlns:a16="http://schemas.microsoft.com/office/drawing/2014/main" val="627611290"/>
                    </a:ext>
                  </a:extLst>
                </a:gridCol>
                <a:gridCol w="5533830">
                  <a:extLst>
                    <a:ext uri="{9D8B030D-6E8A-4147-A177-3AD203B41FA5}">
                      <a16:colId xmlns:a16="http://schemas.microsoft.com/office/drawing/2014/main" val="475689805"/>
                    </a:ext>
                  </a:extLst>
                </a:gridCol>
              </a:tblGrid>
              <a:tr h="205359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Eligible Entity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56889"/>
                  </a:ext>
                </a:extLst>
              </a:tr>
              <a:tr h="205359"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Current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32110"/>
                  </a:ext>
                </a:extLst>
              </a:tr>
              <a:tr h="455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State Energy Loan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Residential, single-family homes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1317"/>
                  </a:ext>
                </a:extLst>
              </a:tr>
              <a:tr h="746449">
                <a:tc>
                  <a:txBody>
                    <a:bodyPr/>
                    <a:lstStyle/>
                    <a:p>
                      <a:r>
                        <a:rPr lang="en-US" dirty="0"/>
                        <a:t>Idaho Awards for Leadership in Energy Efficiency (EE Awards)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business, large business, government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51928"/>
                  </a:ext>
                </a:extLst>
              </a:tr>
              <a:tr h="59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Government Leading by Example (GLBE)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Rural cities, counties, school districts (public buildings)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598115"/>
                  </a:ext>
                </a:extLst>
              </a:tr>
              <a:tr h="680749">
                <a:tc>
                  <a:txBody>
                    <a:bodyPr/>
                    <a:lstStyle/>
                    <a:p>
                      <a:r>
                        <a:rPr lang="en-US" dirty="0"/>
                        <a:t>Energy Resiliency Grant Program</a:t>
                      </a:r>
                    </a:p>
                    <a:p>
                      <a:r>
                        <a:rPr lang="en-US" dirty="0"/>
                        <a:t>State Program + 40101(d) 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981632"/>
                  </a:ext>
                </a:extLst>
              </a:tr>
              <a:tr h="621804">
                <a:tc>
                  <a:txBody>
                    <a:bodyPr/>
                    <a:lstStyle/>
                    <a:p>
                      <a:r>
                        <a:rPr lang="en-US" dirty="0"/>
                        <a:t>Energy Efficiency &amp; Conservation Block Grant (EECBG)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Cities &amp; counties not eligible for formula EECBG funding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569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C15E7-B2E9-2885-EBB5-F9276C918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36395"/>
              </p:ext>
            </p:extLst>
          </p:nvPr>
        </p:nvGraphicFramePr>
        <p:xfrm>
          <a:off x="401216" y="5082459"/>
          <a:ext cx="9367934" cy="145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3838">
                  <a:extLst>
                    <a:ext uri="{9D8B030D-6E8A-4147-A177-3AD203B41FA5}">
                      <a16:colId xmlns:a16="http://schemas.microsoft.com/office/drawing/2014/main" val="1342549938"/>
                    </a:ext>
                  </a:extLst>
                </a:gridCol>
                <a:gridCol w="5544096">
                  <a:extLst>
                    <a:ext uri="{9D8B030D-6E8A-4147-A177-3AD203B41FA5}">
                      <a16:colId xmlns:a16="http://schemas.microsoft.com/office/drawing/2014/main" val="2240995553"/>
                    </a:ext>
                  </a:extLst>
                </a:gridCol>
              </a:tblGrid>
              <a:tr h="408604">
                <a:tc gridSpan="2">
                  <a:txBody>
                    <a:bodyPr/>
                    <a:lstStyle/>
                    <a:p>
                      <a:r>
                        <a:rPr lang="en-US" dirty="0"/>
                        <a:t>Upcoming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984762"/>
                  </a:ext>
                </a:extLst>
              </a:tr>
              <a:tr h="408604">
                <a:tc>
                  <a:txBody>
                    <a:bodyPr/>
                    <a:lstStyle/>
                    <a:p>
                      <a:r>
                        <a:rPr lang="en-US" dirty="0"/>
                        <a:t>National Electric Vehicle Infrastructure Program (NEVI)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sector; including site hosts, developers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708806"/>
                  </a:ext>
                </a:extLst>
              </a:tr>
              <a:tr h="408604">
                <a:tc>
                  <a:txBody>
                    <a:bodyPr/>
                    <a:lstStyle/>
                    <a:p>
                      <a:r>
                        <a:rPr lang="en-US" dirty="0"/>
                        <a:t>Idaho K12 Energy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Idaho K12 public schools, school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390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B5D322-A0B6-FDA5-7719-AD22EF5A0A56}"/>
              </a:ext>
            </a:extLst>
          </p:cNvPr>
          <p:cNvSpPr txBox="1"/>
          <p:nvPr/>
        </p:nvSpPr>
        <p:spPr>
          <a:xfrm>
            <a:off x="326572" y="269745"/>
            <a:ext cx="9227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OEMR Programs</a:t>
            </a:r>
          </a:p>
        </p:txBody>
      </p:sp>
    </p:spTree>
    <p:extLst>
      <p:ext uri="{BB962C8B-B14F-4D97-AF65-F5344CB8AC3E}">
        <p14:creationId xmlns:p14="http://schemas.microsoft.com/office/powerpoint/2010/main" val="400336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5021-ABD8-55B7-8415-3EDCC297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Energy Loan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462F-6988-A7A7-9AF4-93D501F7E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935331"/>
            <a:ext cx="11060837" cy="424163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600" dirty="0"/>
              <a:t>Offers low-interest residential loans for projects such as:</a:t>
            </a:r>
          </a:p>
          <a:p>
            <a:pPr lvl="1"/>
            <a:r>
              <a:rPr lang="en-US" dirty="0"/>
              <a:t>Insulation</a:t>
            </a:r>
          </a:p>
          <a:p>
            <a:pPr lvl="1"/>
            <a:r>
              <a:rPr lang="en-US" dirty="0"/>
              <a:t>Windows</a:t>
            </a:r>
          </a:p>
          <a:p>
            <a:pPr lvl="1"/>
            <a:r>
              <a:rPr lang="en-US" dirty="0"/>
              <a:t>Weatherization</a:t>
            </a:r>
          </a:p>
          <a:p>
            <a:pPr lvl="1"/>
            <a:r>
              <a:rPr lang="en-US" dirty="0"/>
              <a:t>HVAC</a:t>
            </a:r>
          </a:p>
          <a:p>
            <a:pPr lvl="1"/>
            <a:r>
              <a:rPr lang="en-US" dirty="0"/>
              <a:t>Appliance</a:t>
            </a:r>
          </a:p>
          <a:p>
            <a:pPr lvl="1"/>
            <a:r>
              <a:rPr lang="en-US" dirty="0"/>
              <a:t>Lighting</a:t>
            </a:r>
          </a:p>
          <a:p>
            <a:pPr lvl="1"/>
            <a:r>
              <a:rPr lang="en-US" dirty="0"/>
              <a:t>Renewable energy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5209B-21E7-43F2-14A6-CF80A5304830}"/>
              </a:ext>
            </a:extLst>
          </p:cNvPr>
          <p:cNvSpPr txBox="1"/>
          <p:nvPr/>
        </p:nvSpPr>
        <p:spPr>
          <a:xfrm>
            <a:off x="5041233" y="2787547"/>
            <a:ext cx="4620126" cy="129266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In the past two years, OEMR has provided over $939,943 primarily for solar PV &amp; HVAC</a:t>
            </a:r>
          </a:p>
        </p:txBody>
      </p:sp>
    </p:spTree>
    <p:extLst>
      <p:ext uri="{BB962C8B-B14F-4D97-AF65-F5344CB8AC3E}">
        <p14:creationId xmlns:p14="http://schemas.microsoft.com/office/powerpoint/2010/main" val="32715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48D7-79AE-C657-774A-4373B7A5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Idaho Awards for Leadership in Energy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9B1D-C7F8-CE2C-29F3-E5D10D2E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86" y="1931528"/>
            <a:ext cx="7108955" cy="4459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Honors businesses and government entities for achievements in reducing their energy consumption over the past year.</a:t>
            </a:r>
          </a:p>
          <a:p>
            <a:pPr marL="0" indent="0">
              <a:buNone/>
            </a:pPr>
            <a:r>
              <a:rPr lang="en-US" sz="2400" dirty="0"/>
              <a:t>Three categories</a:t>
            </a:r>
          </a:p>
          <a:p>
            <a:pPr lvl="1"/>
            <a:r>
              <a:rPr lang="en-US" dirty="0"/>
              <a:t>Small Business</a:t>
            </a:r>
          </a:p>
          <a:p>
            <a:pPr lvl="1"/>
            <a:r>
              <a:rPr lang="en-US" dirty="0"/>
              <a:t>Large Business</a:t>
            </a:r>
          </a:p>
          <a:p>
            <a:pPr lvl="1"/>
            <a:r>
              <a:rPr lang="en-US" dirty="0"/>
              <a:t>Government</a:t>
            </a:r>
          </a:p>
          <a:p>
            <a:pPr marL="0" indent="0">
              <a:buNone/>
            </a:pPr>
            <a:r>
              <a:rPr lang="en-US" sz="2400" dirty="0"/>
              <a:t>2023 Awards</a:t>
            </a:r>
          </a:p>
          <a:p>
            <a:pPr lvl="1"/>
            <a:r>
              <a:rPr lang="en-US" dirty="0"/>
              <a:t>15,998,491 kWh &amp; $1,224,649 saved</a:t>
            </a:r>
          </a:p>
          <a:p>
            <a:pPr lvl="1"/>
            <a:r>
              <a:rPr lang="en-US" dirty="0"/>
              <a:t>Governor’s Award: Chobani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2974ED-A62F-F2A3-5644-7A1D6F52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99" y="1931528"/>
            <a:ext cx="3489615" cy="465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7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7294-EE5A-8B67-7C64-C69A1238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Government Leading by Example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E6533B-2537-9BC1-6460-0C90E3A00B9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A7CD19-53AE-AF04-A43F-55A309B8F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895"/>
            <a:ext cx="91119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Assist rural governments in saving energy in existing public buildings</a:t>
            </a:r>
          </a:p>
          <a:p>
            <a:r>
              <a:rPr lang="en-US" dirty="0"/>
              <a:t>Free energy audits </a:t>
            </a:r>
          </a:p>
          <a:p>
            <a:r>
              <a:rPr lang="en-US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Facilitate connections to grant opportunities </a:t>
            </a:r>
          </a:p>
          <a:p>
            <a:pPr marL="0" indent="0">
              <a:buNone/>
            </a:pPr>
            <a:r>
              <a:rPr lang="en-US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0" indent="0">
              <a:buNone/>
            </a:pPr>
            <a:r>
              <a:rPr lang="en-US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Public libraries, courthouse buildings, city halls, post offices, wastewater treatment plants, school districts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Lighting upgrades, HVAC upgrades, insulation measures/weather sealing, installing occupancy sensors, programmable thermostats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6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6891E-8C9F-94EB-821B-A81FF6EB2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5D2C-A3FB-3B3D-2F6C-11D132C0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Idaho Energy Resiliency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60CE-630D-6422-9ABF-F2898240C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Goal: Address energy needs and projects across Idaho through funding opportunities that support resilient, secure, reliable, affordable, and sustainable power in Idaho</a:t>
            </a:r>
          </a:p>
          <a:p>
            <a:pPr marL="0" indent="0">
              <a:buNone/>
            </a:pP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DA104B-678D-2100-4636-7AA74EB8E3AE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83E08D-676C-D9AA-AF73-DE32CA452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972648"/>
              </p:ext>
            </p:extLst>
          </p:nvPr>
        </p:nvGraphicFramePr>
        <p:xfrm>
          <a:off x="1612900" y="3302846"/>
          <a:ext cx="81280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374856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35934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IIJA 40101(d) (Federal)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949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9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Round 1 projects completed in 2023-2024 around $4.4 million.</a:t>
                      </a:r>
                    </a:p>
                    <a:p>
                      <a:r>
                        <a:rPr lang="en-US" dirty="0"/>
                        <a:t>Future rounds anticipated to focus specifically on wildfire resilience technologies.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Round 1 applicants currently under DOE review totaling around $8.5 million. Future rounds over the next few years.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82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2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D403CC-9F76-6F66-4068-0CAF94924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9292" y="4855365"/>
            <a:ext cx="5003884" cy="4011612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cs typeface="Times New Roman" panose="02020603050405020304" pitchFamily="18" charset="0"/>
              </a:rPr>
              <a:t>½ mile of overhead line converted to underground to harden grid in an elevated fire risk area.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523 customers served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3E9B90-7394-0E66-3943-F8E07C5A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210" y="103948"/>
            <a:ext cx="55444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cs typeface="Times New Roman" panose="02020603050405020304" pitchFamily="18" charset="0"/>
              </a:rPr>
              <a:t>ERGP State Program</a:t>
            </a:r>
            <a:br>
              <a:rPr lang="en-US" b="1" dirty="0">
                <a:cs typeface="Times New Roman" panose="02020603050405020304" pitchFamily="18" charset="0"/>
              </a:rPr>
            </a:br>
            <a:r>
              <a:rPr lang="en-US" b="1" dirty="0" err="1">
                <a:cs typeface="Times New Roman" panose="02020603050405020304" pitchFamily="18" charset="0"/>
              </a:rPr>
              <a:t>Avista</a:t>
            </a:r>
            <a:r>
              <a:rPr lang="en-US" b="1" dirty="0">
                <a:cs typeface="Times New Roman" panose="02020603050405020304" pitchFamily="18" charset="0"/>
              </a:rPr>
              <a:t>: Grid Hardening</a:t>
            </a:r>
            <a:br>
              <a:rPr lang="en-US" b="1" dirty="0">
                <a:cs typeface="Times New Roman" panose="02020603050405020304" pitchFamily="18" charset="0"/>
              </a:rPr>
            </a:br>
            <a:r>
              <a:rPr lang="en-US" b="1" dirty="0">
                <a:cs typeface="Times New Roman" panose="02020603050405020304" pitchFamily="18" charset="0"/>
              </a:rPr>
              <a:t>South Hayden Lake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24575-3FEB-783D-41AD-DB726D7F5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5" y="1533459"/>
            <a:ext cx="3659789" cy="3114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AAD1D-B1A7-65E4-7E5D-28F615FC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95" y="1635272"/>
            <a:ext cx="4250028" cy="49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1564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WRAP White">
  <a:themeElements>
    <a:clrScheme name="NWPP">
      <a:dk1>
        <a:sysClr val="windowText" lastClr="000000"/>
      </a:dk1>
      <a:lt1>
        <a:sysClr val="window" lastClr="FFFFFF"/>
      </a:lt1>
      <a:dk2>
        <a:srgbClr val="393C3D"/>
      </a:dk2>
      <a:lt2>
        <a:srgbClr val="E5E9EC"/>
      </a:lt2>
      <a:accent1>
        <a:srgbClr val="FFBB58"/>
      </a:accent1>
      <a:accent2>
        <a:srgbClr val="FE8B00"/>
      </a:accent2>
      <a:accent3>
        <a:srgbClr val="DD6858"/>
      </a:accent3>
      <a:accent4>
        <a:srgbClr val="72A57E"/>
      </a:accent4>
      <a:accent5>
        <a:srgbClr val="44ADD0"/>
      </a:accent5>
      <a:accent6>
        <a:srgbClr val="74607F"/>
      </a:accent6>
      <a:hlink>
        <a:srgbClr val="0563C1"/>
      </a:hlink>
      <a:folHlink>
        <a:srgbClr val="954F72"/>
      </a:folHlink>
    </a:clrScheme>
    <a:fontScheme name="NWPP Font Standard">
      <a:majorFont>
        <a:latin typeface="Nirmala UI"/>
        <a:ea typeface=""/>
        <a:cs typeface=""/>
      </a:majorFont>
      <a:minorFont>
        <a:latin typeface="Nirmala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RAP White With Orange">
  <a:themeElements>
    <a:clrScheme name="NWPP">
      <a:dk1>
        <a:srgbClr val="1D2528"/>
      </a:dk1>
      <a:lt1>
        <a:sysClr val="window" lastClr="FFFFFF"/>
      </a:lt1>
      <a:dk2>
        <a:srgbClr val="393C3D"/>
      </a:dk2>
      <a:lt2>
        <a:srgbClr val="E5E9EC"/>
      </a:lt2>
      <a:accent1>
        <a:srgbClr val="FFBB58"/>
      </a:accent1>
      <a:accent2>
        <a:srgbClr val="FE8C00"/>
      </a:accent2>
      <a:accent3>
        <a:srgbClr val="DD6858"/>
      </a:accent3>
      <a:accent4>
        <a:srgbClr val="72A57E"/>
      </a:accent4>
      <a:accent5>
        <a:srgbClr val="44ADD0"/>
      </a:accent5>
      <a:accent6>
        <a:srgbClr val="74607F"/>
      </a:accent6>
      <a:hlink>
        <a:srgbClr val="0563C1"/>
      </a:hlink>
      <a:folHlink>
        <a:srgbClr val="954F72"/>
      </a:folHlink>
    </a:clrScheme>
    <a:fontScheme name="NWPP Font Standard">
      <a:majorFont>
        <a:latin typeface="Nirmala UI"/>
        <a:ea typeface=""/>
        <a:cs typeface=""/>
      </a:majorFont>
      <a:minorFont>
        <a:latin typeface="Nirmala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inimal WRAP White">
  <a:themeElements>
    <a:clrScheme name="NWPP">
      <a:dk1>
        <a:sysClr val="windowText" lastClr="000000"/>
      </a:dk1>
      <a:lt1>
        <a:sysClr val="window" lastClr="FFFFFF"/>
      </a:lt1>
      <a:dk2>
        <a:srgbClr val="393C3D"/>
      </a:dk2>
      <a:lt2>
        <a:srgbClr val="E5E9EC"/>
      </a:lt2>
      <a:accent1>
        <a:srgbClr val="FFBB58"/>
      </a:accent1>
      <a:accent2>
        <a:srgbClr val="FE8B00"/>
      </a:accent2>
      <a:accent3>
        <a:srgbClr val="DD6858"/>
      </a:accent3>
      <a:accent4>
        <a:srgbClr val="72A57E"/>
      </a:accent4>
      <a:accent5>
        <a:srgbClr val="44ADD0"/>
      </a:accent5>
      <a:accent6>
        <a:srgbClr val="74607F"/>
      </a:accent6>
      <a:hlink>
        <a:srgbClr val="0563C1"/>
      </a:hlink>
      <a:folHlink>
        <a:srgbClr val="954F72"/>
      </a:folHlink>
    </a:clrScheme>
    <a:fontScheme name="NWPP Font Standard">
      <a:majorFont>
        <a:latin typeface="Nirmala UI"/>
        <a:ea typeface=""/>
        <a:cs typeface=""/>
      </a:majorFont>
      <a:minorFont>
        <a:latin typeface="Nirmala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8254</TotalTime>
  <Words>859</Words>
  <Application>Microsoft Macintosh PowerPoint</Application>
  <PresentationFormat>Widescreen</PresentationFormat>
  <Paragraphs>136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Aptos</vt:lpstr>
      <vt:lpstr>Arial</vt:lpstr>
      <vt:lpstr>Avenir Next</vt:lpstr>
      <vt:lpstr>Bahnschrift SemiLight Condensed</vt:lpstr>
      <vt:lpstr>Calibri</vt:lpstr>
      <vt:lpstr>Calibri Light</vt:lpstr>
      <vt:lpstr>Myanmar Text</vt:lpstr>
      <vt:lpstr>Nirmala UI</vt:lpstr>
      <vt:lpstr>Symbol</vt:lpstr>
      <vt:lpstr>Times New Roman</vt:lpstr>
      <vt:lpstr>Minimal WRAP White</vt:lpstr>
      <vt:lpstr>1_WRAP White With Orange</vt:lpstr>
      <vt:lpstr>1_Minimal WRAP White</vt:lpstr>
      <vt:lpstr>5_Office Theme</vt:lpstr>
      <vt:lpstr>Idaho’s Energy Programs Inland Northwest Partners Summer Meeting</vt:lpstr>
      <vt:lpstr>Office of Energy and Mineral Resources (OEMR)</vt:lpstr>
      <vt:lpstr>Programs</vt:lpstr>
      <vt:lpstr>Current OEMR Programs</vt:lpstr>
      <vt:lpstr>State Energy Loan Program</vt:lpstr>
      <vt:lpstr>Idaho Awards for Leadership in Energy Efficiency</vt:lpstr>
      <vt:lpstr>Government Leading by Example</vt:lpstr>
      <vt:lpstr>Idaho Energy Resiliency Grant Program</vt:lpstr>
      <vt:lpstr>ERGP State Program Avista: Grid Hardening South Hayden Lake</vt:lpstr>
      <vt:lpstr>ERGP IIJA 40101(d) Program</vt:lpstr>
      <vt:lpstr>National Electric Vehicle Infrastructure Program</vt:lpstr>
      <vt:lpstr>National Electric Vehicle Infrastructure Program</vt:lpstr>
      <vt:lpstr>NEVI Round 1: Lewiston, Pocatello, Bliss</vt:lpstr>
      <vt:lpstr>K12 Energy Efficiency Program</vt:lpstr>
      <vt:lpstr>Energy Efficiency Conservation Block Grant Program</vt:lpstr>
      <vt:lpstr>Federal Themes in Grant Programs</vt:lpstr>
      <vt:lpstr>www.oemr.idaho.gov  Grants Newsletter  Monthly Newsletter  Kylie Bolland kylie.bolland@oer.idaho.gov (208) 332-1669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Idaho Legislative Energy Summit</dc:title>
  <dc:creator>Emily Her</dc:creator>
  <cp:lastModifiedBy>info inwp.org</cp:lastModifiedBy>
  <cp:revision>49</cp:revision>
  <cp:lastPrinted>2024-02-21T21:13:06Z</cp:lastPrinted>
  <dcterms:created xsi:type="dcterms:W3CDTF">2023-11-29T15:27:09Z</dcterms:created>
  <dcterms:modified xsi:type="dcterms:W3CDTF">2024-07-24T03:51:28Z</dcterms:modified>
</cp:coreProperties>
</file>