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3.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8"/>
  </p:notesMasterIdLst>
  <p:sldIdLst>
    <p:sldId id="256" r:id="rId2"/>
    <p:sldId id="257" r:id="rId3"/>
    <p:sldId id="835" r:id="rId4"/>
    <p:sldId id="829" r:id="rId5"/>
    <p:sldId id="902" r:id="rId6"/>
    <p:sldId id="903" r:id="rId7"/>
    <p:sldId id="900" r:id="rId8"/>
    <p:sldId id="923" r:id="rId9"/>
    <p:sldId id="875" r:id="rId10"/>
    <p:sldId id="876" r:id="rId11"/>
    <p:sldId id="906" r:id="rId12"/>
    <p:sldId id="901" r:id="rId13"/>
    <p:sldId id="895" r:id="rId14"/>
    <p:sldId id="922" r:id="rId15"/>
    <p:sldId id="881" r:id="rId16"/>
    <p:sldId id="909" r:id="rId17"/>
    <p:sldId id="911" r:id="rId18"/>
    <p:sldId id="887" r:id="rId19"/>
    <p:sldId id="883" r:id="rId20"/>
    <p:sldId id="926" r:id="rId21"/>
    <p:sldId id="930" r:id="rId22"/>
    <p:sldId id="846" r:id="rId23"/>
    <p:sldId id="925" r:id="rId24"/>
    <p:sldId id="891" r:id="rId25"/>
    <p:sldId id="928" r:id="rId26"/>
    <p:sldId id="929"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41" autoAdjust="0"/>
    <p:restoredTop sz="94660"/>
  </p:normalViewPr>
  <p:slideViewPr>
    <p:cSldViewPr snapToGrid="0">
      <p:cViewPr varScale="1">
        <p:scale>
          <a:sx n="113" d="100"/>
          <a:sy n="113" d="100"/>
        </p:scale>
        <p:origin x="792" y="168"/>
      </p:cViewPr>
      <p:guideLst/>
    </p:cSldViewPr>
  </p:slideViewPr>
  <p:notesTextViewPr>
    <p:cViewPr>
      <p:scale>
        <a:sx n="1" d="1"/>
        <a:sy n="1" d="1"/>
      </p:scale>
      <p:origin x="0" y="0"/>
    </p:cViewPr>
  </p:notesTextViewPr>
  <p:sorterViewPr>
    <p:cViewPr>
      <p:scale>
        <a:sx n="100" d="100"/>
        <a:sy n="100" d="100"/>
      </p:scale>
      <p:origin x="0" y="-7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3.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Source: BEA</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Soource: BEA</c:v>
                </c:pt>
              </c:strCache>
            </c:strRef>
          </c:tx>
          <c:spPr>
            <a:solidFill>
              <a:schemeClr val="accent1"/>
            </a:solidFill>
            <a:ln>
              <a:noFill/>
            </a:ln>
            <a:effectLst/>
          </c:spPr>
          <c:invertIfNegative val="0"/>
          <c:dPt>
            <c:idx val="8"/>
            <c:invertIfNegative val="0"/>
            <c:bubble3D val="0"/>
            <c:spPr>
              <a:solidFill>
                <a:srgbClr val="FF0000"/>
              </a:solidFill>
              <a:ln>
                <a:noFill/>
              </a:ln>
              <a:effectLst/>
            </c:spPr>
            <c:extLst>
              <c:ext xmlns:c16="http://schemas.microsoft.com/office/drawing/2014/chart" uri="{C3380CC4-5D6E-409C-BE32-E72D297353CC}">
                <c16:uniqueId val="{00000000-FE95-41E1-BF10-3016D45678C2}"/>
              </c:ext>
            </c:extLst>
          </c:dPt>
          <c:dPt>
            <c:idx val="9"/>
            <c:invertIfNegative val="0"/>
            <c:bubble3D val="0"/>
            <c:spPr>
              <a:solidFill>
                <a:srgbClr val="FF0000"/>
              </a:solidFill>
              <a:ln>
                <a:noFill/>
              </a:ln>
              <a:effectLst/>
            </c:spPr>
            <c:extLst>
              <c:ext xmlns:c16="http://schemas.microsoft.com/office/drawing/2014/chart" uri="{C3380CC4-5D6E-409C-BE32-E72D297353CC}">
                <c16:uniqueId val="{00000002-738B-463B-A0E8-B41E0D854CEE}"/>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8"/>
                <c:pt idx="0">
                  <c:v>Q1 20</c:v>
                </c:pt>
                <c:pt idx="1">
                  <c:v>Q2</c:v>
                </c:pt>
                <c:pt idx="2">
                  <c:v>Q3</c:v>
                </c:pt>
                <c:pt idx="3">
                  <c:v>Q4</c:v>
                </c:pt>
                <c:pt idx="4">
                  <c:v>Q121</c:v>
                </c:pt>
                <c:pt idx="5">
                  <c:v>Q2</c:v>
                </c:pt>
                <c:pt idx="6">
                  <c:v>Q3</c:v>
                </c:pt>
                <c:pt idx="7">
                  <c:v>Q4</c:v>
                </c:pt>
              </c:strCache>
            </c:strRef>
          </c:cat>
          <c:val>
            <c:numRef>
              <c:f>Sheet1!$B$2:$B$11</c:f>
              <c:numCache>
                <c:formatCode>General</c:formatCode>
                <c:ptCount val="10"/>
                <c:pt idx="0">
                  <c:v>-4.5999999999999996</c:v>
                </c:pt>
                <c:pt idx="1">
                  <c:v>-29.9</c:v>
                </c:pt>
                <c:pt idx="2">
                  <c:v>35.299999999999997</c:v>
                </c:pt>
                <c:pt idx="3">
                  <c:v>3.9</c:v>
                </c:pt>
                <c:pt idx="4">
                  <c:v>6.3</c:v>
                </c:pt>
                <c:pt idx="5">
                  <c:v>7</c:v>
                </c:pt>
                <c:pt idx="6">
                  <c:v>2.7</c:v>
                </c:pt>
                <c:pt idx="7">
                  <c:v>7</c:v>
                </c:pt>
                <c:pt idx="8">
                  <c:v>-1.6</c:v>
                </c:pt>
                <c:pt idx="9">
                  <c:v>-0.6</c:v>
                </c:pt>
              </c:numCache>
            </c:numRef>
          </c:val>
          <c:extLst>
            <c:ext xmlns:c16="http://schemas.microsoft.com/office/drawing/2014/chart" uri="{C3380CC4-5D6E-409C-BE32-E72D297353CC}">
              <c16:uniqueId val="{00000000-5C9B-498A-9EAE-2CFCF64EA11C}"/>
            </c:ext>
          </c:extLst>
        </c:ser>
        <c:dLbls>
          <c:dLblPos val="outEnd"/>
          <c:showLegendKey val="0"/>
          <c:showVal val="1"/>
          <c:showCatName val="0"/>
          <c:showSerName val="0"/>
          <c:showPercent val="0"/>
          <c:showBubbleSize val="0"/>
        </c:dLbls>
        <c:gapWidth val="219"/>
        <c:overlap val="-27"/>
        <c:axId val="540626824"/>
        <c:axId val="540635024"/>
      </c:barChart>
      <c:catAx>
        <c:axId val="540626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40635024"/>
        <c:crosses val="autoZero"/>
        <c:auto val="1"/>
        <c:lblAlgn val="ctr"/>
        <c:lblOffset val="100"/>
        <c:noMultiLvlLbl val="0"/>
      </c:catAx>
      <c:valAx>
        <c:axId val="5406350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406268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Source: BLS</c:v>
                </c:pt>
              </c:strCache>
            </c:strRef>
          </c:tx>
          <c:spPr>
            <a:solidFill>
              <a:schemeClr val="accent1"/>
            </a:solidFill>
            <a:ln>
              <a:noFill/>
            </a:ln>
            <a:effectLst/>
          </c:spPr>
          <c:invertIfNegative val="0"/>
          <c:dPt>
            <c:idx val="26"/>
            <c:invertIfNegative val="0"/>
            <c:bubble3D val="0"/>
            <c:spPr>
              <a:solidFill>
                <a:srgbClr val="FF0000"/>
              </a:solidFill>
              <a:ln>
                <a:noFill/>
              </a:ln>
              <a:effectLst/>
            </c:spPr>
            <c:extLst>
              <c:ext xmlns:c16="http://schemas.microsoft.com/office/drawing/2014/chart" uri="{C3380CC4-5D6E-409C-BE32-E72D297353CC}">
                <c16:uniqueId val="{00000003-2756-480F-9970-A62829BB8AD1}"/>
              </c:ext>
            </c:extLst>
          </c:dPt>
          <c:dPt>
            <c:idx val="27"/>
            <c:invertIfNegative val="0"/>
            <c:bubble3D val="0"/>
            <c:spPr>
              <a:solidFill>
                <a:srgbClr val="FF0000"/>
              </a:solidFill>
              <a:ln>
                <a:noFill/>
              </a:ln>
              <a:effectLst/>
            </c:spPr>
            <c:extLst>
              <c:ext xmlns:c16="http://schemas.microsoft.com/office/drawing/2014/chart" uri="{C3380CC4-5D6E-409C-BE32-E72D297353CC}">
                <c16:uniqueId val="{00000002-B20E-4071-80BE-E43C12F256DC}"/>
              </c:ext>
            </c:extLst>
          </c:dPt>
          <c:dPt>
            <c:idx val="28"/>
            <c:invertIfNegative val="0"/>
            <c:bubble3D val="0"/>
            <c:spPr>
              <a:solidFill>
                <a:srgbClr val="FF0000"/>
              </a:solidFill>
              <a:ln>
                <a:noFill/>
              </a:ln>
              <a:effectLst/>
            </c:spPr>
            <c:extLst>
              <c:ext xmlns:c16="http://schemas.microsoft.com/office/drawing/2014/chart" uri="{C3380CC4-5D6E-409C-BE32-E72D297353CC}">
                <c16:uniqueId val="{00000004-2F81-48EF-9FEC-F781E841F30D}"/>
              </c:ext>
            </c:extLst>
          </c:dPt>
          <c:cat>
            <c:strRef>
              <c:f>Sheet1!$A$2:$A$30</c:f>
              <c:strCache>
                <c:ptCount val="29"/>
                <c:pt idx="0">
                  <c:v>May-20</c:v>
                </c:pt>
                <c:pt idx="1">
                  <c:v>June</c:v>
                </c:pt>
                <c:pt idx="2">
                  <c:v>July</c:v>
                </c:pt>
                <c:pt idx="3">
                  <c:v>August</c:v>
                </c:pt>
                <c:pt idx="4">
                  <c:v>September</c:v>
                </c:pt>
                <c:pt idx="5">
                  <c:v>October</c:v>
                </c:pt>
                <c:pt idx="6">
                  <c:v>November</c:v>
                </c:pt>
                <c:pt idx="7">
                  <c:v>December</c:v>
                </c:pt>
                <c:pt idx="8">
                  <c:v>2021 Jan</c:v>
                </c:pt>
                <c:pt idx="9">
                  <c:v>February</c:v>
                </c:pt>
                <c:pt idx="10">
                  <c:v>March</c:v>
                </c:pt>
                <c:pt idx="11">
                  <c:v>April</c:v>
                </c:pt>
                <c:pt idx="12">
                  <c:v>May</c:v>
                </c:pt>
                <c:pt idx="13">
                  <c:v>June</c:v>
                </c:pt>
                <c:pt idx="14">
                  <c:v>July</c:v>
                </c:pt>
                <c:pt idx="15">
                  <c:v>August</c:v>
                </c:pt>
                <c:pt idx="16">
                  <c:v>September</c:v>
                </c:pt>
                <c:pt idx="17">
                  <c:v>October</c:v>
                </c:pt>
                <c:pt idx="18">
                  <c:v>November</c:v>
                </c:pt>
                <c:pt idx="19">
                  <c:v>December</c:v>
                </c:pt>
                <c:pt idx="20">
                  <c:v>2022 Jan</c:v>
                </c:pt>
                <c:pt idx="21">
                  <c:v>February</c:v>
                </c:pt>
                <c:pt idx="22">
                  <c:v>March</c:v>
                </c:pt>
                <c:pt idx="23">
                  <c:v>April</c:v>
                </c:pt>
                <c:pt idx="24">
                  <c:v>May</c:v>
                </c:pt>
                <c:pt idx="25">
                  <c:v>June</c:v>
                </c:pt>
                <c:pt idx="26">
                  <c:v>July</c:v>
                </c:pt>
                <c:pt idx="27">
                  <c:v>August</c:v>
                </c:pt>
                <c:pt idx="28">
                  <c:v>September</c:v>
                </c:pt>
              </c:strCache>
            </c:strRef>
          </c:cat>
          <c:val>
            <c:numRef>
              <c:f>Sheet1!$B$2:$B$30</c:f>
              <c:numCache>
                <c:formatCode>General</c:formatCode>
                <c:ptCount val="29"/>
                <c:pt idx="0">
                  <c:v>2642000</c:v>
                </c:pt>
                <c:pt idx="1">
                  <c:v>4505000</c:v>
                </c:pt>
                <c:pt idx="2">
                  <c:v>1388000</c:v>
                </c:pt>
                <c:pt idx="3">
                  <c:v>1665000</c:v>
                </c:pt>
                <c:pt idx="4">
                  <c:v>919000</c:v>
                </c:pt>
                <c:pt idx="5">
                  <c:v>647000</c:v>
                </c:pt>
                <c:pt idx="6">
                  <c:v>333000</c:v>
                </c:pt>
                <c:pt idx="7">
                  <c:v>-115000</c:v>
                </c:pt>
                <c:pt idx="8">
                  <c:v>520000</c:v>
                </c:pt>
                <c:pt idx="9">
                  <c:v>710000</c:v>
                </c:pt>
                <c:pt idx="10">
                  <c:v>704000</c:v>
                </c:pt>
                <c:pt idx="11">
                  <c:v>263000</c:v>
                </c:pt>
                <c:pt idx="12">
                  <c:v>447000</c:v>
                </c:pt>
                <c:pt idx="13">
                  <c:v>557000</c:v>
                </c:pt>
                <c:pt idx="14">
                  <c:v>689000</c:v>
                </c:pt>
                <c:pt idx="15">
                  <c:v>517000</c:v>
                </c:pt>
                <c:pt idx="16">
                  <c:v>424000</c:v>
                </c:pt>
                <c:pt idx="17">
                  <c:v>677000</c:v>
                </c:pt>
                <c:pt idx="18">
                  <c:v>647000</c:v>
                </c:pt>
                <c:pt idx="19">
                  <c:v>588000</c:v>
                </c:pt>
                <c:pt idx="20">
                  <c:v>504000</c:v>
                </c:pt>
                <c:pt idx="21">
                  <c:v>714000</c:v>
                </c:pt>
                <c:pt idx="22">
                  <c:v>398000</c:v>
                </c:pt>
                <c:pt idx="23">
                  <c:v>368000</c:v>
                </c:pt>
                <c:pt idx="24">
                  <c:v>386000</c:v>
                </c:pt>
                <c:pt idx="25">
                  <c:v>293000</c:v>
                </c:pt>
                <c:pt idx="26">
                  <c:v>537000</c:v>
                </c:pt>
                <c:pt idx="27" formatCode="#,##0">
                  <c:v>315000</c:v>
                </c:pt>
                <c:pt idx="28">
                  <c:v>263000</c:v>
                </c:pt>
              </c:numCache>
            </c:numRef>
          </c:val>
          <c:extLst>
            <c:ext xmlns:c16="http://schemas.microsoft.com/office/drawing/2014/chart" uri="{C3380CC4-5D6E-409C-BE32-E72D297353CC}">
              <c16:uniqueId val="{00000000-2756-480F-9970-A62829BB8AD1}"/>
            </c:ext>
          </c:extLst>
        </c:ser>
        <c:dLbls>
          <c:showLegendKey val="0"/>
          <c:showVal val="0"/>
          <c:showCatName val="0"/>
          <c:showSerName val="0"/>
          <c:showPercent val="0"/>
          <c:showBubbleSize val="0"/>
        </c:dLbls>
        <c:gapWidth val="219"/>
        <c:overlap val="-27"/>
        <c:axId val="467904792"/>
        <c:axId val="467904464"/>
      </c:barChart>
      <c:catAx>
        <c:axId val="467904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7904464"/>
        <c:crosses val="autoZero"/>
        <c:auto val="1"/>
        <c:lblAlgn val="ctr"/>
        <c:lblOffset val="100"/>
        <c:noMultiLvlLbl val="0"/>
      </c:catAx>
      <c:valAx>
        <c:axId val="4679044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7904792"/>
        <c:crosses val="autoZero"/>
        <c:crossBetween val="between"/>
      </c:valAx>
      <c:spPr>
        <a:solidFill>
          <a:schemeClr val="bg1"/>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045057902560373"/>
          <c:y val="0.16438241816110888"/>
          <c:w val="0.86294728598332993"/>
          <c:h val="0.6485402184809389"/>
        </c:manualLayout>
      </c:layout>
      <c:barChart>
        <c:barDir val="col"/>
        <c:grouping val="clustered"/>
        <c:varyColors val="0"/>
        <c:ser>
          <c:idx val="0"/>
          <c:order val="0"/>
          <c:tx>
            <c:strRef>
              <c:f>Sheet1!$B$1</c:f>
              <c:strCache>
                <c:ptCount val="1"/>
                <c:pt idx="0">
                  <c:v>Source: BLS</c:v>
                </c:pt>
              </c:strCache>
            </c:strRef>
          </c:tx>
          <c:spPr>
            <a:solidFill>
              <a:schemeClr val="accent1"/>
            </a:solidFill>
            <a:ln>
              <a:noFill/>
            </a:ln>
            <a:effectLst/>
          </c:spPr>
          <c:invertIfNegative val="0"/>
          <c:dPt>
            <c:idx val="13"/>
            <c:invertIfNegative val="0"/>
            <c:bubble3D val="0"/>
            <c:spPr>
              <a:solidFill>
                <a:srgbClr val="FF0000"/>
              </a:solidFill>
              <a:ln>
                <a:noFill/>
              </a:ln>
              <a:effectLst/>
            </c:spPr>
            <c:extLst>
              <c:ext xmlns:c16="http://schemas.microsoft.com/office/drawing/2014/chart" uri="{C3380CC4-5D6E-409C-BE32-E72D297353CC}">
                <c16:uniqueId val="{00000001-2D25-48EF-A08D-E4B363296C42}"/>
              </c:ext>
            </c:extLst>
          </c:dPt>
          <c:dPt>
            <c:idx val="14"/>
            <c:invertIfNegative val="0"/>
            <c:bubble3D val="0"/>
            <c:spPr>
              <a:solidFill>
                <a:srgbClr val="FF0000"/>
              </a:solidFill>
              <a:ln>
                <a:noFill/>
              </a:ln>
              <a:effectLst/>
            </c:spPr>
            <c:extLst>
              <c:ext xmlns:c16="http://schemas.microsoft.com/office/drawing/2014/chart" uri="{C3380CC4-5D6E-409C-BE32-E72D297353CC}">
                <c16:uniqueId val="{00000003-0F0B-4D13-BA6A-999D63C93A83}"/>
              </c:ext>
            </c:extLst>
          </c:dPt>
          <c:dPt>
            <c:idx val="15"/>
            <c:invertIfNegative val="0"/>
            <c:bubble3D val="0"/>
            <c:spPr>
              <a:solidFill>
                <a:srgbClr val="FF0000"/>
              </a:solidFill>
              <a:ln>
                <a:noFill/>
              </a:ln>
              <a:effectLst/>
            </c:spPr>
            <c:extLst>
              <c:ext xmlns:c16="http://schemas.microsoft.com/office/drawing/2014/chart" uri="{C3380CC4-5D6E-409C-BE32-E72D297353CC}">
                <c16:uniqueId val="{00000005-E054-47A3-984A-F6540539BF79}"/>
              </c:ext>
            </c:extLst>
          </c:dPt>
          <c:dPt>
            <c:idx val="16"/>
            <c:invertIfNegative val="0"/>
            <c:bubble3D val="0"/>
            <c:spPr>
              <a:solidFill>
                <a:srgbClr val="FF0000"/>
              </a:solidFill>
              <a:ln>
                <a:noFill/>
              </a:ln>
              <a:effectLst/>
            </c:spPr>
            <c:extLst>
              <c:ext xmlns:c16="http://schemas.microsoft.com/office/drawing/2014/chart" uri="{C3380CC4-5D6E-409C-BE32-E72D297353CC}">
                <c16:uniqueId val="{00000007-6CC3-4103-B4BA-72C1E36398DA}"/>
              </c:ext>
            </c:extLst>
          </c:dPt>
          <c:dPt>
            <c:idx val="17"/>
            <c:invertIfNegative val="0"/>
            <c:bubble3D val="0"/>
            <c:spPr>
              <a:solidFill>
                <a:srgbClr val="FF0000"/>
              </a:solidFill>
              <a:ln>
                <a:noFill/>
              </a:ln>
              <a:effectLst/>
            </c:spPr>
            <c:extLst>
              <c:ext xmlns:c16="http://schemas.microsoft.com/office/drawing/2014/chart" uri="{C3380CC4-5D6E-409C-BE32-E72D297353CC}">
                <c16:uniqueId val="{00000000-68F6-441F-8D9F-5C9350BF97D6}"/>
              </c:ext>
            </c:extLst>
          </c:dPt>
          <c:dPt>
            <c:idx val="18"/>
            <c:invertIfNegative val="0"/>
            <c:bubble3D val="0"/>
            <c:spPr>
              <a:solidFill>
                <a:srgbClr val="FF0000"/>
              </a:solidFill>
              <a:ln>
                <a:noFill/>
              </a:ln>
              <a:effectLst/>
            </c:spPr>
            <c:extLst>
              <c:ext xmlns:c16="http://schemas.microsoft.com/office/drawing/2014/chart" uri="{C3380CC4-5D6E-409C-BE32-E72D297353CC}">
                <c16:uniqueId val="{0000000B-D451-4BA7-B08A-B373D70F233A}"/>
              </c:ext>
            </c:extLst>
          </c:dPt>
          <c:dPt>
            <c:idx val="19"/>
            <c:invertIfNegative val="0"/>
            <c:bubble3D val="0"/>
            <c:spPr>
              <a:solidFill>
                <a:srgbClr val="FF0000"/>
              </a:solidFill>
              <a:ln>
                <a:noFill/>
              </a:ln>
              <a:effectLst/>
            </c:spPr>
            <c:extLst>
              <c:ext xmlns:c16="http://schemas.microsoft.com/office/drawing/2014/chart" uri="{C3380CC4-5D6E-409C-BE32-E72D297353CC}">
                <c16:uniqueId val="{0000000D-CED0-491B-AFB7-26BC4223E6FD}"/>
              </c:ext>
            </c:extLst>
          </c:dPt>
          <c:dPt>
            <c:idx val="20"/>
            <c:invertIfNegative val="0"/>
            <c:bubble3D val="0"/>
            <c:spPr>
              <a:solidFill>
                <a:srgbClr val="FF0000"/>
              </a:solidFill>
              <a:ln>
                <a:noFill/>
              </a:ln>
              <a:effectLst/>
            </c:spPr>
            <c:extLst>
              <c:ext xmlns:c16="http://schemas.microsoft.com/office/drawing/2014/chart" uri="{C3380CC4-5D6E-409C-BE32-E72D297353CC}">
                <c16:uniqueId val="{00000000-EE54-47A4-9DE0-6F4C247E35A3}"/>
              </c:ext>
            </c:extLst>
          </c:dPt>
          <c:dPt>
            <c:idx val="21"/>
            <c:invertIfNegative val="0"/>
            <c:bubble3D val="0"/>
            <c:spPr>
              <a:solidFill>
                <a:srgbClr val="FF0000"/>
              </a:solidFill>
              <a:ln>
                <a:noFill/>
              </a:ln>
              <a:effectLst/>
            </c:spPr>
            <c:extLst>
              <c:ext xmlns:c16="http://schemas.microsoft.com/office/drawing/2014/chart" uri="{C3380CC4-5D6E-409C-BE32-E72D297353CC}">
                <c16:uniqueId val="{00000011-6E06-4E55-9ACE-339AFB5D1C56}"/>
              </c:ext>
            </c:extLst>
          </c:dPt>
          <c:dPt>
            <c:idx val="22"/>
            <c:invertIfNegative val="0"/>
            <c:bubble3D val="0"/>
            <c:spPr>
              <a:solidFill>
                <a:srgbClr val="FF0000"/>
              </a:solidFill>
              <a:ln>
                <a:noFill/>
              </a:ln>
              <a:effectLst/>
            </c:spPr>
            <c:extLst>
              <c:ext xmlns:c16="http://schemas.microsoft.com/office/drawing/2014/chart" uri="{C3380CC4-5D6E-409C-BE32-E72D297353CC}">
                <c16:uniqueId val="{00000000-12D7-42BF-9BF5-3E0A5ADAF1A7}"/>
              </c:ext>
            </c:extLst>
          </c:dPt>
          <c:dPt>
            <c:idx val="23"/>
            <c:invertIfNegative val="0"/>
            <c:bubble3D val="0"/>
            <c:spPr>
              <a:solidFill>
                <a:srgbClr val="FF0000"/>
              </a:solidFill>
              <a:ln>
                <a:noFill/>
              </a:ln>
              <a:effectLst/>
            </c:spPr>
            <c:extLst>
              <c:ext xmlns:c16="http://schemas.microsoft.com/office/drawing/2014/chart" uri="{C3380CC4-5D6E-409C-BE32-E72D297353CC}">
                <c16:uniqueId val="{00000015-07B3-4150-854E-15C9F86993D6}"/>
              </c:ext>
            </c:extLst>
          </c:dPt>
          <c:dPt>
            <c:idx val="24"/>
            <c:invertIfNegative val="0"/>
            <c:bubble3D val="0"/>
            <c:spPr>
              <a:solidFill>
                <a:srgbClr val="FF0000"/>
              </a:solidFill>
              <a:ln>
                <a:noFill/>
              </a:ln>
              <a:effectLst/>
            </c:spPr>
            <c:extLst>
              <c:ext xmlns:c16="http://schemas.microsoft.com/office/drawing/2014/chart" uri="{C3380CC4-5D6E-409C-BE32-E72D297353CC}">
                <c16:uniqueId val="{00000017-8809-48F4-9909-D848702A6C86}"/>
              </c:ext>
            </c:extLst>
          </c:dPt>
          <c:dPt>
            <c:idx val="25"/>
            <c:invertIfNegative val="0"/>
            <c:bubble3D val="0"/>
            <c:spPr>
              <a:solidFill>
                <a:srgbClr val="FF0000"/>
              </a:solidFill>
              <a:ln>
                <a:noFill/>
              </a:ln>
              <a:effectLst/>
            </c:spPr>
            <c:extLst>
              <c:ext xmlns:c16="http://schemas.microsoft.com/office/drawing/2014/chart" uri="{C3380CC4-5D6E-409C-BE32-E72D297353CC}">
                <c16:uniqueId val="{00000019-19F5-4737-BB0C-28BC1364AABC}"/>
              </c:ext>
            </c:extLst>
          </c:dPt>
          <c:dPt>
            <c:idx val="26"/>
            <c:invertIfNegative val="0"/>
            <c:bubble3D val="0"/>
            <c:spPr>
              <a:solidFill>
                <a:srgbClr val="FF0000"/>
              </a:solidFill>
              <a:ln>
                <a:noFill/>
              </a:ln>
              <a:effectLst/>
            </c:spPr>
            <c:extLst>
              <c:ext xmlns:c16="http://schemas.microsoft.com/office/drawing/2014/chart" uri="{C3380CC4-5D6E-409C-BE32-E72D297353CC}">
                <c16:uniqueId val="{00000000-258E-407E-ABD8-99536D25F196}"/>
              </c:ext>
            </c:extLst>
          </c:dPt>
          <c:dPt>
            <c:idx val="27"/>
            <c:invertIfNegative val="0"/>
            <c:bubble3D val="0"/>
            <c:spPr>
              <a:solidFill>
                <a:srgbClr val="FF0000"/>
              </a:solidFill>
              <a:ln>
                <a:noFill/>
              </a:ln>
              <a:effectLst/>
            </c:spPr>
            <c:extLst>
              <c:ext xmlns:c16="http://schemas.microsoft.com/office/drawing/2014/chart" uri="{C3380CC4-5D6E-409C-BE32-E72D297353CC}">
                <c16:uniqueId val="{0000001D-D19E-45B1-ACD0-5823ACD6CC38}"/>
              </c:ext>
            </c:extLst>
          </c:dPt>
          <c:dPt>
            <c:idx val="28"/>
            <c:invertIfNegative val="0"/>
            <c:bubble3D val="0"/>
            <c:spPr>
              <a:solidFill>
                <a:srgbClr val="FF0000"/>
              </a:solidFill>
              <a:ln>
                <a:noFill/>
              </a:ln>
              <a:effectLst/>
            </c:spPr>
            <c:extLst>
              <c:ext xmlns:c16="http://schemas.microsoft.com/office/drawing/2014/chart" uri="{C3380CC4-5D6E-409C-BE32-E72D297353CC}">
                <c16:uniqueId val="{0000001E-1B11-46CA-B48D-D52058801642}"/>
              </c:ext>
            </c:extLst>
          </c:dPt>
          <c:dPt>
            <c:idx val="29"/>
            <c:invertIfNegative val="0"/>
            <c:bubble3D val="0"/>
            <c:spPr>
              <a:solidFill>
                <a:srgbClr val="FF0000"/>
              </a:solidFill>
              <a:ln>
                <a:noFill/>
              </a:ln>
              <a:effectLst/>
            </c:spPr>
            <c:extLst>
              <c:ext xmlns:c16="http://schemas.microsoft.com/office/drawing/2014/chart" uri="{C3380CC4-5D6E-409C-BE32-E72D297353CC}">
                <c16:uniqueId val="{0000001F-1B11-46CA-B48D-D52058801642}"/>
              </c:ext>
            </c:extLst>
          </c:dPt>
          <c:dPt>
            <c:idx val="30"/>
            <c:invertIfNegative val="0"/>
            <c:bubble3D val="0"/>
            <c:spPr>
              <a:solidFill>
                <a:schemeClr val="accent5"/>
              </a:solidFill>
              <a:ln>
                <a:noFill/>
              </a:ln>
              <a:effectLst/>
            </c:spPr>
            <c:extLst>
              <c:ext xmlns:c16="http://schemas.microsoft.com/office/drawing/2014/chart" uri="{C3380CC4-5D6E-409C-BE32-E72D297353CC}">
                <c16:uniqueId val="{00000022-9800-4441-BCFF-F2014F851F6C}"/>
              </c:ext>
            </c:extLst>
          </c:dPt>
          <c:dPt>
            <c:idx val="31"/>
            <c:invertIfNegative val="0"/>
            <c:bubble3D val="0"/>
            <c:spPr>
              <a:solidFill>
                <a:srgbClr val="FF0000"/>
              </a:solidFill>
              <a:ln>
                <a:noFill/>
              </a:ln>
              <a:effectLst/>
            </c:spPr>
            <c:extLst>
              <c:ext xmlns:c16="http://schemas.microsoft.com/office/drawing/2014/chart" uri="{C3380CC4-5D6E-409C-BE32-E72D297353CC}">
                <c16:uniqueId val="{00000000-81A8-4F52-91D6-EFE258DE3762}"/>
              </c:ext>
            </c:extLst>
          </c:dPt>
          <c:cat>
            <c:strRef>
              <c:f>Sheet1!$A$2:$A$33</c:f>
              <c:strCache>
                <c:ptCount val="32"/>
                <c:pt idx="0">
                  <c:v>2020 Jan</c:v>
                </c:pt>
                <c:pt idx="1">
                  <c:v>February</c:v>
                </c:pt>
                <c:pt idx="2">
                  <c:v>March</c:v>
                </c:pt>
                <c:pt idx="3">
                  <c:v>April</c:v>
                </c:pt>
                <c:pt idx="4">
                  <c:v>May</c:v>
                </c:pt>
                <c:pt idx="5">
                  <c:v>June</c:v>
                </c:pt>
                <c:pt idx="6">
                  <c:v>July</c:v>
                </c:pt>
                <c:pt idx="7">
                  <c:v>August</c:v>
                </c:pt>
                <c:pt idx="8">
                  <c:v>September</c:v>
                </c:pt>
                <c:pt idx="9">
                  <c:v>October</c:v>
                </c:pt>
                <c:pt idx="10">
                  <c:v>November</c:v>
                </c:pt>
                <c:pt idx="11">
                  <c:v>December</c:v>
                </c:pt>
                <c:pt idx="12">
                  <c:v>2021 Jan</c:v>
                </c:pt>
                <c:pt idx="13">
                  <c:v>February</c:v>
                </c:pt>
                <c:pt idx="14">
                  <c:v>March</c:v>
                </c:pt>
                <c:pt idx="15">
                  <c:v>April</c:v>
                </c:pt>
                <c:pt idx="16">
                  <c:v>May</c:v>
                </c:pt>
                <c:pt idx="17">
                  <c:v>June</c:v>
                </c:pt>
                <c:pt idx="18">
                  <c:v>July</c:v>
                </c:pt>
                <c:pt idx="19">
                  <c:v>August</c:v>
                </c:pt>
                <c:pt idx="20">
                  <c:v>September</c:v>
                </c:pt>
                <c:pt idx="21">
                  <c:v>October</c:v>
                </c:pt>
                <c:pt idx="22">
                  <c:v>November</c:v>
                </c:pt>
                <c:pt idx="23">
                  <c:v>December</c:v>
                </c:pt>
                <c:pt idx="24">
                  <c:v>January</c:v>
                </c:pt>
                <c:pt idx="25">
                  <c:v>February</c:v>
                </c:pt>
                <c:pt idx="26">
                  <c:v>March</c:v>
                </c:pt>
                <c:pt idx="27">
                  <c:v>April</c:v>
                </c:pt>
                <c:pt idx="28">
                  <c:v>May </c:v>
                </c:pt>
                <c:pt idx="29">
                  <c:v>June </c:v>
                </c:pt>
                <c:pt idx="30">
                  <c:v>July</c:v>
                </c:pt>
                <c:pt idx="31">
                  <c:v>August</c:v>
                </c:pt>
              </c:strCache>
            </c:strRef>
          </c:cat>
          <c:val>
            <c:numRef>
              <c:f>Sheet1!$B$2:$B$33</c:f>
              <c:numCache>
                <c:formatCode>General</c:formatCode>
                <c:ptCount val="32"/>
                <c:pt idx="0">
                  <c:v>2.5</c:v>
                </c:pt>
                <c:pt idx="1">
                  <c:v>2.2999999999999998</c:v>
                </c:pt>
                <c:pt idx="2">
                  <c:v>1.5</c:v>
                </c:pt>
                <c:pt idx="3">
                  <c:v>0.3</c:v>
                </c:pt>
                <c:pt idx="4">
                  <c:v>0.2</c:v>
                </c:pt>
                <c:pt idx="5">
                  <c:v>0.7</c:v>
                </c:pt>
                <c:pt idx="6">
                  <c:v>1</c:v>
                </c:pt>
                <c:pt idx="7">
                  <c:v>1.3</c:v>
                </c:pt>
                <c:pt idx="8">
                  <c:v>1.4</c:v>
                </c:pt>
                <c:pt idx="9">
                  <c:v>1.2</c:v>
                </c:pt>
                <c:pt idx="10">
                  <c:v>1.1000000000000001</c:v>
                </c:pt>
                <c:pt idx="11">
                  <c:v>1.3</c:v>
                </c:pt>
                <c:pt idx="12">
                  <c:v>1.4</c:v>
                </c:pt>
                <c:pt idx="13">
                  <c:v>1.7</c:v>
                </c:pt>
                <c:pt idx="14">
                  <c:v>2.6</c:v>
                </c:pt>
                <c:pt idx="15">
                  <c:v>4.2</c:v>
                </c:pt>
                <c:pt idx="16">
                  <c:v>5</c:v>
                </c:pt>
                <c:pt idx="17">
                  <c:v>5.4</c:v>
                </c:pt>
                <c:pt idx="18">
                  <c:v>5.4</c:v>
                </c:pt>
                <c:pt idx="19">
                  <c:v>5.3</c:v>
                </c:pt>
                <c:pt idx="20">
                  <c:v>5.4</c:v>
                </c:pt>
                <c:pt idx="21">
                  <c:v>6.2</c:v>
                </c:pt>
                <c:pt idx="22">
                  <c:v>6.8</c:v>
                </c:pt>
                <c:pt idx="23">
                  <c:v>7</c:v>
                </c:pt>
                <c:pt idx="24">
                  <c:v>7.5</c:v>
                </c:pt>
                <c:pt idx="25">
                  <c:v>7.9</c:v>
                </c:pt>
                <c:pt idx="26">
                  <c:v>8.5</c:v>
                </c:pt>
                <c:pt idx="27">
                  <c:v>8.3000000000000007</c:v>
                </c:pt>
                <c:pt idx="28">
                  <c:v>8.6</c:v>
                </c:pt>
                <c:pt idx="29">
                  <c:v>9.1</c:v>
                </c:pt>
                <c:pt idx="30">
                  <c:v>8.5</c:v>
                </c:pt>
                <c:pt idx="31">
                  <c:v>8.3000000000000007</c:v>
                </c:pt>
              </c:numCache>
            </c:numRef>
          </c:val>
          <c:extLst>
            <c:ext xmlns:c16="http://schemas.microsoft.com/office/drawing/2014/chart" uri="{C3380CC4-5D6E-409C-BE32-E72D297353CC}">
              <c16:uniqueId val="{00000000-9AFE-40D8-8F9B-87363E26F0AC}"/>
            </c:ext>
          </c:extLst>
        </c:ser>
        <c:dLbls>
          <c:showLegendKey val="0"/>
          <c:showVal val="0"/>
          <c:showCatName val="0"/>
          <c:showSerName val="0"/>
          <c:showPercent val="0"/>
          <c:showBubbleSize val="0"/>
        </c:dLbls>
        <c:gapWidth val="219"/>
        <c:overlap val="-27"/>
        <c:axId val="501907632"/>
        <c:axId val="496308832"/>
      </c:barChart>
      <c:catAx>
        <c:axId val="501907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96308832"/>
        <c:crosses val="autoZero"/>
        <c:auto val="1"/>
        <c:lblAlgn val="ctr"/>
        <c:lblOffset val="100"/>
        <c:noMultiLvlLbl val="0"/>
      </c:catAx>
      <c:valAx>
        <c:axId val="4963088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19076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1605964656542362"/>
          <c:y val="0.1635734870317003"/>
          <c:w val="0.7791898964071069"/>
          <c:h val="0.7905091258405379"/>
        </c:manualLayout>
      </c:layout>
      <c:barChart>
        <c:barDir val="col"/>
        <c:grouping val="clustered"/>
        <c:varyColors val="0"/>
        <c:ser>
          <c:idx val="0"/>
          <c:order val="0"/>
          <c:tx>
            <c:strRef>
              <c:f>Sheet1!$B$1</c:f>
              <c:strCache>
                <c:ptCount val="1"/>
                <c:pt idx="0">
                  <c:v>Source; Fed</c:v>
                </c:pt>
              </c:strCache>
            </c:strRef>
          </c:tx>
          <c:spPr>
            <a:solidFill>
              <a:schemeClr val="accent1"/>
            </a:solidFill>
            <a:ln>
              <a:noFill/>
            </a:ln>
            <a:effectLst/>
          </c:spPr>
          <c:invertIfNegative val="0"/>
          <c:dPt>
            <c:idx val="9"/>
            <c:invertIfNegative val="0"/>
            <c:bubble3D val="0"/>
            <c:spPr>
              <a:solidFill>
                <a:srgbClr val="FF0000"/>
              </a:solidFill>
              <a:ln>
                <a:noFill/>
              </a:ln>
              <a:effectLst/>
            </c:spPr>
            <c:extLst>
              <c:ext xmlns:c16="http://schemas.microsoft.com/office/drawing/2014/chart" uri="{C3380CC4-5D6E-409C-BE32-E72D297353CC}">
                <c16:uniqueId val="{00000000-0F6E-42A6-8D88-84719B1241D7}"/>
              </c:ext>
            </c:extLst>
          </c:dPt>
          <c:dPt>
            <c:idx val="10"/>
            <c:invertIfNegative val="0"/>
            <c:bubble3D val="0"/>
            <c:spPr>
              <a:solidFill>
                <a:srgbClr val="FF0000"/>
              </a:solidFill>
              <a:ln>
                <a:noFill/>
              </a:ln>
              <a:effectLst/>
            </c:spPr>
            <c:extLst>
              <c:ext xmlns:c16="http://schemas.microsoft.com/office/drawing/2014/chart" uri="{C3380CC4-5D6E-409C-BE32-E72D297353CC}">
                <c16:uniqueId val="{00000002-3249-4D93-87F3-8D3D53CFFDFE}"/>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0"/>
                <c:pt idx="0">
                  <c:v>2020</c:v>
                </c:pt>
                <c:pt idx="1">
                  <c:v>2020Q1</c:v>
                </c:pt>
                <c:pt idx="2">
                  <c:v>Q2</c:v>
                </c:pt>
                <c:pt idx="3">
                  <c:v>Q3</c:v>
                </c:pt>
                <c:pt idx="4">
                  <c:v>Q4</c:v>
                </c:pt>
                <c:pt idx="5">
                  <c:v>2021 Q1</c:v>
                </c:pt>
                <c:pt idx="6">
                  <c:v>2021 Q2</c:v>
                </c:pt>
                <c:pt idx="7">
                  <c:v>2021 Q3</c:v>
                </c:pt>
                <c:pt idx="8">
                  <c:v>2021 Q4</c:v>
                </c:pt>
                <c:pt idx="9">
                  <c:v>2022 Q1</c:v>
                </c:pt>
              </c:strCache>
            </c:strRef>
          </c:cat>
          <c:val>
            <c:numRef>
              <c:f>Sheet1!$B$2:$B$12</c:f>
              <c:numCache>
                <c:formatCode>#,##0</c:formatCode>
                <c:ptCount val="11"/>
                <c:pt idx="0" formatCode="&quot;$&quot;#,##0.00_);[Red]\(&quot;$&quot;#,##0.00\)">
                  <c:v>14.74</c:v>
                </c:pt>
                <c:pt idx="1">
                  <c:v>-6.23</c:v>
                </c:pt>
                <c:pt idx="2" formatCode="General">
                  <c:v>7.99</c:v>
                </c:pt>
                <c:pt idx="3" formatCode="General">
                  <c:v>4.3499999999999996</c:v>
                </c:pt>
                <c:pt idx="4" formatCode="General">
                  <c:v>8.57</c:v>
                </c:pt>
                <c:pt idx="5" formatCode="General">
                  <c:v>4.96</c:v>
                </c:pt>
                <c:pt idx="6" formatCode="General">
                  <c:v>6</c:v>
                </c:pt>
                <c:pt idx="7" formatCode="General">
                  <c:v>2.96</c:v>
                </c:pt>
                <c:pt idx="8" formatCode="General">
                  <c:v>4.93</c:v>
                </c:pt>
                <c:pt idx="9" formatCode="General">
                  <c:v>-0.15</c:v>
                </c:pt>
                <c:pt idx="10" formatCode="General">
                  <c:v>-6.1</c:v>
                </c:pt>
              </c:numCache>
            </c:numRef>
          </c:val>
          <c:extLst>
            <c:ext xmlns:c16="http://schemas.microsoft.com/office/drawing/2014/chart" uri="{C3380CC4-5D6E-409C-BE32-E72D297353CC}">
              <c16:uniqueId val="{00000000-DEEB-4776-8D6C-0633C7C48008}"/>
            </c:ext>
          </c:extLst>
        </c:ser>
        <c:dLbls>
          <c:showLegendKey val="0"/>
          <c:showVal val="0"/>
          <c:showCatName val="0"/>
          <c:showSerName val="0"/>
          <c:showPercent val="0"/>
          <c:showBubbleSize val="0"/>
        </c:dLbls>
        <c:gapWidth val="219"/>
        <c:overlap val="-27"/>
        <c:axId val="480937400"/>
        <c:axId val="480926248"/>
      </c:barChart>
      <c:catAx>
        <c:axId val="480937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0926248"/>
        <c:crosses val="autoZero"/>
        <c:auto val="1"/>
        <c:lblAlgn val="ctr"/>
        <c:lblOffset val="100"/>
        <c:noMultiLvlLbl val="0"/>
      </c:catAx>
      <c:valAx>
        <c:axId val="480926248"/>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_);[Red]\(&quot;$&quot;#,##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0937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Year</a:t>
            </a:r>
            <a:r>
              <a:rPr lang="en-US" baseline="0" dirty="0"/>
              <a:t> to August 4.8%</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39958132699269949"/>
          <c:y val="0.23355731395356927"/>
          <c:w val="0.53459930938071287"/>
          <c:h val="0.68826442371729857"/>
        </c:manualLayout>
      </c:layout>
      <c:barChart>
        <c:barDir val="bar"/>
        <c:grouping val="clustered"/>
        <c:varyColors val="0"/>
        <c:ser>
          <c:idx val="0"/>
          <c:order val="0"/>
          <c:tx>
            <c:strRef>
              <c:f>Sheet1!$B$1</c:f>
              <c:strCache>
                <c:ptCount val="1"/>
                <c:pt idx="0">
                  <c:v>Source: Emp. Security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Total</c:v>
                </c:pt>
                <c:pt idx="1">
                  <c:v>Mine &amp; Logging</c:v>
                </c:pt>
                <c:pt idx="2">
                  <c:v>Construction</c:v>
                </c:pt>
                <c:pt idx="3">
                  <c:v>Manufacturing</c:v>
                </c:pt>
                <c:pt idx="4">
                  <c:v> Trade</c:v>
                </c:pt>
                <c:pt idx="5">
                  <c:v>Trans and Util</c:v>
                </c:pt>
                <c:pt idx="6">
                  <c:v>Information</c:v>
                </c:pt>
                <c:pt idx="7">
                  <c:v>Financial</c:v>
                </c:pt>
                <c:pt idx="8">
                  <c:v>Professional and Bus Services</c:v>
                </c:pt>
                <c:pt idx="9">
                  <c:v>Ed and Health</c:v>
                </c:pt>
                <c:pt idx="10">
                  <c:v>Leisure and Hospit.</c:v>
                </c:pt>
                <c:pt idx="11">
                  <c:v>Other Services</c:v>
                </c:pt>
                <c:pt idx="12">
                  <c:v>Government</c:v>
                </c:pt>
              </c:strCache>
            </c:strRef>
          </c:cat>
          <c:val>
            <c:numRef>
              <c:f>Sheet1!$B$2:$B$14</c:f>
              <c:numCache>
                <c:formatCode>General</c:formatCode>
                <c:ptCount val="13"/>
                <c:pt idx="0">
                  <c:v>161600</c:v>
                </c:pt>
                <c:pt idx="1">
                  <c:v>-300</c:v>
                </c:pt>
                <c:pt idx="2" formatCode="#,##0">
                  <c:v>14300</c:v>
                </c:pt>
                <c:pt idx="3">
                  <c:v>15500</c:v>
                </c:pt>
                <c:pt idx="4">
                  <c:v>12400</c:v>
                </c:pt>
                <c:pt idx="5">
                  <c:v>4700</c:v>
                </c:pt>
                <c:pt idx="6">
                  <c:v>13100</c:v>
                </c:pt>
                <c:pt idx="7">
                  <c:v>2900</c:v>
                </c:pt>
                <c:pt idx="8">
                  <c:v>31900</c:v>
                </c:pt>
                <c:pt idx="9">
                  <c:v>26700</c:v>
                </c:pt>
                <c:pt idx="10">
                  <c:v>32500</c:v>
                </c:pt>
                <c:pt idx="11">
                  <c:v>5200</c:v>
                </c:pt>
                <c:pt idx="12">
                  <c:v>2700</c:v>
                </c:pt>
              </c:numCache>
            </c:numRef>
          </c:val>
          <c:extLst>
            <c:ext xmlns:c16="http://schemas.microsoft.com/office/drawing/2014/chart" uri="{C3380CC4-5D6E-409C-BE32-E72D297353CC}">
              <c16:uniqueId val="{00000000-6A73-4BF4-83FC-B3F36C1DE8DB}"/>
            </c:ext>
          </c:extLst>
        </c:ser>
        <c:dLbls>
          <c:dLblPos val="outEnd"/>
          <c:showLegendKey val="0"/>
          <c:showVal val="1"/>
          <c:showCatName val="0"/>
          <c:showSerName val="0"/>
          <c:showPercent val="0"/>
          <c:showBubbleSize val="0"/>
        </c:dLbls>
        <c:gapWidth val="182"/>
        <c:axId val="898966144"/>
        <c:axId val="898966472"/>
      </c:barChart>
      <c:catAx>
        <c:axId val="8989661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98966472"/>
        <c:crosses val="autoZero"/>
        <c:auto val="1"/>
        <c:lblAlgn val="ctr"/>
        <c:lblOffset val="100"/>
        <c:noMultiLvlLbl val="0"/>
      </c:catAx>
      <c:valAx>
        <c:axId val="89896647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98966144"/>
        <c:crosses val="autoZero"/>
        <c:crossBetween val="between"/>
      </c:valAx>
      <c:spPr>
        <a:noFill/>
        <a:ln>
          <a:noFill/>
        </a:ln>
        <a:effectLst/>
      </c:spPr>
    </c:plotArea>
    <c:legend>
      <c:legendPos val="t"/>
      <c:overlay val="1"/>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aseline="0" dirty="0"/>
              <a:t> Back!</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Source: BLS</c:v>
                </c:pt>
              </c:strCache>
            </c:strRef>
          </c:tx>
          <c:spPr>
            <a:solidFill>
              <a:schemeClr val="accent1"/>
            </a:solidFill>
            <a:ln>
              <a:noFill/>
            </a:ln>
            <a:effectLst/>
          </c:spPr>
          <c:invertIfNegative val="0"/>
          <c:dPt>
            <c:idx val="10"/>
            <c:invertIfNegative val="0"/>
            <c:bubble3D val="0"/>
            <c:spPr>
              <a:solidFill>
                <a:srgbClr val="FF0000"/>
              </a:solidFill>
              <a:ln>
                <a:noFill/>
              </a:ln>
              <a:effectLst/>
            </c:spPr>
            <c:extLst>
              <c:ext xmlns:c16="http://schemas.microsoft.com/office/drawing/2014/chart" uri="{C3380CC4-5D6E-409C-BE32-E72D297353CC}">
                <c16:uniqueId val="{00000001-DBE2-4C2B-9AE9-278AC39AB580}"/>
              </c:ext>
            </c:extLst>
          </c:dPt>
          <c:cat>
            <c:strRef>
              <c:f>Sheet1!$A$2:$A$16</c:f>
              <c:strCache>
                <c:ptCount val="15"/>
                <c:pt idx="0">
                  <c:v>2021 June</c:v>
                </c:pt>
                <c:pt idx="1">
                  <c:v>July</c:v>
                </c:pt>
                <c:pt idx="2">
                  <c:v>August</c:v>
                </c:pt>
                <c:pt idx="3">
                  <c:v>September</c:v>
                </c:pt>
                <c:pt idx="4">
                  <c:v>October</c:v>
                </c:pt>
                <c:pt idx="5">
                  <c:v>November</c:v>
                </c:pt>
                <c:pt idx="6">
                  <c:v>December</c:v>
                </c:pt>
                <c:pt idx="7">
                  <c:v>2022 January</c:v>
                </c:pt>
                <c:pt idx="8">
                  <c:v> February</c:v>
                </c:pt>
                <c:pt idx="9">
                  <c:v>March</c:v>
                </c:pt>
                <c:pt idx="10">
                  <c:v>April</c:v>
                </c:pt>
                <c:pt idx="11">
                  <c:v>May</c:v>
                </c:pt>
                <c:pt idx="12">
                  <c:v>June</c:v>
                </c:pt>
                <c:pt idx="13">
                  <c:v>July</c:v>
                </c:pt>
                <c:pt idx="14">
                  <c:v>August</c:v>
                </c:pt>
              </c:strCache>
            </c:strRef>
          </c:cat>
          <c:val>
            <c:numRef>
              <c:f>Sheet1!$B$2:$B$16</c:f>
              <c:numCache>
                <c:formatCode>General</c:formatCode>
                <c:ptCount val="15"/>
                <c:pt idx="0">
                  <c:v>97</c:v>
                </c:pt>
                <c:pt idx="1">
                  <c:v>97.6</c:v>
                </c:pt>
                <c:pt idx="2">
                  <c:v>97.6</c:v>
                </c:pt>
                <c:pt idx="3">
                  <c:v>98.3</c:v>
                </c:pt>
                <c:pt idx="4">
                  <c:v>99.2</c:v>
                </c:pt>
                <c:pt idx="5">
                  <c:v>99.5</c:v>
                </c:pt>
                <c:pt idx="6">
                  <c:v>99.6</c:v>
                </c:pt>
                <c:pt idx="7">
                  <c:v>98.2</c:v>
                </c:pt>
                <c:pt idx="8">
                  <c:v>99.3</c:v>
                </c:pt>
                <c:pt idx="9">
                  <c:v>99.9</c:v>
                </c:pt>
                <c:pt idx="10">
                  <c:v>100.8</c:v>
                </c:pt>
                <c:pt idx="11">
                  <c:v>101.4</c:v>
                </c:pt>
                <c:pt idx="12">
                  <c:v>102.1</c:v>
                </c:pt>
                <c:pt idx="13">
                  <c:v>102.3</c:v>
                </c:pt>
                <c:pt idx="14">
                  <c:v>103.3</c:v>
                </c:pt>
              </c:numCache>
            </c:numRef>
          </c:val>
          <c:extLst>
            <c:ext xmlns:c16="http://schemas.microsoft.com/office/drawing/2014/chart" uri="{C3380CC4-5D6E-409C-BE32-E72D297353CC}">
              <c16:uniqueId val="{00000000-03DE-4DB7-A542-2A17AFDEF38F}"/>
            </c:ext>
          </c:extLst>
        </c:ser>
        <c:dLbls>
          <c:showLegendKey val="0"/>
          <c:showVal val="0"/>
          <c:showCatName val="0"/>
          <c:showSerName val="0"/>
          <c:showPercent val="0"/>
          <c:showBubbleSize val="0"/>
        </c:dLbls>
        <c:gapWidth val="219"/>
        <c:overlap val="-27"/>
        <c:axId val="455170040"/>
        <c:axId val="455170696"/>
      </c:barChart>
      <c:catAx>
        <c:axId val="455170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55170696"/>
        <c:crosses val="autoZero"/>
        <c:auto val="1"/>
        <c:lblAlgn val="ctr"/>
        <c:lblOffset val="100"/>
        <c:noMultiLvlLbl val="0"/>
      </c:catAx>
      <c:valAx>
        <c:axId val="4551706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551700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Source: BLS</a:t>
            </a:r>
          </a:p>
        </c:rich>
      </c:tx>
      <c:layout>
        <c:manualLayout>
          <c:xMode val="edge"/>
          <c:yMode val="edge"/>
          <c:x val="0.11442120628381794"/>
          <c:y val="3.5991824677303795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4183638683815823E-2"/>
          <c:y val="8.6936616515996518E-2"/>
          <c:w val="0.85723950541493288"/>
          <c:h val="0.55358930210641055"/>
        </c:manualLayout>
      </c:layout>
      <c:barChart>
        <c:barDir val="col"/>
        <c:grouping val="clustered"/>
        <c:varyColors val="0"/>
        <c:ser>
          <c:idx val="0"/>
          <c:order val="0"/>
          <c:tx>
            <c:strRef>
              <c:f>Sheet1!$B$1</c:f>
              <c:strCache>
                <c:ptCount val="1"/>
                <c:pt idx="0">
                  <c:v>Source: BLS</c:v>
                </c:pt>
              </c:strCache>
            </c:strRef>
          </c:tx>
          <c:spPr>
            <a:solidFill>
              <a:schemeClr val="accent1"/>
            </a:solidFill>
            <a:ln>
              <a:noFill/>
            </a:ln>
            <a:effectLst/>
          </c:spPr>
          <c:invertIfNegative val="0"/>
          <c:cat>
            <c:strRef>
              <c:f>Sheet1!$A$2:$A$30</c:f>
              <c:strCache>
                <c:ptCount val="29"/>
                <c:pt idx="0">
                  <c:v>20-Apr</c:v>
                </c:pt>
                <c:pt idx="1">
                  <c:v>May</c:v>
                </c:pt>
                <c:pt idx="2">
                  <c:v>June</c:v>
                </c:pt>
                <c:pt idx="3">
                  <c:v>July</c:v>
                </c:pt>
                <c:pt idx="4">
                  <c:v>August</c:v>
                </c:pt>
                <c:pt idx="5">
                  <c:v>September</c:v>
                </c:pt>
                <c:pt idx="6">
                  <c:v>October</c:v>
                </c:pt>
                <c:pt idx="7">
                  <c:v>November</c:v>
                </c:pt>
                <c:pt idx="8">
                  <c:v>December</c:v>
                </c:pt>
                <c:pt idx="9">
                  <c:v>Jan-21</c:v>
                </c:pt>
                <c:pt idx="10">
                  <c:v>February</c:v>
                </c:pt>
                <c:pt idx="11">
                  <c:v>March</c:v>
                </c:pt>
                <c:pt idx="12">
                  <c:v>April</c:v>
                </c:pt>
                <c:pt idx="13">
                  <c:v>May</c:v>
                </c:pt>
                <c:pt idx="14">
                  <c:v>June</c:v>
                </c:pt>
                <c:pt idx="15">
                  <c:v>July</c:v>
                </c:pt>
                <c:pt idx="16">
                  <c:v>August</c:v>
                </c:pt>
                <c:pt idx="17">
                  <c:v>September</c:v>
                </c:pt>
                <c:pt idx="18">
                  <c:v>October</c:v>
                </c:pt>
                <c:pt idx="19">
                  <c:v>November</c:v>
                </c:pt>
                <c:pt idx="20">
                  <c:v>December</c:v>
                </c:pt>
                <c:pt idx="21">
                  <c:v>Jan-22</c:v>
                </c:pt>
                <c:pt idx="22">
                  <c:v>February</c:v>
                </c:pt>
                <c:pt idx="23">
                  <c:v>March</c:v>
                </c:pt>
                <c:pt idx="24">
                  <c:v>April</c:v>
                </c:pt>
                <c:pt idx="25">
                  <c:v>May</c:v>
                </c:pt>
                <c:pt idx="26">
                  <c:v>June</c:v>
                </c:pt>
                <c:pt idx="27">
                  <c:v>July</c:v>
                </c:pt>
                <c:pt idx="28">
                  <c:v>August</c:v>
                </c:pt>
              </c:strCache>
            </c:strRef>
          </c:cat>
          <c:val>
            <c:numRef>
              <c:f>Sheet1!$B$2:$B$30</c:f>
              <c:numCache>
                <c:formatCode>General</c:formatCode>
                <c:ptCount val="29"/>
                <c:pt idx="0">
                  <c:v>90.7</c:v>
                </c:pt>
                <c:pt idx="1">
                  <c:v>95</c:v>
                </c:pt>
                <c:pt idx="2">
                  <c:v>97.9</c:v>
                </c:pt>
                <c:pt idx="3">
                  <c:v>99.4</c:v>
                </c:pt>
                <c:pt idx="4">
                  <c:v>99.8</c:v>
                </c:pt>
                <c:pt idx="5">
                  <c:v>100.5</c:v>
                </c:pt>
                <c:pt idx="6">
                  <c:v>101.1</c:v>
                </c:pt>
                <c:pt idx="7">
                  <c:v>101.4</c:v>
                </c:pt>
                <c:pt idx="8">
                  <c:v>101.3</c:v>
                </c:pt>
                <c:pt idx="9">
                  <c:v>99.8</c:v>
                </c:pt>
                <c:pt idx="10">
                  <c:v>101.2</c:v>
                </c:pt>
                <c:pt idx="11">
                  <c:v>102.1</c:v>
                </c:pt>
                <c:pt idx="12">
                  <c:v>103.2</c:v>
                </c:pt>
                <c:pt idx="13">
                  <c:v>104.1</c:v>
                </c:pt>
                <c:pt idx="14">
                  <c:v>105.4</c:v>
                </c:pt>
                <c:pt idx="15">
                  <c:v>105.8</c:v>
                </c:pt>
                <c:pt idx="16">
                  <c:v>105.4</c:v>
                </c:pt>
                <c:pt idx="17">
                  <c:v>105.5</c:v>
                </c:pt>
                <c:pt idx="18">
                  <c:v>105.6</c:v>
                </c:pt>
                <c:pt idx="19">
                  <c:v>105.5</c:v>
                </c:pt>
                <c:pt idx="20">
                  <c:v>105.4</c:v>
                </c:pt>
                <c:pt idx="21">
                  <c:v>104.4</c:v>
                </c:pt>
                <c:pt idx="22">
                  <c:v>105.2</c:v>
                </c:pt>
                <c:pt idx="23">
                  <c:v>105.4</c:v>
                </c:pt>
                <c:pt idx="24">
                  <c:v>106.6</c:v>
                </c:pt>
                <c:pt idx="25">
                  <c:v>107</c:v>
                </c:pt>
                <c:pt idx="26">
                  <c:v>108.7</c:v>
                </c:pt>
                <c:pt idx="27">
                  <c:v>109</c:v>
                </c:pt>
                <c:pt idx="28">
                  <c:v>109</c:v>
                </c:pt>
              </c:numCache>
            </c:numRef>
          </c:val>
          <c:extLst>
            <c:ext xmlns:c16="http://schemas.microsoft.com/office/drawing/2014/chart" uri="{C3380CC4-5D6E-409C-BE32-E72D297353CC}">
              <c16:uniqueId val="{00000000-2707-4838-BD49-16F087B8C41B}"/>
            </c:ext>
          </c:extLst>
        </c:ser>
        <c:dLbls>
          <c:showLegendKey val="0"/>
          <c:showVal val="0"/>
          <c:showCatName val="0"/>
          <c:showSerName val="0"/>
          <c:showPercent val="0"/>
          <c:showBubbleSize val="0"/>
        </c:dLbls>
        <c:gapWidth val="219"/>
        <c:overlap val="-27"/>
        <c:axId val="598995864"/>
        <c:axId val="598998488"/>
      </c:barChart>
      <c:catAx>
        <c:axId val="598995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8998488"/>
        <c:crosses val="autoZero"/>
        <c:auto val="1"/>
        <c:lblAlgn val="ctr"/>
        <c:lblOffset val="100"/>
        <c:noMultiLvlLbl val="0"/>
      </c:catAx>
      <c:valAx>
        <c:axId val="598998488"/>
        <c:scaling>
          <c:orientation val="minMax"/>
          <c:min val="8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8995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Year</a:t>
            </a:r>
            <a:r>
              <a:rPr lang="en-US" baseline="0" dirty="0"/>
              <a:t> to August 2.8%</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Source: Id Emp.</c:v>
                </c:pt>
              </c:strCache>
            </c:strRef>
          </c:tx>
          <c:spPr>
            <a:solidFill>
              <a:schemeClr val="accent1"/>
            </a:solidFill>
            <a:ln>
              <a:noFill/>
            </a:ln>
            <a:effectLst/>
          </c:spPr>
          <c:invertIfNegative val="0"/>
          <c:cat>
            <c:strRef>
              <c:f>Sheet1!$A$2:$A$14</c:f>
              <c:strCache>
                <c:ptCount val="13"/>
                <c:pt idx="0">
                  <c:v>Total</c:v>
                </c:pt>
                <c:pt idx="1">
                  <c:v>Natural Resources</c:v>
                </c:pt>
                <c:pt idx="2">
                  <c:v>Construction</c:v>
                </c:pt>
                <c:pt idx="3">
                  <c:v>Manufacturing</c:v>
                </c:pt>
                <c:pt idx="4">
                  <c:v>Trade</c:v>
                </c:pt>
                <c:pt idx="5">
                  <c:v>TP,Ware,Util</c:v>
                </c:pt>
                <c:pt idx="6">
                  <c:v>Information</c:v>
                </c:pt>
                <c:pt idx="7">
                  <c:v>Finance</c:v>
                </c:pt>
                <c:pt idx="8">
                  <c:v>Pro Bus Services</c:v>
                </c:pt>
                <c:pt idx="9">
                  <c:v>Ed&amp; Health</c:v>
                </c:pt>
                <c:pt idx="10">
                  <c:v>Lei&amp; Hospit</c:v>
                </c:pt>
                <c:pt idx="11">
                  <c:v>Other Services</c:v>
                </c:pt>
                <c:pt idx="12">
                  <c:v>Govt</c:v>
                </c:pt>
              </c:strCache>
            </c:strRef>
          </c:cat>
          <c:val>
            <c:numRef>
              <c:f>Sheet1!$B$2:$B$14</c:f>
              <c:numCache>
                <c:formatCode>General</c:formatCode>
                <c:ptCount val="13"/>
                <c:pt idx="0" formatCode="#,##0">
                  <c:v>22200</c:v>
                </c:pt>
                <c:pt idx="1">
                  <c:v>300</c:v>
                </c:pt>
                <c:pt idx="2">
                  <c:v>1400</c:v>
                </c:pt>
                <c:pt idx="3">
                  <c:v>3500</c:v>
                </c:pt>
                <c:pt idx="4">
                  <c:v>4400</c:v>
                </c:pt>
                <c:pt idx="5">
                  <c:v>3000</c:v>
                </c:pt>
                <c:pt idx="6">
                  <c:v>-100</c:v>
                </c:pt>
                <c:pt idx="7">
                  <c:v>-300</c:v>
                </c:pt>
                <c:pt idx="8">
                  <c:v>3000</c:v>
                </c:pt>
                <c:pt idx="9">
                  <c:v>2400</c:v>
                </c:pt>
                <c:pt idx="10">
                  <c:v>1500</c:v>
                </c:pt>
                <c:pt idx="11">
                  <c:v>-1400</c:v>
                </c:pt>
                <c:pt idx="12">
                  <c:v>4500</c:v>
                </c:pt>
              </c:numCache>
            </c:numRef>
          </c:val>
          <c:extLst>
            <c:ext xmlns:c16="http://schemas.microsoft.com/office/drawing/2014/chart" uri="{C3380CC4-5D6E-409C-BE32-E72D297353CC}">
              <c16:uniqueId val="{00000000-2F54-434A-A25E-4781998294CA}"/>
            </c:ext>
          </c:extLst>
        </c:ser>
        <c:dLbls>
          <c:showLegendKey val="0"/>
          <c:showVal val="0"/>
          <c:showCatName val="0"/>
          <c:showSerName val="0"/>
          <c:showPercent val="0"/>
          <c:showBubbleSize val="0"/>
        </c:dLbls>
        <c:gapWidth val="182"/>
        <c:axId val="467694384"/>
        <c:axId val="467699632"/>
      </c:barChart>
      <c:catAx>
        <c:axId val="4676943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7699632"/>
        <c:crosses val="autoZero"/>
        <c:auto val="1"/>
        <c:lblAlgn val="ctr"/>
        <c:lblOffset val="100"/>
        <c:noMultiLvlLbl val="0"/>
      </c:catAx>
      <c:valAx>
        <c:axId val="46769963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76943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0.36068</cdr:x>
      <cdr:y>0.5762</cdr:y>
    </cdr:from>
    <cdr:to>
      <cdr:x>0.36068</cdr:x>
      <cdr:y>0.7114</cdr:y>
    </cdr:to>
    <cdr:cxnSp macro="">
      <cdr:nvCxnSpPr>
        <cdr:cNvPr id="3" name="Straight Arrow Connector 2">
          <a:extLst xmlns:a="http://schemas.openxmlformats.org/drawingml/2006/main">
            <a:ext uri="{FF2B5EF4-FFF2-40B4-BE49-F238E27FC236}">
              <a16:creationId xmlns:a16="http://schemas.microsoft.com/office/drawing/2014/main" id="{F9EB9241-D227-46F3-BD32-29AA45018F99}"/>
            </a:ext>
          </a:extLst>
        </cdr:cNvPr>
        <cdr:cNvCxnSpPr/>
      </cdr:nvCxnSpPr>
      <cdr:spPr>
        <a:xfrm xmlns:a="http://schemas.openxmlformats.org/drawingml/2006/main">
          <a:off x="1508746" y="2236483"/>
          <a:ext cx="0" cy="524786"/>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0.77622</cdr:x>
      <cdr:y>0.07274</cdr:y>
    </cdr:from>
    <cdr:to>
      <cdr:x>0.90627</cdr:x>
      <cdr:y>0.17711</cdr:y>
    </cdr:to>
    <cdr:cxnSp macro="">
      <cdr:nvCxnSpPr>
        <cdr:cNvPr id="4" name="Straight Arrow Connector 3">
          <a:extLst xmlns:a="http://schemas.openxmlformats.org/drawingml/2006/main">
            <a:ext uri="{FF2B5EF4-FFF2-40B4-BE49-F238E27FC236}">
              <a16:creationId xmlns:a16="http://schemas.microsoft.com/office/drawing/2014/main" id="{E55687B3-3A44-4855-8222-9BC218094FC1}"/>
            </a:ext>
          </a:extLst>
        </cdr:cNvPr>
        <cdr:cNvCxnSpPr/>
      </cdr:nvCxnSpPr>
      <cdr:spPr>
        <a:xfrm xmlns:a="http://schemas.openxmlformats.org/drawingml/2006/main">
          <a:off x="3246959" y="282333"/>
          <a:ext cx="544010" cy="405114"/>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5"/>
        </a:lnRef>
        <a:fillRef xmlns:a="http://schemas.openxmlformats.org/drawingml/2006/main" idx="0">
          <a:schemeClr val="accent5"/>
        </a:fillRef>
        <a:effectRef xmlns:a="http://schemas.openxmlformats.org/drawingml/2006/main" idx="2">
          <a:schemeClr val="accent5"/>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0.963</cdr:x>
      <cdr:y>0.72861</cdr:y>
    </cdr:from>
    <cdr:to>
      <cdr:x>1</cdr:x>
      <cdr:y>1</cdr:y>
    </cdr:to>
    <cdr:cxnSp macro="">
      <cdr:nvCxnSpPr>
        <cdr:cNvPr id="3" name="Straight Arrow Connector 2">
          <a:extLst xmlns:a="http://schemas.openxmlformats.org/drawingml/2006/main">
            <a:ext uri="{FF2B5EF4-FFF2-40B4-BE49-F238E27FC236}">
              <a16:creationId xmlns:a16="http://schemas.microsoft.com/office/drawing/2014/main" id="{CD593B32-685B-DFF7-4145-BADE2FBA90A5}"/>
            </a:ext>
          </a:extLst>
        </cdr:cNvPr>
        <cdr:cNvCxnSpPr/>
      </cdr:nvCxnSpPr>
      <cdr:spPr>
        <a:xfrm xmlns:a="http://schemas.openxmlformats.org/drawingml/2006/main" flipH="1" flipV="1">
          <a:off x="4029837" y="2408174"/>
          <a:ext cx="154813" cy="897001"/>
        </a:xfrm>
        <a:prstGeom xmlns:a="http://schemas.openxmlformats.org/drawingml/2006/main" prst="straightConnector1">
          <a:avLst/>
        </a:prstGeom>
        <a:ln xmlns:a="http://schemas.openxmlformats.org/drawingml/2006/main">
          <a:tailEnd type="triangle"/>
        </a:ln>
      </cdr:spPr>
      <cdr:style>
        <a:lnRef xmlns:a="http://schemas.openxmlformats.org/drawingml/2006/main" idx="3">
          <a:schemeClr val="accent5"/>
        </a:lnRef>
        <a:fillRef xmlns:a="http://schemas.openxmlformats.org/drawingml/2006/main" idx="0">
          <a:schemeClr val="accent5"/>
        </a:fillRef>
        <a:effectRef xmlns:a="http://schemas.openxmlformats.org/drawingml/2006/main" idx="2">
          <a:schemeClr val="accent5"/>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0.22559</cdr:x>
      <cdr:y>0.08728</cdr:y>
    </cdr:from>
    <cdr:to>
      <cdr:x>0.26057</cdr:x>
      <cdr:y>0.32365</cdr:y>
    </cdr:to>
    <cdr:cxnSp macro="">
      <cdr:nvCxnSpPr>
        <cdr:cNvPr id="3" name="Straight Arrow Connector 2">
          <a:extLst xmlns:a="http://schemas.openxmlformats.org/drawingml/2006/main">
            <a:ext uri="{FF2B5EF4-FFF2-40B4-BE49-F238E27FC236}">
              <a16:creationId xmlns:a16="http://schemas.microsoft.com/office/drawing/2014/main" id="{D8997DF7-E032-161B-0ECA-8C7CEBB70C59}"/>
            </a:ext>
          </a:extLst>
        </cdr:cNvPr>
        <cdr:cNvCxnSpPr/>
      </cdr:nvCxnSpPr>
      <cdr:spPr>
        <a:xfrm xmlns:a="http://schemas.openxmlformats.org/drawingml/2006/main">
          <a:off x="943673" y="338772"/>
          <a:ext cx="146304" cy="917448"/>
        </a:xfrm>
        <a:prstGeom xmlns:a="http://schemas.openxmlformats.org/drawingml/2006/main" prst="straightConnector1">
          <a:avLst/>
        </a:prstGeom>
        <a:ln xmlns:a="http://schemas.openxmlformats.org/drawingml/2006/main">
          <a:tailEnd type="triangle"/>
        </a:ln>
      </cdr:spPr>
      <cdr:style>
        <a:lnRef xmlns:a="http://schemas.openxmlformats.org/drawingml/2006/main" idx="2">
          <a:schemeClr val="accent5"/>
        </a:lnRef>
        <a:fillRef xmlns:a="http://schemas.openxmlformats.org/drawingml/2006/main" idx="0">
          <a:schemeClr val="accent5"/>
        </a:fillRef>
        <a:effectRef xmlns:a="http://schemas.openxmlformats.org/drawingml/2006/main" idx="1">
          <a:schemeClr val="accent5"/>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7945CE-3883-4E94-9F7A-700D5244EDCA}" type="datetimeFigureOut">
              <a:rPr lang="en-US" smtClean="0"/>
              <a:t>10/11/22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019783-0E99-4E32-BED1-C8DA7B237F07}" type="slidenum">
              <a:rPr lang="en-US" smtClean="0"/>
              <a:t>‹#›</a:t>
            </a:fld>
            <a:endParaRPr lang="en-US" dirty="0"/>
          </a:p>
        </p:txBody>
      </p:sp>
    </p:spTree>
    <p:extLst>
      <p:ext uri="{BB962C8B-B14F-4D97-AF65-F5344CB8AC3E}">
        <p14:creationId xmlns:p14="http://schemas.microsoft.com/office/powerpoint/2010/main" val="3610804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8D7C7F-D58D-436E-A7C3-93BB0F91A241}" type="slidenum">
              <a:rPr lang="en-US" smtClean="0"/>
              <a:pPr/>
              <a:t>3</a:t>
            </a:fld>
            <a:endParaRPr lang="en-US" dirty="0"/>
          </a:p>
        </p:txBody>
      </p:sp>
    </p:spTree>
    <p:extLst>
      <p:ext uri="{BB962C8B-B14F-4D97-AF65-F5344CB8AC3E}">
        <p14:creationId xmlns:p14="http://schemas.microsoft.com/office/powerpoint/2010/main" val="1337292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10/11/22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4.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F9E81-1CFA-D702-39D5-8D91081DA4B2}"/>
              </a:ext>
            </a:extLst>
          </p:cNvPr>
          <p:cNvSpPr>
            <a:spLocks noGrp="1"/>
          </p:cNvSpPr>
          <p:nvPr>
            <p:ph type="ctrTitle"/>
          </p:nvPr>
        </p:nvSpPr>
        <p:spPr/>
        <p:txBody>
          <a:bodyPr/>
          <a:lstStyle/>
          <a:p>
            <a:r>
              <a:rPr lang="en-US" dirty="0">
                <a:solidFill>
                  <a:schemeClr val="tx1"/>
                </a:solidFill>
              </a:rPr>
              <a:t>Shocks, Mistakes and Replays</a:t>
            </a:r>
          </a:p>
        </p:txBody>
      </p:sp>
      <p:sp>
        <p:nvSpPr>
          <p:cNvPr id="3" name="Subtitle 2">
            <a:extLst>
              <a:ext uri="{FF2B5EF4-FFF2-40B4-BE49-F238E27FC236}">
                <a16:creationId xmlns:a16="http://schemas.microsoft.com/office/drawing/2014/main" id="{AA57C56C-4D50-CF47-9E66-3815759EF390}"/>
              </a:ext>
            </a:extLst>
          </p:cNvPr>
          <p:cNvSpPr>
            <a:spLocks noGrp="1"/>
          </p:cNvSpPr>
          <p:nvPr>
            <p:ph type="subTitle" idx="1"/>
          </p:nvPr>
        </p:nvSpPr>
        <p:spPr>
          <a:xfrm>
            <a:off x="1507067" y="4050833"/>
            <a:ext cx="7766936" cy="1959823"/>
          </a:xfrm>
        </p:spPr>
        <p:txBody>
          <a:bodyPr>
            <a:normAutofit/>
          </a:bodyPr>
          <a:lstStyle/>
          <a:p>
            <a:r>
              <a:rPr lang="en-US" dirty="0"/>
              <a:t>INP </a:t>
            </a:r>
          </a:p>
          <a:p>
            <a:r>
              <a:rPr lang="en-US" dirty="0"/>
              <a:t>October 13, 2022</a:t>
            </a:r>
          </a:p>
          <a:p>
            <a:r>
              <a:rPr lang="en-US" dirty="0"/>
              <a:t>Spokane Valley, Washington</a:t>
            </a:r>
          </a:p>
          <a:p>
            <a:r>
              <a:rPr lang="en-US" dirty="0"/>
              <a:t>John W. Mitchell</a:t>
            </a:r>
          </a:p>
        </p:txBody>
      </p:sp>
    </p:spTree>
    <p:extLst>
      <p:ext uri="{BB962C8B-B14F-4D97-AF65-F5344CB8AC3E}">
        <p14:creationId xmlns:p14="http://schemas.microsoft.com/office/powerpoint/2010/main" val="75907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D6DF6-B7F2-94D8-6516-200FFD63C8F2}"/>
              </a:ext>
            </a:extLst>
          </p:cNvPr>
          <p:cNvSpPr>
            <a:spLocks noGrp="1"/>
          </p:cNvSpPr>
          <p:nvPr>
            <p:ph type="title"/>
          </p:nvPr>
        </p:nvSpPr>
        <p:spPr/>
        <p:txBody>
          <a:bodyPr/>
          <a:lstStyle/>
          <a:p>
            <a:pPr algn="ctr"/>
            <a:r>
              <a:rPr lang="en-US" dirty="0">
                <a:solidFill>
                  <a:schemeClr val="tx1"/>
                </a:solidFill>
              </a:rPr>
              <a:t>Long Term Perspective</a:t>
            </a:r>
            <a:br>
              <a:rPr lang="en-US" dirty="0">
                <a:solidFill>
                  <a:schemeClr val="tx1"/>
                </a:solidFill>
              </a:rPr>
            </a:br>
            <a:r>
              <a:rPr lang="en-US" dirty="0">
                <a:solidFill>
                  <a:schemeClr val="tx1"/>
                </a:solidFill>
              </a:rPr>
              <a:t>New To Most of You</a:t>
            </a:r>
          </a:p>
        </p:txBody>
      </p:sp>
      <p:cxnSp>
        <p:nvCxnSpPr>
          <p:cNvPr id="7" name="Straight Arrow Connector 6">
            <a:extLst>
              <a:ext uri="{FF2B5EF4-FFF2-40B4-BE49-F238E27FC236}">
                <a16:creationId xmlns:a16="http://schemas.microsoft.com/office/drawing/2014/main" id="{D5CCE701-7FA0-5F65-F597-195E03D7CAAF}"/>
              </a:ext>
            </a:extLst>
          </p:cNvPr>
          <p:cNvCxnSpPr>
            <a:cxnSpLocks/>
          </p:cNvCxnSpPr>
          <p:nvPr/>
        </p:nvCxnSpPr>
        <p:spPr>
          <a:xfrm flipH="1">
            <a:off x="1998482" y="2281287"/>
            <a:ext cx="918454" cy="0"/>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9" name="Oval 8">
            <a:extLst>
              <a:ext uri="{FF2B5EF4-FFF2-40B4-BE49-F238E27FC236}">
                <a16:creationId xmlns:a16="http://schemas.microsoft.com/office/drawing/2014/main" id="{2E630A4E-5ED6-9CEE-DABC-21E348F1C267}"/>
              </a:ext>
            </a:extLst>
          </p:cNvPr>
          <p:cNvSpPr/>
          <p:nvPr/>
        </p:nvSpPr>
        <p:spPr>
          <a:xfrm>
            <a:off x="1728216" y="3072384"/>
            <a:ext cx="566928" cy="512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Content Placeholder 7" descr="Chart, histogram&#10;&#10;Description automatically generated">
            <a:extLst>
              <a:ext uri="{FF2B5EF4-FFF2-40B4-BE49-F238E27FC236}">
                <a16:creationId xmlns:a16="http://schemas.microsoft.com/office/drawing/2014/main" id="{31157F7F-A053-FD37-F8D7-1CEFDACD7D84}"/>
              </a:ext>
            </a:extLst>
          </p:cNvPr>
          <p:cNvPicPr>
            <a:picLocks noGrp="1" noChangeAspect="1"/>
          </p:cNvPicPr>
          <p:nvPr>
            <p:ph idx="1"/>
          </p:nvPr>
        </p:nvPicPr>
        <p:blipFill>
          <a:blip r:embed="rId2"/>
          <a:stretch>
            <a:fillRect/>
          </a:stretch>
        </p:blipFill>
        <p:spPr>
          <a:xfrm>
            <a:off x="801318" y="2160588"/>
            <a:ext cx="8349402" cy="4264596"/>
          </a:xfrm>
        </p:spPr>
      </p:pic>
      <p:sp>
        <p:nvSpPr>
          <p:cNvPr id="10" name="Oval 9">
            <a:extLst>
              <a:ext uri="{FF2B5EF4-FFF2-40B4-BE49-F238E27FC236}">
                <a16:creationId xmlns:a16="http://schemas.microsoft.com/office/drawing/2014/main" id="{D1AA8FB0-EB64-CEDA-5F9A-1E3F560E091E}"/>
              </a:ext>
            </a:extLst>
          </p:cNvPr>
          <p:cNvSpPr/>
          <p:nvPr/>
        </p:nvSpPr>
        <p:spPr>
          <a:xfrm>
            <a:off x="2706624" y="383568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77671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F9AD0-5901-DD3B-46BB-EF424340F7C6}"/>
              </a:ext>
            </a:extLst>
          </p:cNvPr>
          <p:cNvSpPr>
            <a:spLocks noGrp="1"/>
          </p:cNvSpPr>
          <p:nvPr>
            <p:ph type="title"/>
          </p:nvPr>
        </p:nvSpPr>
        <p:spPr/>
        <p:txBody>
          <a:bodyPr/>
          <a:lstStyle/>
          <a:p>
            <a:pPr algn="ctr"/>
            <a:r>
              <a:rPr lang="en-US" dirty="0">
                <a:solidFill>
                  <a:schemeClr val="tx1"/>
                </a:solidFill>
              </a:rPr>
              <a:t>Powell was Channeling Paul Volcker</a:t>
            </a:r>
            <a:br>
              <a:rPr lang="en-US" dirty="0">
                <a:solidFill>
                  <a:schemeClr val="tx1"/>
                </a:solidFill>
              </a:rPr>
            </a:br>
            <a:r>
              <a:rPr lang="en-US" dirty="0">
                <a:solidFill>
                  <a:schemeClr val="tx1"/>
                </a:solidFill>
              </a:rPr>
              <a:t>at Jackson Hole and Fed Meeting</a:t>
            </a:r>
          </a:p>
        </p:txBody>
      </p:sp>
      <p:sp>
        <p:nvSpPr>
          <p:cNvPr id="3" name="Text Placeholder 2">
            <a:extLst>
              <a:ext uri="{FF2B5EF4-FFF2-40B4-BE49-F238E27FC236}">
                <a16:creationId xmlns:a16="http://schemas.microsoft.com/office/drawing/2014/main" id="{70AA6B55-6F11-31A4-E00A-842CB223A4B3}"/>
              </a:ext>
            </a:extLst>
          </p:cNvPr>
          <p:cNvSpPr>
            <a:spLocks noGrp="1"/>
          </p:cNvSpPr>
          <p:nvPr>
            <p:ph type="body" idx="1"/>
          </p:nvPr>
        </p:nvSpPr>
        <p:spPr/>
        <p:txBody>
          <a:bodyPr/>
          <a:lstStyle/>
          <a:p>
            <a:endParaRPr lang="en-US" dirty="0"/>
          </a:p>
        </p:txBody>
      </p:sp>
      <p:sp>
        <p:nvSpPr>
          <p:cNvPr id="4" name="Content Placeholder 3">
            <a:extLst>
              <a:ext uri="{FF2B5EF4-FFF2-40B4-BE49-F238E27FC236}">
                <a16:creationId xmlns:a16="http://schemas.microsoft.com/office/drawing/2014/main" id="{20F0A3C2-05CF-B6FE-2513-2D6EA83D735D}"/>
              </a:ext>
            </a:extLst>
          </p:cNvPr>
          <p:cNvSpPr>
            <a:spLocks noGrp="1"/>
          </p:cNvSpPr>
          <p:nvPr>
            <p:ph sz="half" idx="2"/>
          </p:nvPr>
        </p:nvSpPr>
        <p:spPr/>
        <p:txBody>
          <a:bodyPr>
            <a:normAutofit fontScale="92500" lnSpcReduction="20000"/>
          </a:bodyPr>
          <a:lstStyle/>
          <a:p>
            <a:r>
              <a:rPr lang="en-US" dirty="0"/>
              <a:t>The FOMC “ overarching focus right now is to bring inflation back down to our 2 percent goal. Price stability is the responsibility of the Federal Reserve and serves as the bedrock of our economy. Without price stability, the economy does not work for anyone. In particular, without price stability, we will not achieve a sustained period of strong labor market conditions that benefit all.”</a:t>
            </a:r>
          </a:p>
        </p:txBody>
      </p:sp>
      <p:sp>
        <p:nvSpPr>
          <p:cNvPr id="5" name="Text Placeholder 4">
            <a:extLst>
              <a:ext uri="{FF2B5EF4-FFF2-40B4-BE49-F238E27FC236}">
                <a16:creationId xmlns:a16="http://schemas.microsoft.com/office/drawing/2014/main" id="{1439A32F-15B2-FFD1-5456-B320CE422261}"/>
              </a:ext>
            </a:extLst>
          </p:cNvPr>
          <p:cNvSpPr>
            <a:spLocks noGrp="1"/>
          </p:cNvSpPr>
          <p:nvPr>
            <p:ph type="body" sz="quarter" idx="3"/>
          </p:nvPr>
        </p:nvSpPr>
        <p:spPr/>
        <p:txBody>
          <a:bodyPr/>
          <a:lstStyle/>
          <a:p>
            <a:endParaRPr lang="en-US" dirty="0"/>
          </a:p>
        </p:txBody>
      </p:sp>
      <p:sp>
        <p:nvSpPr>
          <p:cNvPr id="6" name="Content Placeholder 5">
            <a:extLst>
              <a:ext uri="{FF2B5EF4-FFF2-40B4-BE49-F238E27FC236}">
                <a16:creationId xmlns:a16="http://schemas.microsoft.com/office/drawing/2014/main" id="{83E100E0-4D1E-8B7A-E3F0-59D2BF0960FB}"/>
              </a:ext>
            </a:extLst>
          </p:cNvPr>
          <p:cNvSpPr>
            <a:spLocks noGrp="1"/>
          </p:cNvSpPr>
          <p:nvPr>
            <p:ph sz="quarter" idx="4"/>
          </p:nvPr>
        </p:nvSpPr>
        <p:spPr/>
        <p:txBody>
          <a:bodyPr>
            <a:normAutofit fontScale="92500" lnSpcReduction="20000"/>
          </a:bodyPr>
          <a:lstStyle/>
          <a:p>
            <a:r>
              <a:rPr lang="en-US" dirty="0"/>
              <a:t>“ sustained period of below trend growth”</a:t>
            </a:r>
          </a:p>
          <a:p>
            <a:r>
              <a:rPr lang="en-US" dirty="0"/>
              <a:t>“While higher interest rates, slower growth, and softer labor conditions will bring down inflation, they will bring some pain to households and businesses.”</a:t>
            </a:r>
          </a:p>
          <a:p>
            <a:r>
              <a:rPr lang="en-US" dirty="0"/>
              <a:t>“anticipates that ongoing increases in the target range will be appropriate” 9/21/22</a:t>
            </a:r>
          </a:p>
          <a:p>
            <a:r>
              <a:rPr lang="en-US" dirty="0"/>
              <a:t>Slower Growth, Higher Unemployment and Higher Funds Rate  9/21/22</a:t>
            </a:r>
          </a:p>
        </p:txBody>
      </p:sp>
    </p:spTree>
    <p:extLst>
      <p:ext uri="{BB962C8B-B14F-4D97-AF65-F5344CB8AC3E}">
        <p14:creationId xmlns:p14="http://schemas.microsoft.com/office/powerpoint/2010/main" val="2503070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8C582-16A9-1305-6645-37854931CC09}"/>
              </a:ext>
            </a:extLst>
          </p:cNvPr>
          <p:cNvSpPr>
            <a:spLocks noGrp="1"/>
          </p:cNvSpPr>
          <p:nvPr>
            <p:ph type="title"/>
          </p:nvPr>
        </p:nvSpPr>
        <p:spPr/>
        <p:txBody>
          <a:bodyPr>
            <a:normAutofit/>
          </a:bodyPr>
          <a:lstStyle/>
          <a:p>
            <a:pPr algn="ctr"/>
            <a:r>
              <a:rPr lang="en-US" dirty="0">
                <a:solidFill>
                  <a:schemeClr val="tx1"/>
                </a:solidFill>
              </a:rPr>
              <a:t>The Unwinding</a:t>
            </a:r>
          </a:p>
        </p:txBody>
      </p:sp>
      <p:sp>
        <p:nvSpPr>
          <p:cNvPr id="3" name="Content Placeholder 2">
            <a:extLst>
              <a:ext uri="{FF2B5EF4-FFF2-40B4-BE49-F238E27FC236}">
                <a16:creationId xmlns:a16="http://schemas.microsoft.com/office/drawing/2014/main" id="{CA6AF3D9-741C-E447-C7A0-65ED44DD39EE}"/>
              </a:ext>
            </a:extLst>
          </p:cNvPr>
          <p:cNvSpPr>
            <a:spLocks noGrp="1"/>
          </p:cNvSpPr>
          <p:nvPr>
            <p:ph sz="half" idx="1"/>
          </p:nvPr>
        </p:nvSpPr>
        <p:spPr/>
        <p:txBody>
          <a:bodyPr>
            <a:normAutofit lnSpcReduction="10000"/>
          </a:bodyPr>
          <a:lstStyle/>
          <a:p>
            <a:r>
              <a:rPr lang="en-US" dirty="0"/>
              <a:t>Pandemic Policy-Rates to Zero in March 2020,Quantitave Easing-Buying Treasuries and Mortgage- Backed Securities-Started in March of 2020 </a:t>
            </a:r>
          </a:p>
          <a:p>
            <a:r>
              <a:rPr lang="en-US" dirty="0"/>
              <a:t>Bought $120 B Per Month until last November started to wind down purchases-ended in March</a:t>
            </a:r>
          </a:p>
          <a:p>
            <a:r>
              <a:rPr lang="en-US" dirty="0"/>
              <a:t>This Month $60 Billion Treasuries and $35 B MBS-Running Off</a:t>
            </a:r>
          </a:p>
          <a:p>
            <a:r>
              <a:rPr lang="en-US" dirty="0"/>
              <a:t>Raised Rates 5 Times: .25%, .5% and .75% Three Times</a:t>
            </a:r>
          </a:p>
          <a:p>
            <a:r>
              <a:rPr lang="en-US" dirty="0"/>
              <a:t>The Transmission Mechanism! </a:t>
            </a:r>
          </a:p>
          <a:p>
            <a:endParaRPr lang="en-US" dirty="0"/>
          </a:p>
        </p:txBody>
      </p:sp>
      <p:pic>
        <p:nvPicPr>
          <p:cNvPr id="8" name="Content Placeholder 7" descr="Chart, line chart&#10;&#10;Description automatically generated">
            <a:extLst>
              <a:ext uri="{FF2B5EF4-FFF2-40B4-BE49-F238E27FC236}">
                <a16:creationId xmlns:a16="http://schemas.microsoft.com/office/drawing/2014/main" id="{87ACE2C3-F590-946A-414F-C01E0C40F69C}"/>
              </a:ext>
            </a:extLst>
          </p:cNvPr>
          <p:cNvPicPr>
            <a:picLocks noGrp="1" noChangeAspect="1"/>
          </p:cNvPicPr>
          <p:nvPr>
            <p:ph sz="half" idx="2"/>
          </p:nvPr>
        </p:nvPicPr>
        <p:blipFill>
          <a:blip r:embed="rId2"/>
          <a:stretch>
            <a:fillRect/>
          </a:stretch>
        </p:blipFill>
        <p:spPr>
          <a:xfrm>
            <a:off x="5089525" y="2438400"/>
            <a:ext cx="4184650" cy="3291840"/>
          </a:xfrm>
        </p:spPr>
      </p:pic>
    </p:spTree>
    <p:extLst>
      <p:ext uri="{BB962C8B-B14F-4D97-AF65-F5344CB8AC3E}">
        <p14:creationId xmlns:p14="http://schemas.microsoft.com/office/powerpoint/2010/main" val="3787095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D711A-5491-496E-83B8-A968D3E431D2}"/>
              </a:ext>
            </a:extLst>
          </p:cNvPr>
          <p:cNvSpPr>
            <a:spLocks noGrp="1"/>
          </p:cNvSpPr>
          <p:nvPr>
            <p:ph type="title"/>
          </p:nvPr>
        </p:nvSpPr>
        <p:spPr>
          <a:xfrm>
            <a:off x="675745" y="694831"/>
            <a:ext cx="8596668" cy="1320800"/>
          </a:xfrm>
        </p:spPr>
        <p:txBody>
          <a:bodyPr>
            <a:normAutofit fontScale="90000"/>
          </a:bodyPr>
          <a:lstStyle/>
          <a:p>
            <a:pPr algn="ctr"/>
            <a:r>
              <a:rPr lang="en-US" sz="3100" dirty="0">
                <a:solidFill>
                  <a:schemeClr val="tx1"/>
                </a:solidFill>
              </a:rPr>
              <a:t>Households</a:t>
            </a:r>
            <a:br>
              <a:rPr lang="en-US" sz="3100" dirty="0">
                <a:solidFill>
                  <a:schemeClr val="tx1"/>
                </a:solidFill>
              </a:rPr>
            </a:br>
            <a:r>
              <a:rPr lang="en-US" sz="3100" dirty="0">
                <a:solidFill>
                  <a:schemeClr val="tx1"/>
                </a:solidFill>
              </a:rPr>
              <a:t>Q2 Financial Assets Down $7.7 Trillion</a:t>
            </a:r>
            <a:br>
              <a:rPr lang="en-US" sz="3100" dirty="0">
                <a:solidFill>
                  <a:schemeClr val="tx1"/>
                </a:solidFill>
              </a:rPr>
            </a:br>
            <a:r>
              <a:rPr lang="en-US" sz="3100" dirty="0">
                <a:solidFill>
                  <a:schemeClr val="tx1"/>
                </a:solidFill>
              </a:rPr>
              <a:t>S&amp;P 500 -24.7% 10/11/22</a:t>
            </a:r>
            <a:br>
              <a:rPr lang="en-US" dirty="0">
                <a:solidFill>
                  <a:schemeClr val="tx1"/>
                </a:solidFill>
              </a:rPr>
            </a:br>
            <a:endParaRPr lang="en-US" dirty="0">
              <a:solidFill>
                <a:schemeClr val="tx1"/>
              </a:solidFill>
            </a:endParaRPr>
          </a:p>
        </p:txBody>
      </p:sp>
      <p:sp>
        <p:nvSpPr>
          <p:cNvPr id="3" name="Text Placeholder 2">
            <a:extLst>
              <a:ext uri="{FF2B5EF4-FFF2-40B4-BE49-F238E27FC236}">
                <a16:creationId xmlns:a16="http://schemas.microsoft.com/office/drawing/2014/main" id="{2D029402-E46F-4A1C-87BB-877EA215C5E2}"/>
              </a:ext>
            </a:extLst>
          </p:cNvPr>
          <p:cNvSpPr>
            <a:spLocks noGrp="1"/>
          </p:cNvSpPr>
          <p:nvPr>
            <p:ph type="body" idx="1"/>
          </p:nvPr>
        </p:nvSpPr>
        <p:spPr/>
        <p:txBody>
          <a:bodyPr/>
          <a:lstStyle/>
          <a:p>
            <a:pPr algn="ctr"/>
            <a:r>
              <a:rPr lang="en-US" dirty="0"/>
              <a:t>Changes in Net Worth HH &amp; Non-Profits (Trillions)</a:t>
            </a:r>
          </a:p>
        </p:txBody>
      </p:sp>
      <p:graphicFrame>
        <p:nvGraphicFramePr>
          <p:cNvPr id="9" name="Content Placeholder 8">
            <a:extLst>
              <a:ext uri="{FF2B5EF4-FFF2-40B4-BE49-F238E27FC236}">
                <a16:creationId xmlns:a16="http://schemas.microsoft.com/office/drawing/2014/main" id="{5EDB896A-1070-4E05-9042-EFD2496C6800}"/>
              </a:ext>
            </a:extLst>
          </p:cNvPr>
          <p:cNvGraphicFramePr>
            <a:graphicFrameLocks noGrp="1"/>
          </p:cNvGraphicFramePr>
          <p:nvPr>
            <p:ph sz="half" idx="2"/>
          </p:nvPr>
        </p:nvGraphicFramePr>
        <p:xfrm>
          <a:off x="676275" y="2736850"/>
          <a:ext cx="4184650" cy="330517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Placeholder 4">
            <a:extLst>
              <a:ext uri="{FF2B5EF4-FFF2-40B4-BE49-F238E27FC236}">
                <a16:creationId xmlns:a16="http://schemas.microsoft.com/office/drawing/2014/main" id="{BB2FCA21-66C5-4AB0-B643-294C4ABD82E6}"/>
              </a:ext>
            </a:extLst>
          </p:cNvPr>
          <p:cNvSpPr>
            <a:spLocks noGrp="1"/>
          </p:cNvSpPr>
          <p:nvPr>
            <p:ph type="body" sz="quarter" idx="3"/>
          </p:nvPr>
        </p:nvSpPr>
        <p:spPr/>
        <p:txBody>
          <a:bodyPr/>
          <a:lstStyle/>
          <a:p>
            <a:pPr algn="ctr"/>
            <a:r>
              <a:rPr lang="en-US" dirty="0"/>
              <a:t>Debt Service (% DPI)</a:t>
            </a:r>
          </a:p>
        </p:txBody>
      </p:sp>
      <p:pic>
        <p:nvPicPr>
          <p:cNvPr id="8" name="Content Placeholder 7" descr="Chart, line chart&#10;&#10;Description automatically generated">
            <a:extLst>
              <a:ext uri="{FF2B5EF4-FFF2-40B4-BE49-F238E27FC236}">
                <a16:creationId xmlns:a16="http://schemas.microsoft.com/office/drawing/2014/main" id="{5ED68BB9-33BB-5DF7-2F6B-488C92F82848}"/>
              </a:ext>
            </a:extLst>
          </p:cNvPr>
          <p:cNvPicPr>
            <a:picLocks noGrp="1" noChangeAspect="1"/>
          </p:cNvPicPr>
          <p:nvPr>
            <p:ph sz="quarter" idx="4"/>
          </p:nvPr>
        </p:nvPicPr>
        <p:blipFill>
          <a:blip r:embed="rId3"/>
          <a:stretch>
            <a:fillRect/>
          </a:stretch>
        </p:blipFill>
        <p:spPr>
          <a:xfrm>
            <a:off x="5087938" y="2736850"/>
            <a:ext cx="4186237" cy="2911816"/>
          </a:xfrm>
        </p:spPr>
      </p:pic>
    </p:spTree>
    <p:extLst>
      <p:ext uri="{BB962C8B-B14F-4D97-AF65-F5344CB8AC3E}">
        <p14:creationId xmlns:p14="http://schemas.microsoft.com/office/powerpoint/2010/main" val="1479216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5A805-BBA1-1A42-1292-8C2BFF9E9F29}"/>
              </a:ext>
            </a:extLst>
          </p:cNvPr>
          <p:cNvSpPr>
            <a:spLocks noGrp="1"/>
          </p:cNvSpPr>
          <p:nvPr>
            <p:ph type="title"/>
          </p:nvPr>
        </p:nvSpPr>
        <p:spPr/>
        <p:txBody>
          <a:bodyPr/>
          <a:lstStyle/>
          <a:p>
            <a:pPr algn="ctr"/>
            <a:r>
              <a:rPr lang="en-US" dirty="0">
                <a:solidFill>
                  <a:schemeClr val="tx1"/>
                </a:solidFill>
              </a:rPr>
              <a:t>MISTAKES with 20/20 Hindsight</a:t>
            </a:r>
          </a:p>
        </p:txBody>
      </p:sp>
      <p:sp>
        <p:nvSpPr>
          <p:cNvPr id="3" name="Content Placeholder 2">
            <a:extLst>
              <a:ext uri="{FF2B5EF4-FFF2-40B4-BE49-F238E27FC236}">
                <a16:creationId xmlns:a16="http://schemas.microsoft.com/office/drawing/2014/main" id="{06504BB3-09DB-9407-C396-02BD9BF9FF59}"/>
              </a:ext>
            </a:extLst>
          </p:cNvPr>
          <p:cNvSpPr>
            <a:spLocks noGrp="1"/>
          </p:cNvSpPr>
          <p:nvPr>
            <p:ph idx="1"/>
          </p:nvPr>
        </p:nvSpPr>
        <p:spPr/>
        <p:txBody>
          <a:bodyPr/>
          <a:lstStyle/>
          <a:p>
            <a:r>
              <a:rPr lang="en-US" dirty="0"/>
              <a:t>Missing the Tightness of the Labor Market-the Distortions, Falling Participation Rate-Using Unemployment Rate Not Vacancies/Workers</a:t>
            </a:r>
          </a:p>
          <a:p>
            <a:r>
              <a:rPr lang="en-US" dirty="0"/>
              <a:t>Expected More Transitory Elements on the Inflation Side-Supply Chain Fixes</a:t>
            </a:r>
          </a:p>
          <a:p>
            <a:r>
              <a:rPr lang="en-US" dirty="0"/>
              <a:t>Should Have Reacted Sooner to Excessive Fiscal/Monetary Stimulus</a:t>
            </a:r>
          </a:p>
          <a:p>
            <a:r>
              <a:rPr lang="en-US" dirty="0"/>
              <a:t>Perhaps Lulled by the long period of inflation being below target. August 27, 2020 FAIT Introduced</a:t>
            </a:r>
          </a:p>
        </p:txBody>
      </p:sp>
    </p:spTree>
    <p:extLst>
      <p:ext uri="{BB962C8B-B14F-4D97-AF65-F5344CB8AC3E}">
        <p14:creationId xmlns:p14="http://schemas.microsoft.com/office/powerpoint/2010/main" val="1522415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3D62B-D2B0-4957-9B39-D21E1F4DCF59}"/>
              </a:ext>
            </a:extLst>
          </p:cNvPr>
          <p:cNvSpPr>
            <a:spLocks noGrp="1"/>
          </p:cNvSpPr>
          <p:nvPr>
            <p:ph type="title"/>
          </p:nvPr>
        </p:nvSpPr>
        <p:spPr/>
        <p:txBody>
          <a:bodyPr/>
          <a:lstStyle/>
          <a:p>
            <a:pPr algn="ctr"/>
            <a:r>
              <a:rPr lang="en-US" dirty="0">
                <a:solidFill>
                  <a:schemeClr val="tx1"/>
                </a:solidFill>
              </a:rPr>
              <a:t>Fiscal Policy</a:t>
            </a:r>
          </a:p>
        </p:txBody>
      </p:sp>
      <p:sp>
        <p:nvSpPr>
          <p:cNvPr id="3" name="Content Placeholder 2">
            <a:extLst>
              <a:ext uri="{FF2B5EF4-FFF2-40B4-BE49-F238E27FC236}">
                <a16:creationId xmlns:a16="http://schemas.microsoft.com/office/drawing/2014/main" id="{A20D1051-120B-4CD6-BC72-4AEBE2DB9B11}"/>
              </a:ext>
            </a:extLst>
          </p:cNvPr>
          <p:cNvSpPr>
            <a:spLocks noGrp="1"/>
          </p:cNvSpPr>
          <p:nvPr>
            <p:ph idx="1"/>
          </p:nvPr>
        </p:nvSpPr>
        <p:spPr/>
        <p:txBody>
          <a:bodyPr>
            <a:normAutofit/>
          </a:bodyPr>
          <a:lstStyle/>
          <a:p>
            <a:r>
              <a:rPr lang="en-US" dirty="0"/>
              <a:t>In 2020 CARES Act, Omnibus Covid Relief Act and in 2021 the $1.9 Trillion-American Rescue Plan: More Stimmies, Funds for State and Local Governments, Rental Assistance, Pension Bailouts, Higher Premium Subsidies for ACA, Vaccine Funds, Refundable Child Credit-Stimmies in March 2020, December 2020 and March of 2021</a:t>
            </a:r>
          </a:p>
          <a:p>
            <a:r>
              <a:rPr lang="en-US" dirty="0"/>
              <a:t>2021 Infrastructure Bill about $1 Trillion-$110 Billion for Roads Bridges, Funds for Public Transit, Rail Improvements, Electric Charging Stations, Broadband Access</a:t>
            </a:r>
          </a:p>
          <a:p>
            <a:r>
              <a:rPr lang="en-US" dirty="0"/>
              <a:t>CHIPS Act-2022 Subsidies, Incentives for Semiconductor Production and Government Sponsored Research- New Industrial Policy-Partly Pandemic Legacy</a:t>
            </a:r>
          </a:p>
          <a:p>
            <a:pPr marL="0" indent="0">
              <a:buNone/>
            </a:pPr>
            <a:endParaRPr lang="en-US" dirty="0"/>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1510219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0DDC9-0BA8-D08A-C1AD-61C26964E54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3CCBE42-2A5D-C2CF-9881-C17E2946D992}"/>
              </a:ext>
            </a:extLst>
          </p:cNvPr>
          <p:cNvSpPr>
            <a:spLocks noGrp="1"/>
          </p:cNvSpPr>
          <p:nvPr>
            <p:ph idx="1"/>
          </p:nvPr>
        </p:nvSpPr>
        <p:spPr/>
        <p:txBody>
          <a:bodyPr>
            <a:normAutofit fontScale="85000" lnSpcReduction="20000"/>
          </a:bodyPr>
          <a:lstStyle/>
          <a:p>
            <a:r>
              <a:rPr lang="en-US" dirty="0"/>
              <a:t>The “Inflation Reduction Act”- </a:t>
            </a:r>
          </a:p>
          <a:p>
            <a:r>
              <a:rPr lang="en-US" dirty="0"/>
              <a:t>Climate Actions, EV Incentives, Tax Credits with Income and Locational Requirements, Research Incentives, Tax Credits-Production for Renewables, Battery, Nuclear</a:t>
            </a:r>
          </a:p>
          <a:p>
            <a:r>
              <a:rPr lang="en-US" dirty="0"/>
              <a:t>Beefed Up IRS</a:t>
            </a:r>
          </a:p>
          <a:p>
            <a:r>
              <a:rPr lang="en-US" dirty="0"/>
              <a:t>Corporate 15% Minimum Tax-Tax on Buybacks</a:t>
            </a:r>
          </a:p>
          <a:p>
            <a:r>
              <a:rPr lang="en-US" dirty="0"/>
              <a:t>Extended Pandemic Insurance Subsidies</a:t>
            </a:r>
          </a:p>
          <a:p>
            <a:r>
              <a:rPr lang="en-US" dirty="0"/>
              <a:t>Medicare Negotiate Some Drug Prices-Price Controls-Penalties</a:t>
            </a:r>
          </a:p>
          <a:p>
            <a:r>
              <a:rPr lang="en-US" dirty="0"/>
              <a:t>Deficit Reduction $737 Revenue with $300 Billion to Deficit Reduction 10 Years</a:t>
            </a:r>
          </a:p>
          <a:p>
            <a:endParaRPr lang="en-US" dirty="0"/>
          </a:p>
          <a:p>
            <a:r>
              <a:rPr lang="en-US" dirty="0"/>
              <a:t>Executive Action</a:t>
            </a:r>
          </a:p>
          <a:p>
            <a:r>
              <a:rPr lang="en-US" dirty="0"/>
              <a:t>Debt Forgiveness Actions-$10,000-$20,000 Forgiveness-with income Limits $125,000 to $250,000 Families- add about $420 Billion to Deficit-Lower Payments as % Income-Forgive More Quickly-Nothing Done to Address The Why of Costs</a:t>
            </a:r>
          </a:p>
        </p:txBody>
      </p:sp>
    </p:spTree>
    <p:extLst>
      <p:ext uri="{BB962C8B-B14F-4D97-AF65-F5344CB8AC3E}">
        <p14:creationId xmlns:p14="http://schemas.microsoft.com/office/powerpoint/2010/main" val="3909054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A6E3F-3545-F6E9-2AF7-688E353104D5}"/>
              </a:ext>
            </a:extLst>
          </p:cNvPr>
          <p:cNvSpPr>
            <a:spLocks noGrp="1"/>
          </p:cNvSpPr>
          <p:nvPr>
            <p:ph type="title"/>
          </p:nvPr>
        </p:nvSpPr>
        <p:spPr/>
        <p:txBody>
          <a:bodyPr/>
          <a:lstStyle/>
          <a:p>
            <a:pPr algn="ctr"/>
            <a:r>
              <a:rPr lang="en-US" dirty="0">
                <a:solidFill>
                  <a:schemeClr val="tx1"/>
                </a:solidFill>
              </a:rPr>
              <a:t>When You Look Back From 2030-35</a:t>
            </a:r>
          </a:p>
        </p:txBody>
      </p:sp>
      <p:sp>
        <p:nvSpPr>
          <p:cNvPr id="3" name="Content Placeholder 2">
            <a:extLst>
              <a:ext uri="{FF2B5EF4-FFF2-40B4-BE49-F238E27FC236}">
                <a16:creationId xmlns:a16="http://schemas.microsoft.com/office/drawing/2014/main" id="{C53C127C-E198-8A68-4507-998B9A069CDD}"/>
              </a:ext>
            </a:extLst>
          </p:cNvPr>
          <p:cNvSpPr>
            <a:spLocks noGrp="1"/>
          </p:cNvSpPr>
          <p:nvPr>
            <p:ph sz="half" idx="1"/>
          </p:nvPr>
        </p:nvSpPr>
        <p:spPr/>
        <p:txBody>
          <a:bodyPr>
            <a:normAutofit/>
          </a:bodyPr>
          <a:lstStyle/>
          <a:p>
            <a:r>
              <a:rPr lang="en-US" dirty="0"/>
              <a:t>Unknowns </a:t>
            </a:r>
          </a:p>
          <a:p>
            <a:r>
              <a:rPr lang="en-US" dirty="0"/>
              <a:t>Who Pays the Business Taxes?</a:t>
            </a:r>
          </a:p>
          <a:p>
            <a:r>
              <a:rPr lang="en-US" dirty="0"/>
              <a:t>Will the Supply Chain be Able to Respond? </a:t>
            </a:r>
          </a:p>
          <a:p>
            <a:r>
              <a:rPr lang="en-US" dirty="0"/>
              <a:t>New Drug Supply?</a:t>
            </a:r>
          </a:p>
          <a:p>
            <a:r>
              <a:rPr lang="en-US" dirty="0"/>
              <a:t>Global Response?</a:t>
            </a:r>
          </a:p>
          <a:p>
            <a:r>
              <a:rPr lang="en-US" dirty="0"/>
              <a:t>Industrial Policy? Chips Act? IRA?</a:t>
            </a:r>
          </a:p>
          <a:p>
            <a:r>
              <a:rPr lang="en-US" dirty="0"/>
              <a:t>Size of Government?</a:t>
            </a:r>
          </a:p>
          <a:p>
            <a:r>
              <a:rPr lang="en-US" dirty="0"/>
              <a:t>What will you be driving?</a:t>
            </a:r>
          </a:p>
        </p:txBody>
      </p:sp>
      <p:pic>
        <p:nvPicPr>
          <p:cNvPr id="6" name="Content Placeholder 5" descr="Chart, line chart&#10;&#10;Description automatically generated">
            <a:extLst>
              <a:ext uri="{FF2B5EF4-FFF2-40B4-BE49-F238E27FC236}">
                <a16:creationId xmlns:a16="http://schemas.microsoft.com/office/drawing/2014/main" id="{DE5F72B2-3918-25A1-9BC2-4C3CAEAD0383}"/>
              </a:ext>
            </a:extLst>
          </p:cNvPr>
          <p:cNvPicPr>
            <a:picLocks noGrp="1" noChangeAspect="1"/>
          </p:cNvPicPr>
          <p:nvPr>
            <p:ph sz="half" idx="2"/>
          </p:nvPr>
        </p:nvPicPr>
        <p:blipFill>
          <a:blip r:embed="rId2"/>
          <a:stretch>
            <a:fillRect/>
          </a:stretch>
        </p:blipFill>
        <p:spPr>
          <a:xfrm>
            <a:off x="5089525" y="2842555"/>
            <a:ext cx="4184650" cy="3002064"/>
          </a:xfrm>
        </p:spPr>
      </p:pic>
    </p:spTree>
    <p:extLst>
      <p:ext uri="{BB962C8B-B14F-4D97-AF65-F5344CB8AC3E}">
        <p14:creationId xmlns:p14="http://schemas.microsoft.com/office/powerpoint/2010/main" val="1626903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A3388-A0A3-FE79-1F27-D578B2EABC82}"/>
              </a:ext>
            </a:extLst>
          </p:cNvPr>
          <p:cNvSpPr>
            <a:spLocks noGrp="1"/>
          </p:cNvSpPr>
          <p:nvPr>
            <p:ph type="title"/>
          </p:nvPr>
        </p:nvSpPr>
        <p:spPr/>
        <p:txBody>
          <a:bodyPr/>
          <a:lstStyle/>
          <a:p>
            <a:pPr algn="ctr"/>
            <a:r>
              <a:rPr lang="en-US" dirty="0">
                <a:solidFill>
                  <a:schemeClr val="tx1"/>
                </a:solidFill>
              </a:rPr>
              <a:t>Combing Through The Data</a:t>
            </a:r>
          </a:p>
        </p:txBody>
      </p:sp>
      <p:sp>
        <p:nvSpPr>
          <p:cNvPr id="3" name="Content Placeholder 2">
            <a:extLst>
              <a:ext uri="{FF2B5EF4-FFF2-40B4-BE49-F238E27FC236}">
                <a16:creationId xmlns:a16="http://schemas.microsoft.com/office/drawing/2014/main" id="{E5B9A0A2-0ADC-96D3-E30A-99DC90FA07FE}"/>
              </a:ext>
            </a:extLst>
          </p:cNvPr>
          <p:cNvSpPr>
            <a:spLocks noGrp="1"/>
          </p:cNvSpPr>
          <p:nvPr>
            <p:ph idx="1"/>
          </p:nvPr>
        </p:nvSpPr>
        <p:spPr/>
        <p:txBody>
          <a:bodyPr>
            <a:normAutofit fontScale="92500"/>
          </a:bodyPr>
          <a:lstStyle/>
          <a:p>
            <a:r>
              <a:rPr lang="en-US" dirty="0"/>
              <a:t>The Fed has Shifted Gear-5 Rate Increases-Higher Rates Working Through the System </a:t>
            </a:r>
          </a:p>
          <a:p>
            <a:r>
              <a:rPr lang="en-US" dirty="0"/>
              <a:t>Real Incomes Declining </a:t>
            </a:r>
          </a:p>
          <a:p>
            <a:r>
              <a:rPr lang="en-US" dirty="0"/>
              <a:t>Inverted Yield Curve-Short Term Rates above Long Term</a:t>
            </a:r>
          </a:p>
          <a:p>
            <a:r>
              <a:rPr lang="en-US" dirty="0"/>
              <a:t>Recession Headlines in the Media-Most Americans think we are in One!</a:t>
            </a:r>
          </a:p>
          <a:p>
            <a:r>
              <a:rPr lang="en-US" dirty="0"/>
              <a:t>Global Weakness-Europe/China-Energy Threat in Europe, Covid Response China</a:t>
            </a:r>
          </a:p>
          <a:p>
            <a:r>
              <a:rPr lang="en-US" dirty="0"/>
              <a:t>Tight Labor Markets-Strong Balance Sheets</a:t>
            </a:r>
          </a:p>
          <a:p>
            <a:r>
              <a:rPr lang="en-US" dirty="0"/>
              <a:t>Beige Book-Softening, Rising Employment, Moderation in Price Increases-Sept.7</a:t>
            </a:r>
            <a:r>
              <a:rPr lang="en-US" baseline="30000" dirty="0"/>
              <a:t>th</a:t>
            </a:r>
            <a:endParaRPr lang="en-US" dirty="0"/>
          </a:p>
          <a:p>
            <a:r>
              <a:rPr lang="en-US" dirty="0"/>
              <a:t>Consumer Sentiment Rose Sept. U of Michigan, NY Fed Moderating Inflation Expectations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78863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5BD38-D691-BEAF-FB6A-76E4D83F8634}"/>
              </a:ext>
            </a:extLst>
          </p:cNvPr>
          <p:cNvSpPr>
            <a:spLocks noGrp="1"/>
          </p:cNvSpPr>
          <p:nvPr>
            <p:ph type="title"/>
          </p:nvPr>
        </p:nvSpPr>
        <p:spPr/>
        <p:txBody>
          <a:bodyPr/>
          <a:lstStyle/>
          <a:p>
            <a:pPr algn="ctr"/>
            <a:r>
              <a:rPr lang="en-US" dirty="0">
                <a:solidFill>
                  <a:schemeClr val="tx1"/>
                </a:solidFill>
              </a:rPr>
              <a:t>Housing</a:t>
            </a:r>
            <a:br>
              <a:rPr lang="en-US" dirty="0">
                <a:solidFill>
                  <a:schemeClr val="tx1"/>
                </a:solidFill>
              </a:rPr>
            </a:br>
            <a:r>
              <a:rPr lang="en-US" dirty="0">
                <a:solidFill>
                  <a:schemeClr val="tx1"/>
                </a:solidFill>
              </a:rPr>
              <a:t>Slowdown Underway</a:t>
            </a:r>
          </a:p>
        </p:txBody>
      </p:sp>
      <p:sp>
        <p:nvSpPr>
          <p:cNvPr id="3" name="Content Placeholder 2">
            <a:extLst>
              <a:ext uri="{FF2B5EF4-FFF2-40B4-BE49-F238E27FC236}">
                <a16:creationId xmlns:a16="http://schemas.microsoft.com/office/drawing/2014/main" id="{9C6999F9-F597-A1B7-A0F2-BFDFDF4A72F8}"/>
              </a:ext>
            </a:extLst>
          </p:cNvPr>
          <p:cNvSpPr>
            <a:spLocks noGrp="1"/>
          </p:cNvSpPr>
          <p:nvPr>
            <p:ph sz="half" idx="1"/>
          </p:nvPr>
        </p:nvSpPr>
        <p:spPr/>
        <p:txBody>
          <a:bodyPr>
            <a:normAutofit fontScale="70000" lnSpcReduction="20000"/>
          </a:bodyPr>
          <a:lstStyle/>
          <a:p>
            <a:r>
              <a:rPr lang="en-US" dirty="0"/>
              <a:t>Heady Period 2020-2021-Preferences, Pandemic, Demographics</a:t>
            </a:r>
          </a:p>
          <a:p>
            <a:r>
              <a:rPr lang="en-US" dirty="0"/>
              <a:t>Years of Underbuilding after Great Recession</a:t>
            </a:r>
          </a:p>
          <a:p>
            <a:r>
              <a:rPr lang="en-US" dirty="0"/>
              <a:t>Case Shiller July-National Index up 66.5% Since July 2006 Peak 15.8% YoY Slowing, Seattle 14.5% Portland 11.7%- Prices Declining</a:t>
            </a:r>
          </a:p>
          <a:p>
            <a:r>
              <a:rPr lang="en-US" dirty="0"/>
              <a:t>Tampa, Miami and Dallas on Top </a:t>
            </a:r>
          </a:p>
          <a:p>
            <a:r>
              <a:rPr lang="en-US" dirty="0"/>
              <a:t>FHFA Q2 22  P.O. House Price Index-All States Up-Florida #1, AZ#2, NC#3, ND #50, ID 13</a:t>
            </a:r>
            <a:r>
              <a:rPr lang="en-US" baseline="30000" dirty="0"/>
              <a:t>th</a:t>
            </a:r>
            <a:r>
              <a:rPr lang="en-US" dirty="0"/>
              <a:t>, WA 20th</a:t>
            </a:r>
          </a:p>
          <a:p>
            <a:r>
              <a:rPr lang="en-US" dirty="0"/>
              <a:t>Deteriorating Affordability –Generational Implications- NY Fed Consumer Survey-Renters Record Low for Probability of Owning Home</a:t>
            </a:r>
          </a:p>
          <a:p>
            <a:r>
              <a:rPr lang="en-US" dirty="0"/>
              <a:t>Existing Home Sales down for 7 Months in NAR-Median Sales Price Peaked in June</a:t>
            </a:r>
          </a:p>
          <a:p>
            <a:r>
              <a:rPr lang="en-US" dirty="0"/>
              <a:t>Recent Data Have Price Declines</a:t>
            </a:r>
          </a:p>
          <a:p>
            <a:endParaRPr lang="en-US" dirty="0"/>
          </a:p>
          <a:p>
            <a:pPr marL="0" indent="0">
              <a:buNone/>
            </a:pPr>
            <a:endParaRPr lang="en-US" dirty="0"/>
          </a:p>
          <a:p>
            <a:endParaRPr lang="en-US" dirty="0"/>
          </a:p>
        </p:txBody>
      </p:sp>
      <p:pic>
        <p:nvPicPr>
          <p:cNvPr id="8" name="Content Placeholder 7" descr="Chart, line chart&#10;&#10;Description automatically generated">
            <a:extLst>
              <a:ext uri="{FF2B5EF4-FFF2-40B4-BE49-F238E27FC236}">
                <a16:creationId xmlns:a16="http://schemas.microsoft.com/office/drawing/2014/main" id="{33513763-E87C-EF68-E565-59509F10A74C}"/>
              </a:ext>
            </a:extLst>
          </p:cNvPr>
          <p:cNvPicPr>
            <a:picLocks noGrp="1" noChangeAspect="1"/>
          </p:cNvPicPr>
          <p:nvPr>
            <p:ph sz="half" idx="2"/>
          </p:nvPr>
        </p:nvPicPr>
        <p:blipFill>
          <a:blip r:embed="rId2"/>
          <a:stretch>
            <a:fillRect/>
          </a:stretch>
        </p:blipFill>
        <p:spPr>
          <a:xfrm>
            <a:off x="5089525" y="2160589"/>
            <a:ext cx="4184650" cy="3984179"/>
          </a:xfrm>
        </p:spPr>
      </p:pic>
    </p:spTree>
    <p:extLst>
      <p:ext uri="{BB962C8B-B14F-4D97-AF65-F5344CB8AC3E}">
        <p14:creationId xmlns:p14="http://schemas.microsoft.com/office/powerpoint/2010/main" val="2867533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E0BF7-8C43-8DEA-9D74-1C2B1EB676AB}"/>
              </a:ext>
            </a:extLst>
          </p:cNvPr>
          <p:cNvSpPr>
            <a:spLocks noGrp="1"/>
          </p:cNvSpPr>
          <p:nvPr>
            <p:ph type="title"/>
          </p:nvPr>
        </p:nvSpPr>
        <p:spPr/>
        <p:txBody>
          <a:bodyPr/>
          <a:lstStyle/>
          <a:p>
            <a:pPr algn="ctr"/>
            <a:r>
              <a:rPr lang="en-US" dirty="0">
                <a:solidFill>
                  <a:schemeClr val="tx1"/>
                </a:solidFill>
              </a:rPr>
              <a:t>Mid-October</a:t>
            </a:r>
            <a:br>
              <a:rPr lang="en-US" dirty="0">
                <a:solidFill>
                  <a:schemeClr val="tx1"/>
                </a:solidFill>
              </a:rPr>
            </a:br>
            <a:r>
              <a:rPr lang="en-US" dirty="0">
                <a:solidFill>
                  <a:schemeClr val="tx1"/>
                </a:solidFill>
              </a:rPr>
              <a:t>Looming Election and Perhaps Recession</a:t>
            </a:r>
          </a:p>
        </p:txBody>
      </p:sp>
      <p:sp>
        <p:nvSpPr>
          <p:cNvPr id="3" name="Content Placeholder 2">
            <a:extLst>
              <a:ext uri="{FF2B5EF4-FFF2-40B4-BE49-F238E27FC236}">
                <a16:creationId xmlns:a16="http://schemas.microsoft.com/office/drawing/2014/main" id="{B34070AA-69D5-99E5-68F6-599739A3A458}"/>
              </a:ext>
            </a:extLst>
          </p:cNvPr>
          <p:cNvSpPr>
            <a:spLocks noGrp="1"/>
          </p:cNvSpPr>
          <p:nvPr>
            <p:ph idx="1"/>
          </p:nvPr>
        </p:nvSpPr>
        <p:spPr/>
        <p:txBody>
          <a:bodyPr>
            <a:normAutofit lnSpcReduction="10000"/>
          </a:bodyPr>
          <a:lstStyle/>
          <a:p>
            <a:r>
              <a:rPr lang="en-US" dirty="0"/>
              <a:t>Inflation for a New Generation</a:t>
            </a:r>
          </a:p>
          <a:p>
            <a:r>
              <a:rPr lang="en-US" dirty="0"/>
              <a:t>Supply Shocks-Natural and Man-Made</a:t>
            </a:r>
          </a:p>
          <a:p>
            <a:r>
              <a:rPr lang="en-US" dirty="0"/>
              <a:t>The Specter of Nuclear Conflict a la the Early 1960s</a:t>
            </a:r>
          </a:p>
          <a:p>
            <a:r>
              <a:rPr lang="en-US" dirty="0"/>
              <a:t>Tight Labor Markets-Employed plus Openings Larger than Labor Force</a:t>
            </a:r>
          </a:p>
          <a:p>
            <a:r>
              <a:rPr lang="en-US" dirty="0"/>
              <a:t>Globally Central Banks Have Shifted Gears to Fight Inflation</a:t>
            </a:r>
          </a:p>
          <a:p>
            <a:r>
              <a:rPr lang="en-US" dirty="0"/>
              <a:t>The Pandemic’s Long Shadow Continues to be Revealed</a:t>
            </a:r>
          </a:p>
          <a:p>
            <a:r>
              <a:rPr lang="en-US" dirty="0"/>
              <a:t>Jerome Powell is Channeling Paul Volcker</a:t>
            </a:r>
          </a:p>
          <a:p>
            <a:r>
              <a:rPr lang="en-US" dirty="0"/>
              <a:t>The Housing Boom is Fading-Prices Weakening</a:t>
            </a:r>
          </a:p>
          <a:p>
            <a:r>
              <a:rPr lang="en-US" dirty="0"/>
              <a:t>Financial Markets had a Terrible Q3</a:t>
            </a:r>
          </a:p>
          <a:p>
            <a:r>
              <a:rPr lang="en-US" dirty="0"/>
              <a:t>With Halloween-October is Always a Scary Month</a:t>
            </a:r>
          </a:p>
          <a:p>
            <a:endParaRPr lang="en-US" dirty="0"/>
          </a:p>
        </p:txBody>
      </p:sp>
    </p:spTree>
    <p:extLst>
      <p:ext uri="{BB962C8B-B14F-4D97-AF65-F5344CB8AC3E}">
        <p14:creationId xmlns:p14="http://schemas.microsoft.com/office/powerpoint/2010/main" val="5660291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D0FEF-9A9E-AE60-0039-2037010C8704}"/>
              </a:ext>
            </a:extLst>
          </p:cNvPr>
          <p:cNvSpPr>
            <a:spLocks noGrp="1"/>
          </p:cNvSpPr>
          <p:nvPr>
            <p:ph type="title"/>
          </p:nvPr>
        </p:nvSpPr>
        <p:spPr/>
        <p:txBody>
          <a:bodyPr>
            <a:normAutofit fontScale="90000"/>
          </a:bodyPr>
          <a:lstStyle/>
          <a:p>
            <a:pPr algn="ctr"/>
            <a:r>
              <a:rPr lang="en-US" dirty="0">
                <a:solidFill>
                  <a:schemeClr val="tx1"/>
                </a:solidFill>
              </a:rPr>
              <a:t>Building Permits</a:t>
            </a:r>
            <a:br>
              <a:rPr lang="en-US" dirty="0">
                <a:solidFill>
                  <a:schemeClr val="tx1"/>
                </a:solidFill>
              </a:rPr>
            </a:br>
            <a:r>
              <a:rPr lang="en-US" dirty="0">
                <a:solidFill>
                  <a:schemeClr val="tx1"/>
                </a:solidFill>
              </a:rPr>
              <a:t>Census Bureau</a:t>
            </a:r>
            <a:br>
              <a:rPr lang="en-US" dirty="0">
                <a:solidFill>
                  <a:schemeClr val="tx1"/>
                </a:solidFill>
              </a:rPr>
            </a:br>
            <a:r>
              <a:rPr lang="en-US" dirty="0">
                <a:solidFill>
                  <a:schemeClr val="tx1"/>
                </a:solidFill>
              </a:rPr>
              <a:t>US Up 1.4% To August</a:t>
            </a:r>
          </a:p>
        </p:txBody>
      </p:sp>
      <p:graphicFrame>
        <p:nvGraphicFramePr>
          <p:cNvPr id="4" name="Table 4">
            <a:extLst>
              <a:ext uri="{FF2B5EF4-FFF2-40B4-BE49-F238E27FC236}">
                <a16:creationId xmlns:a16="http://schemas.microsoft.com/office/drawing/2014/main" id="{B3C157C0-5DDB-5D95-39DC-1BD07A61A045}"/>
              </a:ext>
            </a:extLst>
          </p:cNvPr>
          <p:cNvGraphicFramePr>
            <a:graphicFrameLocks noGrp="1"/>
          </p:cNvGraphicFramePr>
          <p:nvPr>
            <p:ph idx="1"/>
            <p:extLst>
              <p:ext uri="{D42A27DB-BD31-4B8C-83A1-F6EECF244321}">
                <p14:modId xmlns:p14="http://schemas.microsoft.com/office/powerpoint/2010/main" val="3178388985"/>
              </p:ext>
            </p:extLst>
          </p:nvPr>
        </p:nvGraphicFramePr>
        <p:xfrm>
          <a:off x="677863" y="2160588"/>
          <a:ext cx="8596311" cy="2694876"/>
        </p:xfrm>
        <a:graphic>
          <a:graphicData uri="http://schemas.openxmlformats.org/drawingml/2006/table">
            <a:tbl>
              <a:tblPr firstRow="1" bandRow="1">
                <a:tableStyleId>{5C22544A-7EE6-4342-B048-85BDC9FD1C3A}</a:tableStyleId>
              </a:tblPr>
              <a:tblGrid>
                <a:gridCol w="2865437">
                  <a:extLst>
                    <a:ext uri="{9D8B030D-6E8A-4147-A177-3AD203B41FA5}">
                      <a16:colId xmlns:a16="http://schemas.microsoft.com/office/drawing/2014/main" val="1950981001"/>
                    </a:ext>
                  </a:extLst>
                </a:gridCol>
                <a:gridCol w="2865437">
                  <a:extLst>
                    <a:ext uri="{9D8B030D-6E8A-4147-A177-3AD203B41FA5}">
                      <a16:colId xmlns:a16="http://schemas.microsoft.com/office/drawing/2014/main" val="723885613"/>
                    </a:ext>
                  </a:extLst>
                </a:gridCol>
                <a:gridCol w="2865437">
                  <a:extLst>
                    <a:ext uri="{9D8B030D-6E8A-4147-A177-3AD203B41FA5}">
                      <a16:colId xmlns:a16="http://schemas.microsoft.com/office/drawing/2014/main" val="1215078588"/>
                    </a:ext>
                  </a:extLst>
                </a:gridCol>
              </a:tblGrid>
              <a:tr h="370840">
                <a:tc>
                  <a:txBody>
                    <a:bodyPr/>
                    <a:lstStyle/>
                    <a:p>
                      <a:endParaRPr lang="en-US" dirty="0"/>
                    </a:p>
                  </a:txBody>
                  <a:tcPr/>
                </a:tc>
                <a:tc>
                  <a:txBody>
                    <a:bodyPr/>
                    <a:lstStyle/>
                    <a:p>
                      <a:r>
                        <a:rPr lang="en-US" dirty="0"/>
                        <a:t>To August 2021</a:t>
                      </a:r>
                    </a:p>
                  </a:txBody>
                  <a:tcPr/>
                </a:tc>
                <a:tc>
                  <a:txBody>
                    <a:bodyPr/>
                    <a:lstStyle/>
                    <a:p>
                      <a:r>
                        <a:rPr lang="en-US" dirty="0"/>
                        <a:t>To August 2022</a:t>
                      </a:r>
                    </a:p>
                  </a:txBody>
                  <a:tcPr/>
                </a:tc>
                <a:extLst>
                  <a:ext uri="{0D108BD9-81ED-4DB2-BD59-A6C34878D82A}">
                    <a16:rowId xmlns:a16="http://schemas.microsoft.com/office/drawing/2014/main" val="3804386519"/>
                  </a:ext>
                </a:extLst>
              </a:tr>
              <a:tr h="370840">
                <a:tc>
                  <a:txBody>
                    <a:bodyPr/>
                    <a:lstStyle/>
                    <a:p>
                      <a:r>
                        <a:rPr lang="en-US" dirty="0"/>
                        <a:t>Idaho</a:t>
                      </a:r>
                    </a:p>
                  </a:txBody>
                  <a:tcPr/>
                </a:tc>
                <a:tc>
                  <a:txBody>
                    <a:bodyPr/>
                    <a:lstStyle/>
                    <a:p>
                      <a:r>
                        <a:rPr lang="en-US" dirty="0"/>
                        <a:t>13,946</a:t>
                      </a:r>
                    </a:p>
                  </a:txBody>
                  <a:tcPr/>
                </a:tc>
                <a:tc>
                  <a:txBody>
                    <a:bodyPr/>
                    <a:lstStyle/>
                    <a:p>
                      <a:r>
                        <a:rPr lang="en-US" dirty="0"/>
                        <a:t>14,992</a:t>
                      </a:r>
                    </a:p>
                  </a:txBody>
                  <a:tcPr/>
                </a:tc>
                <a:extLst>
                  <a:ext uri="{0D108BD9-81ED-4DB2-BD59-A6C34878D82A}">
                    <a16:rowId xmlns:a16="http://schemas.microsoft.com/office/drawing/2014/main" val="1397905822"/>
                  </a:ext>
                </a:extLst>
              </a:tr>
              <a:tr h="474916">
                <a:tc>
                  <a:txBody>
                    <a:bodyPr/>
                    <a:lstStyle/>
                    <a:p>
                      <a:r>
                        <a:rPr lang="en-US" dirty="0"/>
                        <a:t>Washington</a:t>
                      </a:r>
                    </a:p>
                  </a:txBody>
                  <a:tcPr/>
                </a:tc>
                <a:tc>
                  <a:txBody>
                    <a:bodyPr/>
                    <a:lstStyle/>
                    <a:p>
                      <a:r>
                        <a:rPr lang="en-US" dirty="0"/>
                        <a:t>37,598</a:t>
                      </a:r>
                    </a:p>
                  </a:txBody>
                  <a:tcPr/>
                </a:tc>
                <a:tc>
                  <a:txBody>
                    <a:bodyPr/>
                    <a:lstStyle/>
                    <a:p>
                      <a:r>
                        <a:rPr lang="en-US" dirty="0"/>
                        <a:t>35,789</a:t>
                      </a:r>
                    </a:p>
                  </a:txBody>
                  <a:tcPr/>
                </a:tc>
                <a:extLst>
                  <a:ext uri="{0D108BD9-81ED-4DB2-BD59-A6C34878D82A}">
                    <a16:rowId xmlns:a16="http://schemas.microsoft.com/office/drawing/2014/main" val="1471224523"/>
                  </a:ext>
                </a:extLst>
              </a:tr>
              <a:tr h="341376">
                <a:tc>
                  <a:txBody>
                    <a:bodyPr/>
                    <a:lstStyle/>
                    <a:p>
                      <a:r>
                        <a:rPr lang="en-US" dirty="0"/>
                        <a:t>CDA</a:t>
                      </a:r>
                    </a:p>
                  </a:txBody>
                  <a:tcPr/>
                </a:tc>
                <a:tc>
                  <a:txBody>
                    <a:bodyPr/>
                    <a:lstStyle/>
                    <a:p>
                      <a:r>
                        <a:rPr lang="en-US" dirty="0"/>
                        <a:t>1,453</a:t>
                      </a:r>
                    </a:p>
                  </a:txBody>
                  <a:tcPr/>
                </a:tc>
                <a:tc>
                  <a:txBody>
                    <a:bodyPr/>
                    <a:lstStyle/>
                    <a:p>
                      <a:r>
                        <a:rPr lang="en-US" dirty="0"/>
                        <a:t>1,902</a:t>
                      </a:r>
                    </a:p>
                  </a:txBody>
                  <a:tcPr/>
                </a:tc>
                <a:extLst>
                  <a:ext uri="{0D108BD9-81ED-4DB2-BD59-A6C34878D82A}">
                    <a16:rowId xmlns:a16="http://schemas.microsoft.com/office/drawing/2014/main" val="4154728556"/>
                  </a:ext>
                </a:extLst>
              </a:tr>
              <a:tr h="370840">
                <a:tc>
                  <a:txBody>
                    <a:bodyPr/>
                    <a:lstStyle/>
                    <a:p>
                      <a:r>
                        <a:rPr lang="en-US" dirty="0"/>
                        <a:t>Lewiston</a:t>
                      </a:r>
                    </a:p>
                  </a:txBody>
                  <a:tcPr/>
                </a:tc>
                <a:tc>
                  <a:txBody>
                    <a:bodyPr/>
                    <a:lstStyle/>
                    <a:p>
                      <a:r>
                        <a:rPr lang="en-US" dirty="0"/>
                        <a:t>0</a:t>
                      </a:r>
                    </a:p>
                  </a:txBody>
                  <a:tcPr/>
                </a:tc>
                <a:tc>
                  <a:txBody>
                    <a:bodyPr/>
                    <a:lstStyle/>
                    <a:p>
                      <a:r>
                        <a:rPr lang="en-US" dirty="0"/>
                        <a:t>105</a:t>
                      </a:r>
                    </a:p>
                  </a:txBody>
                  <a:tcPr/>
                </a:tc>
                <a:extLst>
                  <a:ext uri="{0D108BD9-81ED-4DB2-BD59-A6C34878D82A}">
                    <a16:rowId xmlns:a16="http://schemas.microsoft.com/office/drawing/2014/main" val="2827361847"/>
                  </a:ext>
                </a:extLst>
              </a:tr>
              <a:tr h="370840">
                <a:tc>
                  <a:txBody>
                    <a:bodyPr/>
                    <a:lstStyle/>
                    <a:p>
                      <a:r>
                        <a:rPr lang="en-US" dirty="0"/>
                        <a:t>Spokane</a:t>
                      </a:r>
                    </a:p>
                  </a:txBody>
                  <a:tcPr/>
                </a:tc>
                <a:tc>
                  <a:txBody>
                    <a:bodyPr/>
                    <a:lstStyle/>
                    <a:p>
                      <a:r>
                        <a:rPr lang="en-US" dirty="0"/>
                        <a:t>2,414</a:t>
                      </a:r>
                    </a:p>
                  </a:txBody>
                  <a:tcPr/>
                </a:tc>
                <a:tc>
                  <a:txBody>
                    <a:bodyPr/>
                    <a:lstStyle/>
                    <a:p>
                      <a:r>
                        <a:rPr lang="en-US" dirty="0"/>
                        <a:t>3,129</a:t>
                      </a:r>
                    </a:p>
                  </a:txBody>
                  <a:tcPr/>
                </a:tc>
                <a:extLst>
                  <a:ext uri="{0D108BD9-81ED-4DB2-BD59-A6C34878D82A}">
                    <a16:rowId xmlns:a16="http://schemas.microsoft.com/office/drawing/2014/main" val="3095781710"/>
                  </a:ext>
                </a:extLst>
              </a:tr>
              <a:tr h="370840">
                <a:tc>
                  <a:txBody>
                    <a:bodyPr/>
                    <a:lstStyle/>
                    <a:p>
                      <a:r>
                        <a:rPr lang="en-US" dirty="0"/>
                        <a:t>Tri-Cities</a:t>
                      </a:r>
                    </a:p>
                  </a:txBody>
                  <a:tcPr/>
                </a:tc>
                <a:tc>
                  <a:txBody>
                    <a:bodyPr/>
                    <a:lstStyle/>
                    <a:p>
                      <a:r>
                        <a:rPr lang="en-US" dirty="0"/>
                        <a:t>1,508</a:t>
                      </a:r>
                    </a:p>
                  </a:txBody>
                  <a:tcPr/>
                </a:tc>
                <a:tc>
                  <a:txBody>
                    <a:bodyPr/>
                    <a:lstStyle/>
                    <a:p>
                      <a:r>
                        <a:rPr lang="en-US" dirty="0"/>
                        <a:t>1,543</a:t>
                      </a:r>
                    </a:p>
                  </a:txBody>
                  <a:tcPr/>
                </a:tc>
                <a:extLst>
                  <a:ext uri="{0D108BD9-81ED-4DB2-BD59-A6C34878D82A}">
                    <a16:rowId xmlns:a16="http://schemas.microsoft.com/office/drawing/2014/main" val="2331805404"/>
                  </a:ext>
                </a:extLst>
              </a:tr>
            </a:tbl>
          </a:graphicData>
        </a:graphic>
      </p:graphicFrame>
    </p:spTree>
    <p:extLst>
      <p:ext uri="{BB962C8B-B14F-4D97-AF65-F5344CB8AC3E}">
        <p14:creationId xmlns:p14="http://schemas.microsoft.com/office/powerpoint/2010/main" val="2584547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B31DE-48AF-7876-CEDA-8AFCFCA32598}"/>
              </a:ext>
            </a:extLst>
          </p:cNvPr>
          <p:cNvSpPr>
            <a:spLocks noGrp="1"/>
          </p:cNvSpPr>
          <p:nvPr>
            <p:ph type="title"/>
          </p:nvPr>
        </p:nvSpPr>
        <p:spPr/>
        <p:txBody>
          <a:bodyPr/>
          <a:lstStyle/>
          <a:p>
            <a:pPr algn="ctr"/>
            <a:r>
              <a:rPr lang="en-US" dirty="0">
                <a:solidFill>
                  <a:schemeClr val="tx1"/>
                </a:solidFill>
              </a:rPr>
              <a:t>Mortgage Shock</a:t>
            </a:r>
          </a:p>
        </p:txBody>
      </p:sp>
      <p:pic>
        <p:nvPicPr>
          <p:cNvPr id="5" name="Content Placeholder 4" descr="Chart, line chart&#10;&#10;Description automatically generated">
            <a:extLst>
              <a:ext uri="{FF2B5EF4-FFF2-40B4-BE49-F238E27FC236}">
                <a16:creationId xmlns:a16="http://schemas.microsoft.com/office/drawing/2014/main" id="{9E32B2AF-EBC6-8BEC-2FE5-97F04CB171BE}"/>
              </a:ext>
            </a:extLst>
          </p:cNvPr>
          <p:cNvPicPr>
            <a:picLocks noGrp="1" noChangeAspect="1"/>
          </p:cNvPicPr>
          <p:nvPr>
            <p:ph idx="1"/>
          </p:nvPr>
        </p:nvPicPr>
        <p:blipFill>
          <a:blip r:embed="rId2"/>
          <a:stretch>
            <a:fillRect/>
          </a:stretch>
        </p:blipFill>
        <p:spPr>
          <a:xfrm>
            <a:off x="677863" y="2121409"/>
            <a:ext cx="8596312" cy="4126992"/>
          </a:xfrm>
        </p:spPr>
      </p:pic>
    </p:spTree>
    <p:extLst>
      <p:ext uri="{BB962C8B-B14F-4D97-AF65-F5344CB8AC3E}">
        <p14:creationId xmlns:p14="http://schemas.microsoft.com/office/powerpoint/2010/main" val="17832854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A83FF-A4F6-45DF-9079-912EFAEDD317}"/>
              </a:ext>
            </a:extLst>
          </p:cNvPr>
          <p:cNvSpPr>
            <a:spLocks noGrp="1"/>
          </p:cNvSpPr>
          <p:nvPr>
            <p:ph type="title"/>
          </p:nvPr>
        </p:nvSpPr>
        <p:spPr/>
        <p:txBody>
          <a:bodyPr/>
          <a:lstStyle/>
          <a:p>
            <a:pPr algn="ctr"/>
            <a:r>
              <a:rPr lang="en-US" dirty="0">
                <a:solidFill>
                  <a:schemeClr val="tx1"/>
                </a:solidFill>
              </a:rPr>
              <a:t>Washington February 2020=100</a:t>
            </a:r>
            <a:br>
              <a:rPr lang="en-US" dirty="0">
                <a:solidFill>
                  <a:schemeClr val="tx1"/>
                </a:solidFill>
              </a:rPr>
            </a:br>
            <a:r>
              <a:rPr lang="en-US" dirty="0">
                <a:solidFill>
                  <a:schemeClr val="tx1"/>
                </a:solidFill>
              </a:rPr>
              <a:t>August Unemployment Rate 3.7%</a:t>
            </a:r>
          </a:p>
        </p:txBody>
      </p:sp>
      <p:graphicFrame>
        <p:nvGraphicFramePr>
          <p:cNvPr id="6" name="Content Placeholder 5">
            <a:extLst>
              <a:ext uri="{FF2B5EF4-FFF2-40B4-BE49-F238E27FC236}">
                <a16:creationId xmlns:a16="http://schemas.microsoft.com/office/drawing/2014/main" id="{D23B6F1B-90F3-4C43-AC6B-A4E915D2C3FF}"/>
              </a:ext>
            </a:extLst>
          </p:cNvPr>
          <p:cNvGraphicFramePr>
            <a:graphicFrameLocks noGrp="1"/>
          </p:cNvGraphicFramePr>
          <p:nvPr>
            <p:ph sz="half" idx="2"/>
          </p:nvPr>
        </p:nvGraphicFramePr>
        <p:xfrm>
          <a:off x="5089525" y="2160588"/>
          <a:ext cx="4184650" cy="388143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ontent Placeholder 8">
            <a:extLst>
              <a:ext uri="{FF2B5EF4-FFF2-40B4-BE49-F238E27FC236}">
                <a16:creationId xmlns:a16="http://schemas.microsoft.com/office/drawing/2014/main" id="{76A2F231-9D38-3317-F0A7-44FC8A178B30}"/>
              </a:ext>
            </a:extLst>
          </p:cNvPr>
          <p:cNvGraphicFramePr>
            <a:graphicFrameLocks noGrp="1"/>
          </p:cNvGraphicFramePr>
          <p:nvPr>
            <p:ph sz="half" idx="1"/>
            <p:extLst>
              <p:ext uri="{D42A27DB-BD31-4B8C-83A1-F6EECF244321}">
                <p14:modId xmlns:p14="http://schemas.microsoft.com/office/powerpoint/2010/main" val="1790050818"/>
              </p:ext>
            </p:extLst>
          </p:nvPr>
        </p:nvGraphicFramePr>
        <p:xfrm>
          <a:off x="677334" y="2160588"/>
          <a:ext cx="4183062" cy="38814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219626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0F157-FD85-5908-B1D3-F4B2D4E1C1A9}"/>
              </a:ext>
            </a:extLst>
          </p:cNvPr>
          <p:cNvSpPr>
            <a:spLocks noGrp="1"/>
          </p:cNvSpPr>
          <p:nvPr>
            <p:ph type="title"/>
          </p:nvPr>
        </p:nvSpPr>
        <p:spPr/>
        <p:txBody>
          <a:bodyPr/>
          <a:lstStyle/>
          <a:p>
            <a:pPr algn="ctr"/>
            <a:r>
              <a:rPr lang="en-US" dirty="0">
                <a:solidFill>
                  <a:schemeClr val="tx1"/>
                </a:solidFill>
              </a:rPr>
              <a:t>Idaho February 2020 =100</a:t>
            </a:r>
            <a:br>
              <a:rPr lang="en-US" dirty="0">
                <a:solidFill>
                  <a:schemeClr val="tx1"/>
                </a:solidFill>
              </a:rPr>
            </a:br>
            <a:r>
              <a:rPr lang="en-US" dirty="0">
                <a:solidFill>
                  <a:schemeClr val="tx1"/>
                </a:solidFill>
              </a:rPr>
              <a:t>August Unemployment Rate 2.7%</a:t>
            </a:r>
          </a:p>
        </p:txBody>
      </p:sp>
      <p:graphicFrame>
        <p:nvGraphicFramePr>
          <p:cNvPr id="7" name="Content Placeholder 6">
            <a:extLst>
              <a:ext uri="{FF2B5EF4-FFF2-40B4-BE49-F238E27FC236}">
                <a16:creationId xmlns:a16="http://schemas.microsoft.com/office/drawing/2014/main" id="{365F9D2A-492F-9F88-B1B2-995B2D75E61E}"/>
              </a:ext>
            </a:extLst>
          </p:cNvPr>
          <p:cNvGraphicFramePr>
            <a:graphicFrameLocks noGrp="1"/>
          </p:cNvGraphicFramePr>
          <p:nvPr>
            <p:ph sz="half" idx="1"/>
            <p:extLst>
              <p:ext uri="{D42A27DB-BD31-4B8C-83A1-F6EECF244321}">
                <p14:modId xmlns:p14="http://schemas.microsoft.com/office/powerpoint/2010/main" val="755367062"/>
              </p:ext>
            </p:extLst>
          </p:nvPr>
        </p:nvGraphicFramePr>
        <p:xfrm>
          <a:off x="580327" y="2270316"/>
          <a:ext cx="4183062" cy="388143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a:extLst>
              <a:ext uri="{FF2B5EF4-FFF2-40B4-BE49-F238E27FC236}">
                <a16:creationId xmlns:a16="http://schemas.microsoft.com/office/drawing/2014/main" id="{AD4B43AC-F7F2-A259-7C4E-705B767B0E28}"/>
              </a:ext>
            </a:extLst>
          </p:cNvPr>
          <p:cNvGraphicFramePr>
            <a:graphicFrameLocks noGrp="1"/>
          </p:cNvGraphicFramePr>
          <p:nvPr>
            <p:ph sz="half" idx="2"/>
            <p:extLst>
              <p:ext uri="{D42A27DB-BD31-4B8C-83A1-F6EECF244321}">
                <p14:modId xmlns:p14="http://schemas.microsoft.com/office/powerpoint/2010/main" val="2152575129"/>
              </p:ext>
            </p:extLst>
          </p:nvPr>
        </p:nvGraphicFramePr>
        <p:xfrm>
          <a:off x="5089525" y="2160588"/>
          <a:ext cx="4184650" cy="38814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320653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0C726-A319-01BF-BBA8-F43AAABD290C}"/>
              </a:ext>
            </a:extLst>
          </p:cNvPr>
          <p:cNvSpPr>
            <a:spLocks noGrp="1"/>
          </p:cNvSpPr>
          <p:nvPr>
            <p:ph type="title"/>
          </p:nvPr>
        </p:nvSpPr>
        <p:spPr/>
        <p:txBody>
          <a:bodyPr>
            <a:normAutofit fontScale="90000"/>
          </a:bodyPr>
          <a:lstStyle/>
          <a:p>
            <a:pPr algn="ctr"/>
            <a:r>
              <a:rPr lang="en-US" dirty="0">
                <a:solidFill>
                  <a:schemeClr val="tx1"/>
                </a:solidFill>
              </a:rPr>
              <a:t>At Least A Slowdown Probably a Recession and Slide into a Different World</a:t>
            </a:r>
          </a:p>
        </p:txBody>
      </p:sp>
      <p:sp>
        <p:nvSpPr>
          <p:cNvPr id="3" name="Content Placeholder 2">
            <a:extLst>
              <a:ext uri="{FF2B5EF4-FFF2-40B4-BE49-F238E27FC236}">
                <a16:creationId xmlns:a16="http://schemas.microsoft.com/office/drawing/2014/main" id="{3FA4472C-4C15-909A-1789-AA0FA48F497F}"/>
              </a:ext>
            </a:extLst>
          </p:cNvPr>
          <p:cNvSpPr>
            <a:spLocks noGrp="1"/>
          </p:cNvSpPr>
          <p:nvPr>
            <p:ph idx="1"/>
          </p:nvPr>
        </p:nvSpPr>
        <p:spPr/>
        <p:txBody>
          <a:bodyPr>
            <a:normAutofit/>
          </a:bodyPr>
          <a:lstStyle/>
          <a:p>
            <a:r>
              <a:rPr lang="en-US" dirty="0"/>
              <a:t>In 2022 GDP Growth 0-.5%- Down from 5.9% Last Year and .5-1.5% in 2023</a:t>
            </a:r>
          </a:p>
          <a:p>
            <a:r>
              <a:rPr lang="en-US" dirty="0"/>
              <a:t>CPI Inflation 7-8% Up from 4.7% in 2021 and 3.5-4% Next Year</a:t>
            </a:r>
          </a:p>
          <a:p>
            <a:r>
              <a:rPr lang="en-US" dirty="0"/>
              <a:t>Idaho Job Growth August WBC Consensus/ State 3.5-3.6%% in 2022 and 2-2.5% 2023</a:t>
            </a:r>
          </a:p>
          <a:p>
            <a:r>
              <a:rPr lang="en-US" dirty="0"/>
              <a:t>Washington 4.1% in 2022 and 2.6% in 2023 </a:t>
            </a:r>
          </a:p>
          <a:p>
            <a:r>
              <a:rPr lang="en-US" dirty="0"/>
              <a:t>Policy Uncertainty and Dispersion of Outlooks-</a:t>
            </a:r>
            <a:r>
              <a:rPr lang="en-US" i="1" dirty="0"/>
              <a:t>Economist</a:t>
            </a:r>
            <a:r>
              <a:rPr lang="en-US" dirty="0"/>
              <a:t> 7/10/22, NABE October Forecast 3.1% Point Difference 5 Highest and Lowest for 2023 GDP</a:t>
            </a:r>
          </a:p>
          <a:p>
            <a:r>
              <a:rPr lang="en-US" dirty="0"/>
              <a:t>Will the Fed go too far?  Or let up too soon?</a:t>
            </a:r>
          </a:p>
          <a:p>
            <a:endParaRPr lang="en-US" dirty="0"/>
          </a:p>
          <a:p>
            <a:endParaRPr lang="en-US" dirty="0"/>
          </a:p>
        </p:txBody>
      </p:sp>
    </p:spTree>
    <p:extLst>
      <p:ext uri="{BB962C8B-B14F-4D97-AF65-F5344CB8AC3E}">
        <p14:creationId xmlns:p14="http://schemas.microsoft.com/office/powerpoint/2010/main" val="21528552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0C726-A319-01BF-BBA8-F43AAABD290C}"/>
              </a:ext>
            </a:extLst>
          </p:cNvPr>
          <p:cNvSpPr>
            <a:spLocks noGrp="1"/>
          </p:cNvSpPr>
          <p:nvPr>
            <p:ph type="title"/>
          </p:nvPr>
        </p:nvSpPr>
        <p:spPr/>
        <p:txBody>
          <a:bodyPr/>
          <a:lstStyle/>
          <a:p>
            <a:pPr algn="ctr"/>
            <a:r>
              <a:rPr lang="en-US" dirty="0">
                <a:solidFill>
                  <a:schemeClr val="tx1"/>
                </a:solidFill>
              </a:rPr>
              <a:t>Covid’s Long Shadow</a:t>
            </a:r>
          </a:p>
        </p:txBody>
      </p:sp>
      <p:sp>
        <p:nvSpPr>
          <p:cNvPr id="3" name="Content Placeholder 2">
            <a:extLst>
              <a:ext uri="{FF2B5EF4-FFF2-40B4-BE49-F238E27FC236}">
                <a16:creationId xmlns:a16="http://schemas.microsoft.com/office/drawing/2014/main" id="{3FA4472C-4C15-909A-1789-AA0FA48F497F}"/>
              </a:ext>
            </a:extLst>
          </p:cNvPr>
          <p:cNvSpPr>
            <a:spLocks noGrp="1"/>
          </p:cNvSpPr>
          <p:nvPr>
            <p:ph idx="1"/>
          </p:nvPr>
        </p:nvSpPr>
        <p:spPr/>
        <p:txBody>
          <a:bodyPr>
            <a:normAutofit/>
          </a:bodyPr>
          <a:lstStyle/>
          <a:p>
            <a:r>
              <a:rPr lang="en-US" dirty="0"/>
              <a:t>Labor Force Reduction</a:t>
            </a:r>
          </a:p>
          <a:p>
            <a:r>
              <a:rPr lang="en-US" dirty="0"/>
              <a:t>Supply Chain Re-Evaluation-More Inventory, Alternatives, Friend Shoring, Security-Implies Higher Prices-Globalization Retreat</a:t>
            </a:r>
          </a:p>
          <a:p>
            <a:r>
              <a:rPr lang="en-US" dirty="0"/>
              <a:t>Demonstrated Alternative-Business Arrangements and Locational Patterns-Hybrid</a:t>
            </a:r>
          </a:p>
          <a:p>
            <a:r>
              <a:rPr lang="en-US" dirty="0"/>
              <a:t>Broken Agreements Forbearance, Deferrals, Rent Holidays, Payment Suspensions</a:t>
            </a:r>
          </a:p>
          <a:p>
            <a:r>
              <a:rPr lang="en-US" dirty="0"/>
              <a:t>Income without Work or Production-Stimmies, Unemployment Comp More Than Earnings, Reduced Work Requirements, PPP- Long Term Implications</a:t>
            </a:r>
          </a:p>
          <a:p>
            <a:r>
              <a:rPr lang="en-US" dirty="0"/>
              <a:t>Next Shock? Policy Response</a:t>
            </a:r>
          </a:p>
          <a:p>
            <a:r>
              <a:rPr lang="en-US" dirty="0"/>
              <a:t>Educational Disruption-Long Lasting</a:t>
            </a:r>
          </a:p>
        </p:txBody>
      </p:sp>
    </p:spTree>
    <p:extLst>
      <p:ext uri="{BB962C8B-B14F-4D97-AF65-F5344CB8AC3E}">
        <p14:creationId xmlns:p14="http://schemas.microsoft.com/office/powerpoint/2010/main" val="1448081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CF7C9-527A-D6D6-5E70-2A8C48D47625}"/>
              </a:ext>
            </a:extLst>
          </p:cNvPr>
          <p:cNvSpPr>
            <a:spLocks noGrp="1"/>
          </p:cNvSpPr>
          <p:nvPr>
            <p:ph type="title"/>
          </p:nvPr>
        </p:nvSpPr>
        <p:spPr/>
        <p:txBody>
          <a:bodyPr/>
          <a:lstStyle/>
          <a:p>
            <a:pPr algn="ctr"/>
            <a:r>
              <a:rPr lang="en-US" dirty="0">
                <a:solidFill>
                  <a:schemeClr val="tx1"/>
                </a:solidFill>
              </a:rPr>
              <a:t>PLUS</a:t>
            </a:r>
          </a:p>
        </p:txBody>
      </p:sp>
      <p:sp>
        <p:nvSpPr>
          <p:cNvPr id="3" name="Content Placeholder 2">
            <a:extLst>
              <a:ext uri="{FF2B5EF4-FFF2-40B4-BE49-F238E27FC236}">
                <a16:creationId xmlns:a16="http://schemas.microsoft.com/office/drawing/2014/main" id="{2631C163-2D80-9557-EF21-1D327C9F569C}"/>
              </a:ext>
            </a:extLst>
          </p:cNvPr>
          <p:cNvSpPr>
            <a:spLocks noGrp="1"/>
          </p:cNvSpPr>
          <p:nvPr>
            <p:ph idx="1"/>
          </p:nvPr>
        </p:nvSpPr>
        <p:spPr/>
        <p:txBody>
          <a:bodyPr/>
          <a:lstStyle/>
          <a:p>
            <a:r>
              <a:rPr lang="en-US" dirty="0"/>
              <a:t>Gray Tsunami</a:t>
            </a:r>
          </a:p>
          <a:p>
            <a:r>
              <a:rPr lang="en-US" dirty="0"/>
              <a:t>War in Europe</a:t>
            </a:r>
          </a:p>
          <a:p>
            <a:r>
              <a:rPr lang="en-US" dirty="0"/>
              <a:t>Climate Change Re-Arrangement</a:t>
            </a:r>
          </a:p>
          <a:p>
            <a:endParaRPr lang="en-US" dirty="0"/>
          </a:p>
          <a:p>
            <a:r>
              <a:rPr lang="en-US" dirty="0"/>
              <a:t>The Question Now is Soft Landing or Hard? </a:t>
            </a:r>
          </a:p>
        </p:txBody>
      </p:sp>
    </p:spTree>
    <p:extLst>
      <p:ext uri="{BB962C8B-B14F-4D97-AF65-F5344CB8AC3E}">
        <p14:creationId xmlns:p14="http://schemas.microsoft.com/office/powerpoint/2010/main" val="2895995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sz="half" idx="4294967295"/>
          </p:nvPr>
        </p:nvSpPr>
        <p:spPr>
          <a:xfrm>
            <a:off x="609600" y="1436914"/>
            <a:ext cx="2667000" cy="5127172"/>
          </a:xfrm>
        </p:spPr>
        <p:txBody>
          <a:bodyPr>
            <a:noAutofit/>
          </a:bodyPr>
          <a:lstStyle/>
          <a:p>
            <a:pPr>
              <a:lnSpc>
                <a:spcPct val="80000"/>
              </a:lnSpc>
            </a:pPr>
            <a:r>
              <a:rPr lang="en-US" dirty="0">
                <a:solidFill>
                  <a:schemeClr val="tx1"/>
                </a:solidFill>
              </a:rPr>
              <a:t>Texas 1</a:t>
            </a:r>
          </a:p>
          <a:p>
            <a:pPr>
              <a:lnSpc>
                <a:spcPct val="80000"/>
              </a:lnSpc>
            </a:pPr>
            <a:r>
              <a:rPr lang="en-US" sz="1600" b="1" dirty="0">
                <a:solidFill>
                  <a:schemeClr val="tx1"/>
                </a:solidFill>
              </a:rPr>
              <a:t>New Jersey  2</a:t>
            </a:r>
          </a:p>
          <a:p>
            <a:pPr>
              <a:lnSpc>
                <a:spcPct val="80000"/>
              </a:lnSpc>
            </a:pPr>
            <a:r>
              <a:rPr lang="en-US" sz="1600" b="1" dirty="0">
                <a:solidFill>
                  <a:schemeClr val="tx1"/>
                </a:solidFill>
              </a:rPr>
              <a:t>Florida 3 </a:t>
            </a:r>
          </a:p>
          <a:p>
            <a:pPr>
              <a:lnSpc>
                <a:spcPct val="80000"/>
              </a:lnSpc>
            </a:pPr>
            <a:r>
              <a:rPr lang="en-US" sz="1600" b="1" dirty="0">
                <a:solidFill>
                  <a:schemeClr val="tx1"/>
                </a:solidFill>
              </a:rPr>
              <a:t>New York 4 </a:t>
            </a:r>
          </a:p>
          <a:p>
            <a:pPr>
              <a:lnSpc>
                <a:spcPct val="80000"/>
              </a:lnSpc>
            </a:pPr>
            <a:r>
              <a:rPr lang="en-US" sz="1600" b="1" dirty="0">
                <a:solidFill>
                  <a:schemeClr val="tx1"/>
                </a:solidFill>
              </a:rPr>
              <a:t>Georgia 5</a:t>
            </a:r>
          </a:p>
          <a:p>
            <a:pPr>
              <a:lnSpc>
                <a:spcPct val="80000"/>
              </a:lnSpc>
            </a:pPr>
            <a:r>
              <a:rPr lang="en-US" sz="1600" b="1" dirty="0">
                <a:solidFill>
                  <a:schemeClr val="tx1"/>
                </a:solidFill>
              </a:rPr>
              <a:t>Oregon 6</a:t>
            </a:r>
          </a:p>
          <a:p>
            <a:pPr>
              <a:lnSpc>
                <a:spcPct val="80000"/>
              </a:lnSpc>
            </a:pPr>
            <a:r>
              <a:rPr lang="en-US" sz="1600" b="1" dirty="0">
                <a:solidFill>
                  <a:schemeClr val="tx1"/>
                </a:solidFill>
              </a:rPr>
              <a:t>Nevada  7</a:t>
            </a:r>
          </a:p>
          <a:p>
            <a:pPr>
              <a:lnSpc>
                <a:spcPct val="80000"/>
              </a:lnSpc>
            </a:pPr>
            <a:r>
              <a:rPr lang="en-US" sz="1600" b="1" dirty="0">
                <a:solidFill>
                  <a:schemeClr val="tx1"/>
                </a:solidFill>
              </a:rPr>
              <a:t>Massachusetts 8</a:t>
            </a:r>
          </a:p>
          <a:p>
            <a:pPr>
              <a:lnSpc>
                <a:spcPct val="80000"/>
              </a:lnSpc>
            </a:pPr>
            <a:r>
              <a:rPr lang="en-US" sz="1600" b="1" dirty="0">
                <a:solidFill>
                  <a:srgbClr val="FF0000"/>
                </a:solidFill>
              </a:rPr>
              <a:t>Washington 9</a:t>
            </a:r>
          </a:p>
          <a:p>
            <a:pPr>
              <a:lnSpc>
                <a:spcPct val="80000"/>
              </a:lnSpc>
            </a:pPr>
            <a:r>
              <a:rPr lang="en-US" sz="1600" b="1" dirty="0">
                <a:solidFill>
                  <a:schemeClr val="tx1"/>
                </a:solidFill>
              </a:rPr>
              <a:t>Illinois10</a:t>
            </a:r>
          </a:p>
          <a:p>
            <a:pPr>
              <a:lnSpc>
                <a:spcPct val="80000"/>
              </a:lnSpc>
            </a:pPr>
            <a:r>
              <a:rPr lang="en-US" sz="1600" b="1" dirty="0">
                <a:solidFill>
                  <a:schemeClr val="tx1"/>
                </a:solidFill>
              </a:rPr>
              <a:t>Rhode Island 11</a:t>
            </a:r>
          </a:p>
          <a:p>
            <a:pPr>
              <a:lnSpc>
                <a:spcPct val="80000"/>
              </a:lnSpc>
            </a:pPr>
            <a:r>
              <a:rPr lang="en-US" sz="1600" b="1" dirty="0">
                <a:solidFill>
                  <a:schemeClr val="tx1"/>
                </a:solidFill>
              </a:rPr>
              <a:t>California 12</a:t>
            </a:r>
          </a:p>
          <a:p>
            <a:pPr>
              <a:lnSpc>
                <a:spcPct val="80000"/>
              </a:lnSpc>
            </a:pPr>
            <a:r>
              <a:rPr lang="en-US" sz="1600" b="1" dirty="0">
                <a:solidFill>
                  <a:schemeClr val="tx1"/>
                </a:solidFill>
              </a:rPr>
              <a:t>North Carolina  13</a:t>
            </a:r>
          </a:p>
          <a:p>
            <a:pPr>
              <a:lnSpc>
                <a:spcPct val="80000"/>
              </a:lnSpc>
            </a:pPr>
            <a:r>
              <a:rPr lang="en-US" sz="1600" b="1" dirty="0">
                <a:solidFill>
                  <a:schemeClr val="tx1"/>
                </a:solidFill>
              </a:rPr>
              <a:t>Colorado 14</a:t>
            </a:r>
          </a:p>
          <a:p>
            <a:pPr>
              <a:lnSpc>
                <a:spcPct val="80000"/>
              </a:lnSpc>
            </a:pPr>
            <a:r>
              <a:rPr lang="en-US" sz="1600" b="1" dirty="0">
                <a:solidFill>
                  <a:schemeClr val="tx1"/>
                </a:solidFill>
              </a:rPr>
              <a:t>Arizona 15</a:t>
            </a:r>
          </a:p>
          <a:p>
            <a:pPr>
              <a:lnSpc>
                <a:spcPct val="80000"/>
              </a:lnSpc>
            </a:pPr>
            <a:r>
              <a:rPr lang="en-US" sz="1600" dirty="0">
                <a:solidFill>
                  <a:schemeClr val="tx1"/>
                </a:solidFill>
              </a:rPr>
              <a:t>South Carolina 16</a:t>
            </a:r>
          </a:p>
          <a:p>
            <a:pPr marL="0" indent="0">
              <a:lnSpc>
                <a:spcPct val="80000"/>
              </a:lnSpc>
              <a:buNone/>
            </a:pPr>
            <a:r>
              <a:rPr lang="en-US" sz="1600" b="1" dirty="0">
                <a:solidFill>
                  <a:schemeClr val="tx1"/>
                </a:solidFill>
              </a:rPr>
              <a:t>  </a:t>
            </a:r>
          </a:p>
        </p:txBody>
      </p:sp>
      <p:sp>
        <p:nvSpPr>
          <p:cNvPr id="41986" name="Rectangle 2"/>
          <p:cNvSpPr>
            <a:spLocks noGrp="1" noChangeArrowheads="1"/>
          </p:cNvSpPr>
          <p:nvPr>
            <p:ph type="title" idx="4294967295"/>
          </p:nvPr>
        </p:nvSpPr>
        <p:spPr>
          <a:xfrm>
            <a:off x="1046350" y="409609"/>
            <a:ext cx="8229600" cy="778982"/>
          </a:xfrm>
        </p:spPr>
        <p:txBody>
          <a:bodyPr>
            <a:noAutofit/>
          </a:bodyPr>
          <a:lstStyle/>
          <a:p>
            <a:pPr algn="ctr"/>
            <a:r>
              <a:rPr lang="en-US" sz="1600" i="1" dirty="0">
                <a:solidFill>
                  <a:schemeClr val="tx1"/>
                </a:solidFill>
              </a:rPr>
              <a:t>Job Growth Update</a:t>
            </a:r>
            <a:r>
              <a:rPr lang="en-US" sz="1600" dirty="0">
                <a:solidFill>
                  <a:schemeClr val="tx1"/>
                </a:solidFill>
              </a:rPr>
              <a:t> August 2022 Data </a:t>
            </a:r>
            <a:br>
              <a:rPr lang="en-US" sz="1600" dirty="0">
                <a:solidFill>
                  <a:schemeClr val="tx1"/>
                </a:solidFill>
              </a:rPr>
            </a:br>
            <a:r>
              <a:rPr lang="en-US" sz="1600" dirty="0">
                <a:solidFill>
                  <a:schemeClr val="tx1"/>
                </a:solidFill>
              </a:rPr>
              <a:t>Year over Year Change </a:t>
            </a:r>
            <a:r>
              <a:rPr lang="en-US" sz="1600" b="1" i="1" dirty="0">
                <a:solidFill>
                  <a:schemeClr val="tx1"/>
                </a:solidFill>
              </a:rPr>
              <a:t>– 50 </a:t>
            </a:r>
            <a:r>
              <a:rPr lang="en-US" sz="1600" dirty="0">
                <a:solidFill>
                  <a:schemeClr val="tx1"/>
                </a:solidFill>
              </a:rPr>
              <a:t>States Up</a:t>
            </a:r>
            <a:br>
              <a:rPr lang="en-US" sz="1600" dirty="0">
                <a:solidFill>
                  <a:schemeClr val="tx1"/>
                </a:solidFill>
              </a:rPr>
            </a:br>
            <a:r>
              <a:rPr lang="en-US" sz="1600" dirty="0">
                <a:solidFill>
                  <a:schemeClr val="tx1"/>
                </a:solidFill>
              </a:rPr>
              <a:t>Source: BLS, ASU</a:t>
            </a:r>
          </a:p>
        </p:txBody>
      </p:sp>
      <p:sp>
        <p:nvSpPr>
          <p:cNvPr id="41988" name="Rectangle 4"/>
          <p:cNvSpPr>
            <a:spLocks noGrp="1" noChangeArrowheads="1"/>
          </p:cNvSpPr>
          <p:nvPr>
            <p:ph type="body" sz="half" idx="4294967295"/>
          </p:nvPr>
        </p:nvSpPr>
        <p:spPr>
          <a:xfrm>
            <a:off x="3681937" y="1188591"/>
            <a:ext cx="2667000" cy="4849489"/>
          </a:xfrm>
        </p:spPr>
        <p:txBody>
          <a:bodyPr>
            <a:noAutofit/>
          </a:bodyPr>
          <a:lstStyle/>
          <a:p>
            <a:pPr>
              <a:lnSpc>
                <a:spcPct val="80000"/>
              </a:lnSpc>
            </a:pPr>
            <a:r>
              <a:rPr lang="en-US" sz="1600" dirty="0">
                <a:solidFill>
                  <a:schemeClr val="tx1"/>
                </a:solidFill>
              </a:rPr>
              <a:t>Tennessee  17</a:t>
            </a:r>
          </a:p>
          <a:p>
            <a:pPr>
              <a:lnSpc>
                <a:spcPct val="80000"/>
              </a:lnSpc>
            </a:pPr>
            <a:r>
              <a:rPr lang="en-US" sz="1600" b="1" dirty="0">
                <a:solidFill>
                  <a:schemeClr val="tx1"/>
                </a:solidFill>
              </a:rPr>
              <a:t>Pennsylvania  18</a:t>
            </a:r>
          </a:p>
          <a:p>
            <a:pPr>
              <a:lnSpc>
                <a:spcPct val="80000"/>
              </a:lnSpc>
            </a:pPr>
            <a:r>
              <a:rPr lang="en-US" sz="1600" dirty="0">
                <a:solidFill>
                  <a:schemeClr val="tx1"/>
                </a:solidFill>
              </a:rPr>
              <a:t>New Mexico 19 </a:t>
            </a:r>
          </a:p>
          <a:p>
            <a:pPr>
              <a:lnSpc>
                <a:spcPct val="80000"/>
              </a:lnSpc>
            </a:pPr>
            <a:r>
              <a:rPr lang="en-US" sz="1600" b="1" dirty="0">
                <a:solidFill>
                  <a:schemeClr val="tx1"/>
                </a:solidFill>
              </a:rPr>
              <a:t>Utah 20</a:t>
            </a:r>
          </a:p>
          <a:p>
            <a:pPr>
              <a:lnSpc>
                <a:spcPct val="80000"/>
              </a:lnSpc>
            </a:pPr>
            <a:r>
              <a:rPr lang="en-US" sz="1600" b="1" dirty="0">
                <a:solidFill>
                  <a:schemeClr val="tx1"/>
                </a:solidFill>
              </a:rPr>
              <a:t>Michigan 21</a:t>
            </a:r>
          </a:p>
          <a:p>
            <a:pPr>
              <a:lnSpc>
                <a:spcPct val="80000"/>
              </a:lnSpc>
            </a:pPr>
            <a:r>
              <a:rPr lang="en-US" sz="1600" b="1" dirty="0">
                <a:solidFill>
                  <a:schemeClr val="tx1"/>
                </a:solidFill>
              </a:rPr>
              <a:t>Kentucky 22</a:t>
            </a:r>
          </a:p>
          <a:p>
            <a:pPr>
              <a:lnSpc>
                <a:spcPct val="80000"/>
              </a:lnSpc>
            </a:pPr>
            <a:r>
              <a:rPr lang="en-US" sz="1600" b="1" dirty="0">
                <a:solidFill>
                  <a:schemeClr val="tx1"/>
                </a:solidFill>
              </a:rPr>
              <a:t>North Dakota 23</a:t>
            </a:r>
          </a:p>
          <a:p>
            <a:pPr>
              <a:lnSpc>
                <a:spcPct val="80000"/>
              </a:lnSpc>
            </a:pPr>
            <a:r>
              <a:rPr lang="en-US" sz="1600" b="1" dirty="0">
                <a:solidFill>
                  <a:schemeClr val="tx1"/>
                </a:solidFill>
              </a:rPr>
              <a:t>Arkansas 24</a:t>
            </a:r>
          </a:p>
          <a:p>
            <a:pPr>
              <a:lnSpc>
                <a:spcPct val="80000"/>
              </a:lnSpc>
            </a:pPr>
            <a:r>
              <a:rPr lang="en-US" sz="1600" b="1" dirty="0">
                <a:solidFill>
                  <a:schemeClr val="tx1"/>
                </a:solidFill>
              </a:rPr>
              <a:t>Oklahoma 25</a:t>
            </a:r>
          </a:p>
          <a:p>
            <a:pPr>
              <a:lnSpc>
                <a:spcPct val="80000"/>
              </a:lnSpc>
            </a:pPr>
            <a:r>
              <a:rPr lang="en-US" sz="1600" b="1" dirty="0">
                <a:solidFill>
                  <a:schemeClr val="tx1"/>
                </a:solidFill>
              </a:rPr>
              <a:t>Virginia 26</a:t>
            </a:r>
          </a:p>
          <a:p>
            <a:pPr>
              <a:lnSpc>
                <a:spcPct val="80000"/>
              </a:lnSpc>
            </a:pPr>
            <a:r>
              <a:rPr lang="en-US" sz="1600" b="1" dirty="0">
                <a:solidFill>
                  <a:schemeClr val="tx1"/>
                </a:solidFill>
              </a:rPr>
              <a:t>Wyoming 27</a:t>
            </a:r>
          </a:p>
          <a:p>
            <a:pPr>
              <a:lnSpc>
                <a:spcPct val="80000"/>
              </a:lnSpc>
            </a:pPr>
            <a:r>
              <a:rPr lang="en-US" sz="1600" dirty="0">
                <a:solidFill>
                  <a:schemeClr val="tx1"/>
                </a:solidFill>
              </a:rPr>
              <a:t>Delaware  28</a:t>
            </a:r>
          </a:p>
          <a:p>
            <a:pPr>
              <a:lnSpc>
                <a:spcPct val="80000"/>
              </a:lnSpc>
            </a:pPr>
            <a:r>
              <a:rPr lang="en-US" sz="1600" dirty="0">
                <a:solidFill>
                  <a:schemeClr val="tx1"/>
                </a:solidFill>
              </a:rPr>
              <a:t>Maine 29</a:t>
            </a:r>
          </a:p>
          <a:p>
            <a:pPr>
              <a:lnSpc>
                <a:spcPct val="80000"/>
              </a:lnSpc>
            </a:pPr>
            <a:r>
              <a:rPr lang="en-US" sz="1600" b="1" dirty="0">
                <a:solidFill>
                  <a:srgbClr val="FF0000"/>
                </a:solidFill>
              </a:rPr>
              <a:t>Idaho 30</a:t>
            </a:r>
          </a:p>
          <a:p>
            <a:pPr>
              <a:lnSpc>
                <a:spcPct val="80000"/>
              </a:lnSpc>
            </a:pPr>
            <a:r>
              <a:rPr lang="en-US" sz="1600" b="1" dirty="0">
                <a:solidFill>
                  <a:schemeClr val="tx1"/>
                </a:solidFill>
              </a:rPr>
              <a:t>Montana 31</a:t>
            </a:r>
          </a:p>
          <a:p>
            <a:pPr>
              <a:lnSpc>
                <a:spcPct val="80000"/>
              </a:lnSpc>
            </a:pPr>
            <a:r>
              <a:rPr lang="en-US" sz="1600" dirty="0">
                <a:solidFill>
                  <a:schemeClr val="tx1"/>
                </a:solidFill>
              </a:rPr>
              <a:t>South Dakota 32</a:t>
            </a:r>
          </a:p>
          <a:p>
            <a:pPr marL="0" indent="0">
              <a:lnSpc>
                <a:spcPct val="80000"/>
              </a:lnSpc>
              <a:buNone/>
            </a:pPr>
            <a:endParaRPr lang="en-US" sz="1600" dirty="0">
              <a:solidFill>
                <a:schemeClr val="tx1"/>
              </a:solidFill>
            </a:endParaRPr>
          </a:p>
          <a:p>
            <a:pPr>
              <a:lnSpc>
                <a:spcPct val="80000"/>
              </a:lnSpc>
            </a:pPr>
            <a:endParaRPr lang="en-US" sz="1400" b="1" dirty="0">
              <a:solidFill>
                <a:schemeClr val="tx1"/>
              </a:solidFill>
            </a:endParaRPr>
          </a:p>
          <a:p>
            <a:pPr marL="0" indent="0">
              <a:lnSpc>
                <a:spcPct val="80000"/>
              </a:lnSpc>
              <a:buNone/>
            </a:pPr>
            <a:endParaRPr lang="en-US" sz="1400" dirty="0"/>
          </a:p>
        </p:txBody>
      </p:sp>
      <p:sp>
        <p:nvSpPr>
          <p:cNvPr id="8" name="Rectangle 4"/>
          <p:cNvSpPr txBox="1">
            <a:spLocks noChangeArrowheads="1"/>
          </p:cNvSpPr>
          <p:nvPr/>
        </p:nvSpPr>
        <p:spPr>
          <a:xfrm>
            <a:off x="6003761" y="1771650"/>
            <a:ext cx="2667000" cy="4792436"/>
          </a:xfrm>
          <a:prstGeom prst="rect">
            <a:avLst/>
          </a:prstGeom>
        </p:spPr>
        <p:txBody>
          <a:bodyPr vert="horz" lIns="91440" tIns="45720" rIns="91440" bIns="45720" rtlCol="0">
            <a:normAutofit fontScale="70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nSpc>
                <a:spcPct val="80000"/>
              </a:lnSpc>
            </a:pPr>
            <a:r>
              <a:rPr lang="en-US" sz="2300" b="1" dirty="0">
                <a:solidFill>
                  <a:schemeClr val="tx1"/>
                </a:solidFill>
              </a:rPr>
              <a:t>Indiana 33</a:t>
            </a:r>
          </a:p>
          <a:p>
            <a:pPr>
              <a:lnSpc>
                <a:spcPct val="80000"/>
              </a:lnSpc>
            </a:pPr>
            <a:r>
              <a:rPr lang="en-US" sz="2000" b="1" dirty="0">
                <a:solidFill>
                  <a:schemeClr val="tx1"/>
                </a:solidFill>
              </a:rPr>
              <a:t>West Virginia34</a:t>
            </a:r>
          </a:p>
          <a:p>
            <a:pPr>
              <a:lnSpc>
                <a:spcPct val="80000"/>
              </a:lnSpc>
            </a:pPr>
            <a:r>
              <a:rPr lang="en-US" sz="2300" dirty="0">
                <a:solidFill>
                  <a:schemeClr val="tx1"/>
                </a:solidFill>
              </a:rPr>
              <a:t>Maryland  35</a:t>
            </a:r>
          </a:p>
          <a:p>
            <a:pPr>
              <a:lnSpc>
                <a:spcPct val="80000"/>
              </a:lnSpc>
            </a:pPr>
            <a:r>
              <a:rPr lang="en-US" sz="2300" dirty="0">
                <a:solidFill>
                  <a:schemeClr val="tx1"/>
                </a:solidFill>
              </a:rPr>
              <a:t>Connecticut 36</a:t>
            </a:r>
          </a:p>
          <a:p>
            <a:pPr>
              <a:lnSpc>
                <a:spcPct val="80000"/>
              </a:lnSpc>
            </a:pPr>
            <a:r>
              <a:rPr lang="en-US" sz="2000" b="1" dirty="0">
                <a:solidFill>
                  <a:schemeClr val="tx1"/>
                </a:solidFill>
              </a:rPr>
              <a:t>Minnesota 37 </a:t>
            </a:r>
          </a:p>
          <a:p>
            <a:pPr>
              <a:lnSpc>
                <a:spcPct val="80000"/>
              </a:lnSpc>
            </a:pPr>
            <a:r>
              <a:rPr lang="en-US" sz="2300" b="1" dirty="0">
                <a:solidFill>
                  <a:schemeClr val="tx1"/>
                </a:solidFill>
              </a:rPr>
              <a:t>Vermont 38</a:t>
            </a:r>
          </a:p>
          <a:p>
            <a:pPr>
              <a:lnSpc>
                <a:spcPct val="80000"/>
              </a:lnSpc>
            </a:pPr>
            <a:r>
              <a:rPr lang="en-US" sz="2000" b="1" dirty="0">
                <a:solidFill>
                  <a:schemeClr val="tx1"/>
                </a:solidFill>
              </a:rPr>
              <a:t>Iowa 39</a:t>
            </a:r>
          </a:p>
          <a:p>
            <a:pPr>
              <a:lnSpc>
                <a:spcPct val="80000"/>
              </a:lnSpc>
            </a:pPr>
            <a:r>
              <a:rPr lang="en-US" sz="2000" b="1" dirty="0">
                <a:solidFill>
                  <a:schemeClr val="tx1"/>
                </a:solidFill>
              </a:rPr>
              <a:t>New Hampshire 40</a:t>
            </a:r>
          </a:p>
          <a:p>
            <a:pPr>
              <a:lnSpc>
                <a:spcPct val="80000"/>
              </a:lnSpc>
            </a:pPr>
            <a:r>
              <a:rPr lang="en-US" sz="2000" b="1" dirty="0">
                <a:solidFill>
                  <a:schemeClr val="tx1"/>
                </a:solidFill>
              </a:rPr>
              <a:t>Louisiana 41</a:t>
            </a:r>
          </a:p>
          <a:p>
            <a:pPr>
              <a:lnSpc>
                <a:spcPct val="80000"/>
              </a:lnSpc>
            </a:pPr>
            <a:r>
              <a:rPr lang="en-US" sz="2000" b="1" dirty="0">
                <a:solidFill>
                  <a:schemeClr val="tx1"/>
                </a:solidFill>
              </a:rPr>
              <a:t>Hawaii 42 </a:t>
            </a:r>
          </a:p>
          <a:p>
            <a:pPr>
              <a:lnSpc>
                <a:spcPct val="80000"/>
              </a:lnSpc>
            </a:pPr>
            <a:r>
              <a:rPr lang="en-US" sz="2300" b="1" dirty="0">
                <a:solidFill>
                  <a:schemeClr val="tx1"/>
                </a:solidFill>
              </a:rPr>
              <a:t>Missouri 43</a:t>
            </a:r>
          </a:p>
          <a:p>
            <a:pPr>
              <a:lnSpc>
                <a:spcPct val="80000"/>
              </a:lnSpc>
            </a:pPr>
            <a:r>
              <a:rPr lang="en-US" sz="2300" dirty="0">
                <a:solidFill>
                  <a:schemeClr val="tx1"/>
                </a:solidFill>
              </a:rPr>
              <a:t>Alaska 44</a:t>
            </a:r>
          </a:p>
          <a:p>
            <a:pPr>
              <a:lnSpc>
                <a:spcPct val="80000"/>
              </a:lnSpc>
            </a:pPr>
            <a:r>
              <a:rPr lang="en-US" sz="2300" b="1" dirty="0">
                <a:solidFill>
                  <a:schemeClr val="tx1"/>
                </a:solidFill>
              </a:rPr>
              <a:t>Alabama 45</a:t>
            </a:r>
          </a:p>
          <a:p>
            <a:pPr>
              <a:lnSpc>
                <a:spcPct val="80000"/>
              </a:lnSpc>
            </a:pPr>
            <a:r>
              <a:rPr lang="en-US" sz="2300" dirty="0">
                <a:solidFill>
                  <a:schemeClr val="tx1"/>
                </a:solidFill>
              </a:rPr>
              <a:t>Wisconsin 46</a:t>
            </a:r>
          </a:p>
          <a:p>
            <a:pPr>
              <a:lnSpc>
                <a:spcPct val="80000"/>
              </a:lnSpc>
            </a:pPr>
            <a:r>
              <a:rPr lang="en-US" sz="2000" b="1" dirty="0">
                <a:solidFill>
                  <a:schemeClr val="tx1"/>
                </a:solidFill>
              </a:rPr>
              <a:t>Nebraska 47</a:t>
            </a:r>
          </a:p>
          <a:p>
            <a:pPr>
              <a:lnSpc>
                <a:spcPct val="80000"/>
              </a:lnSpc>
            </a:pPr>
            <a:r>
              <a:rPr lang="en-US" sz="2300" dirty="0">
                <a:solidFill>
                  <a:schemeClr val="tx1"/>
                </a:solidFill>
              </a:rPr>
              <a:t>Ohio 48</a:t>
            </a:r>
          </a:p>
          <a:p>
            <a:pPr>
              <a:lnSpc>
                <a:spcPct val="80000"/>
              </a:lnSpc>
            </a:pPr>
            <a:r>
              <a:rPr lang="en-US" sz="2300" dirty="0">
                <a:solidFill>
                  <a:schemeClr val="tx1"/>
                </a:solidFill>
              </a:rPr>
              <a:t>Mississippi 49</a:t>
            </a:r>
          </a:p>
          <a:p>
            <a:pPr>
              <a:lnSpc>
                <a:spcPct val="80000"/>
              </a:lnSpc>
            </a:pPr>
            <a:r>
              <a:rPr lang="en-US" sz="2000" dirty="0">
                <a:solidFill>
                  <a:schemeClr val="tx1"/>
                </a:solidFill>
              </a:rPr>
              <a:t>Kansas 50</a:t>
            </a:r>
          </a:p>
          <a:p>
            <a:pPr marL="0" indent="0">
              <a:lnSpc>
                <a:spcPct val="80000"/>
              </a:lnSpc>
              <a:buNone/>
            </a:pPr>
            <a:endParaRPr lang="en-US" b="1" i="1" dirty="0">
              <a:solidFill>
                <a:schemeClr val="tx1"/>
              </a:solidFill>
            </a:endParaRPr>
          </a:p>
          <a:p>
            <a:pPr>
              <a:lnSpc>
                <a:spcPct val="80000"/>
              </a:lnSpc>
            </a:pPr>
            <a:endParaRPr lang="en-US" dirty="0"/>
          </a:p>
        </p:txBody>
      </p:sp>
    </p:spTree>
    <p:extLst>
      <p:ext uri="{BB962C8B-B14F-4D97-AF65-F5344CB8AC3E}">
        <p14:creationId xmlns:p14="http://schemas.microsoft.com/office/powerpoint/2010/main" val="3433418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ED1CC-C093-4BAD-A2B2-9AA9855E044B}"/>
              </a:ext>
            </a:extLst>
          </p:cNvPr>
          <p:cNvSpPr>
            <a:spLocks noGrp="1"/>
          </p:cNvSpPr>
          <p:nvPr>
            <p:ph type="title"/>
          </p:nvPr>
        </p:nvSpPr>
        <p:spPr/>
        <p:txBody>
          <a:bodyPr/>
          <a:lstStyle/>
          <a:p>
            <a:pPr algn="ctr"/>
            <a:r>
              <a:rPr lang="en-US" dirty="0">
                <a:solidFill>
                  <a:schemeClr val="tx1"/>
                </a:solidFill>
              </a:rPr>
              <a:t>Real GDP Growth</a:t>
            </a:r>
            <a:br>
              <a:rPr lang="en-US" dirty="0">
                <a:solidFill>
                  <a:schemeClr val="tx1"/>
                </a:solidFill>
              </a:rPr>
            </a:br>
            <a:r>
              <a:rPr lang="en-US" dirty="0">
                <a:solidFill>
                  <a:schemeClr val="tx1"/>
                </a:solidFill>
              </a:rPr>
              <a:t>Q1 2020 to Q2 2022 Revised</a:t>
            </a:r>
          </a:p>
        </p:txBody>
      </p:sp>
      <p:graphicFrame>
        <p:nvGraphicFramePr>
          <p:cNvPr id="7" name="Content Placeholder 6">
            <a:extLst>
              <a:ext uri="{FF2B5EF4-FFF2-40B4-BE49-F238E27FC236}">
                <a16:creationId xmlns:a16="http://schemas.microsoft.com/office/drawing/2014/main" id="{91F48876-9431-4AD4-ACAE-9956C982B9C0}"/>
              </a:ext>
            </a:extLst>
          </p:cNvPr>
          <p:cNvGraphicFramePr>
            <a:graphicFrameLocks noGrp="1"/>
          </p:cNvGraphicFramePr>
          <p:nvPr>
            <p:ph sz="half" idx="1"/>
            <p:extLst>
              <p:ext uri="{D42A27DB-BD31-4B8C-83A1-F6EECF244321}">
                <p14:modId xmlns:p14="http://schemas.microsoft.com/office/powerpoint/2010/main" val="2682571087"/>
              </p:ext>
            </p:extLst>
          </p:nvPr>
        </p:nvGraphicFramePr>
        <p:xfrm>
          <a:off x="677863" y="2160588"/>
          <a:ext cx="4183062" cy="3881437"/>
        </p:xfrm>
        <a:graphic>
          <a:graphicData uri="http://schemas.openxmlformats.org/drawingml/2006/chart">
            <c:chart xmlns:c="http://schemas.openxmlformats.org/drawingml/2006/chart" xmlns:r="http://schemas.openxmlformats.org/officeDocument/2006/relationships" r:id="rId2"/>
          </a:graphicData>
        </a:graphic>
      </p:graphicFrame>
      <p:sp>
        <p:nvSpPr>
          <p:cNvPr id="4" name="Content Placeholder 3">
            <a:extLst>
              <a:ext uri="{FF2B5EF4-FFF2-40B4-BE49-F238E27FC236}">
                <a16:creationId xmlns:a16="http://schemas.microsoft.com/office/drawing/2014/main" id="{40F3C6BF-8246-4C45-8CBA-5A551E3981C6}"/>
              </a:ext>
            </a:extLst>
          </p:cNvPr>
          <p:cNvSpPr>
            <a:spLocks noGrp="1"/>
          </p:cNvSpPr>
          <p:nvPr>
            <p:ph sz="half" idx="2"/>
          </p:nvPr>
        </p:nvSpPr>
        <p:spPr/>
        <p:txBody>
          <a:bodyPr>
            <a:normAutofit fontScale="92500" lnSpcReduction="20000"/>
          </a:bodyPr>
          <a:lstStyle/>
          <a:p>
            <a:pPr marL="0" indent="0">
              <a:buNone/>
            </a:pPr>
            <a:endParaRPr lang="en-US" dirty="0"/>
          </a:p>
          <a:p>
            <a:r>
              <a:rPr lang="en-US" dirty="0"/>
              <a:t>Recovery in Output Complete-Mid 2021</a:t>
            </a:r>
          </a:p>
          <a:p>
            <a:r>
              <a:rPr lang="en-US" dirty="0"/>
              <a:t>Second Quarter Revised Up</a:t>
            </a:r>
          </a:p>
          <a:p>
            <a:r>
              <a:rPr lang="en-US" dirty="0"/>
              <a:t>% Pt. Contributions Consumer Goods          -.61, Services 1.99 in Q2</a:t>
            </a:r>
          </a:p>
          <a:p>
            <a:r>
              <a:rPr lang="en-US" dirty="0"/>
              <a:t>Inventory Change -1.91 % Pts. In Q2 and 5.01 % Pts.in Q4</a:t>
            </a:r>
          </a:p>
          <a:p>
            <a:r>
              <a:rPr lang="en-US" dirty="0"/>
              <a:t>Net Exports 1.16 % Pts. </a:t>
            </a:r>
          </a:p>
          <a:p>
            <a:r>
              <a:rPr lang="en-US" dirty="0"/>
              <a:t>Residential -.93% Pts. </a:t>
            </a:r>
          </a:p>
          <a:p>
            <a:r>
              <a:rPr lang="en-US" dirty="0"/>
              <a:t>Just in Time, Just in Case, Changed Demand, Supply Disruptions Order More</a:t>
            </a:r>
          </a:p>
          <a:p>
            <a:pPr marL="0" indent="0">
              <a:buNone/>
            </a:pPr>
            <a:endParaRPr lang="en-US" dirty="0"/>
          </a:p>
          <a:p>
            <a:endParaRPr lang="en-US" dirty="0"/>
          </a:p>
          <a:p>
            <a:endParaRPr lang="en-US" dirty="0"/>
          </a:p>
          <a:p>
            <a:endParaRPr lang="en-US" dirty="0"/>
          </a:p>
          <a:p>
            <a:endParaRPr lang="en-US" dirty="0"/>
          </a:p>
        </p:txBody>
      </p:sp>
      <p:cxnSp>
        <p:nvCxnSpPr>
          <p:cNvPr id="5" name="Straight Arrow Connector 4">
            <a:extLst>
              <a:ext uri="{FF2B5EF4-FFF2-40B4-BE49-F238E27FC236}">
                <a16:creationId xmlns:a16="http://schemas.microsoft.com/office/drawing/2014/main" id="{503FBFFB-9892-422E-8269-AAC63375D7D9}"/>
              </a:ext>
            </a:extLst>
          </p:cNvPr>
          <p:cNvCxnSpPr>
            <a:cxnSpLocks/>
          </p:cNvCxnSpPr>
          <p:nvPr/>
        </p:nvCxnSpPr>
        <p:spPr>
          <a:xfrm>
            <a:off x="4547616" y="3035808"/>
            <a:ext cx="0" cy="1219200"/>
          </a:xfrm>
          <a:prstGeom prst="straightConnector1">
            <a:avLst/>
          </a:prstGeom>
          <a:ln>
            <a:headEnd type="none" w="med" len="med"/>
            <a:tailEnd type="triangle" w="med" len="med"/>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3468004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471DB-7A4B-9305-5711-B7791C6DF52F}"/>
              </a:ext>
            </a:extLst>
          </p:cNvPr>
          <p:cNvSpPr>
            <a:spLocks noGrp="1"/>
          </p:cNvSpPr>
          <p:nvPr>
            <p:ph type="title"/>
          </p:nvPr>
        </p:nvSpPr>
        <p:spPr/>
        <p:txBody>
          <a:bodyPr/>
          <a:lstStyle/>
          <a:p>
            <a:pPr algn="ctr"/>
            <a:r>
              <a:rPr lang="en-US" dirty="0">
                <a:solidFill>
                  <a:schemeClr val="tx1"/>
                </a:solidFill>
              </a:rPr>
              <a:t>Employment</a:t>
            </a:r>
            <a:br>
              <a:rPr lang="en-US" dirty="0">
                <a:solidFill>
                  <a:schemeClr val="tx1"/>
                </a:solidFill>
              </a:rPr>
            </a:br>
            <a:r>
              <a:rPr lang="en-US" dirty="0">
                <a:solidFill>
                  <a:schemeClr val="tx1"/>
                </a:solidFill>
              </a:rPr>
              <a:t>30 Months To Labor Market Recovery</a:t>
            </a:r>
          </a:p>
        </p:txBody>
      </p:sp>
      <p:graphicFrame>
        <p:nvGraphicFramePr>
          <p:cNvPr id="7" name="Content Placeholder 6">
            <a:extLst>
              <a:ext uri="{FF2B5EF4-FFF2-40B4-BE49-F238E27FC236}">
                <a16:creationId xmlns:a16="http://schemas.microsoft.com/office/drawing/2014/main" id="{B4036D68-2133-F20A-3976-E16E98D25A05}"/>
              </a:ext>
            </a:extLst>
          </p:cNvPr>
          <p:cNvGraphicFramePr>
            <a:graphicFrameLocks noGrp="1"/>
          </p:cNvGraphicFramePr>
          <p:nvPr>
            <p:ph sz="half" idx="1"/>
            <p:extLst>
              <p:ext uri="{D42A27DB-BD31-4B8C-83A1-F6EECF244321}">
                <p14:modId xmlns:p14="http://schemas.microsoft.com/office/powerpoint/2010/main" val="1732425280"/>
              </p:ext>
            </p:extLst>
          </p:nvPr>
        </p:nvGraphicFramePr>
        <p:xfrm>
          <a:off x="677863" y="2160588"/>
          <a:ext cx="4183062" cy="3881437"/>
        </p:xfrm>
        <a:graphic>
          <a:graphicData uri="http://schemas.openxmlformats.org/drawingml/2006/chart">
            <c:chart xmlns:c="http://schemas.openxmlformats.org/drawingml/2006/chart" xmlns:r="http://schemas.openxmlformats.org/officeDocument/2006/relationships" r:id="rId2"/>
          </a:graphicData>
        </a:graphic>
      </p:graphicFrame>
      <p:sp>
        <p:nvSpPr>
          <p:cNvPr id="4" name="Content Placeholder 3">
            <a:extLst>
              <a:ext uri="{FF2B5EF4-FFF2-40B4-BE49-F238E27FC236}">
                <a16:creationId xmlns:a16="http://schemas.microsoft.com/office/drawing/2014/main" id="{6B54E853-9304-783B-1495-211B6729BE57}"/>
              </a:ext>
            </a:extLst>
          </p:cNvPr>
          <p:cNvSpPr>
            <a:spLocks noGrp="1"/>
          </p:cNvSpPr>
          <p:nvPr>
            <p:ph sz="half" idx="2"/>
          </p:nvPr>
        </p:nvSpPr>
        <p:spPr/>
        <p:txBody>
          <a:bodyPr/>
          <a:lstStyle/>
          <a:p>
            <a:r>
              <a:rPr lang="en-US" dirty="0"/>
              <a:t>September Gain 263,000</a:t>
            </a:r>
          </a:p>
          <a:p>
            <a:r>
              <a:rPr lang="en-US" dirty="0"/>
              <a:t>September Labor Force -57,000 after 786,000 Gain in August</a:t>
            </a:r>
          </a:p>
          <a:p>
            <a:r>
              <a:rPr lang="en-US" dirty="0"/>
              <a:t>Unemployment to 3.5%</a:t>
            </a:r>
          </a:p>
          <a:p>
            <a:r>
              <a:rPr lang="en-US" dirty="0"/>
              <a:t>Participation Rate 62.3% Versus  63.4% February 2020</a:t>
            </a:r>
          </a:p>
          <a:p>
            <a:r>
              <a:rPr lang="en-US" dirty="0"/>
              <a:t>Wage and Salary Employment up 22 Million since April 2020</a:t>
            </a:r>
          </a:p>
          <a:p>
            <a:r>
              <a:rPr lang="en-US" dirty="0"/>
              <a:t>September Not in LF But Want Job –Not Looking 5.8 Million</a:t>
            </a:r>
          </a:p>
          <a:p>
            <a:endParaRPr lang="en-US" dirty="0"/>
          </a:p>
        </p:txBody>
      </p:sp>
    </p:spTree>
    <p:extLst>
      <p:ext uri="{BB962C8B-B14F-4D97-AF65-F5344CB8AC3E}">
        <p14:creationId xmlns:p14="http://schemas.microsoft.com/office/powerpoint/2010/main" val="660899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797B-552D-9A14-AEEA-3668A7F12D10}"/>
              </a:ext>
            </a:extLst>
          </p:cNvPr>
          <p:cNvSpPr>
            <a:spLocks noGrp="1"/>
          </p:cNvSpPr>
          <p:nvPr>
            <p:ph type="title"/>
          </p:nvPr>
        </p:nvSpPr>
        <p:spPr/>
        <p:txBody>
          <a:bodyPr/>
          <a:lstStyle/>
          <a:p>
            <a:pPr algn="ctr"/>
            <a:r>
              <a:rPr lang="en-US" dirty="0">
                <a:solidFill>
                  <a:schemeClr val="tx1"/>
                </a:solidFill>
              </a:rPr>
              <a:t>How Many Times Have You Seen Labor Markets as Tight?</a:t>
            </a:r>
          </a:p>
        </p:txBody>
      </p:sp>
      <p:sp>
        <p:nvSpPr>
          <p:cNvPr id="3" name="Content Placeholder 2">
            <a:extLst>
              <a:ext uri="{FF2B5EF4-FFF2-40B4-BE49-F238E27FC236}">
                <a16:creationId xmlns:a16="http://schemas.microsoft.com/office/drawing/2014/main" id="{DE8EC867-6AB3-57AE-C5D6-AF9547FDD9D0}"/>
              </a:ext>
            </a:extLst>
          </p:cNvPr>
          <p:cNvSpPr>
            <a:spLocks noGrp="1"/>
          </p:cNvSpPr>
          <p:nvPr>
            <p:ph idx="1"/>
          </p:nvPr>
        </p:nvSpPr>
        <p:spPr/>
        <p:txBody>
          <a:bodyPr>
            <a:normAutofit fontScale="85000" lnSpcReduction="10000"/>
          </a:bodyPr>
          <a:lstStyle/>
          <a:p>
            <a:r>
              <a:rPr lang="en-US" dirty="0"/>
              <a:t>Employed Plus Vacancies Larger Than Labor Force 169,036,000 Vs. 164,689,000</a:t>
            </a:r>
          </a:p>
          <a:p>
            <a:r>
              <a:rPr lang="en-US" dirty="0"/>
              <a:t>Almost Everywhere-Job Application with menu? P.O., Hiring Bonuses and Bounties</a:t>
            </a:r>
          </a:p>
          <a:p>
            <a:r>
              <a:rPr lang="en-US" dirty="0"/>
              <a:t>Labor Force PR 1.1% Point Below Pre-Pandemic Levels</a:t>
            </a:r>
          </a:p>
          <a:p>
            <a:r>
              <a:rPr lang="en-US" dirty="0"/>
              <a:t>Perspective: 2000 67.1%, 2016 62.8% and Now 62.3%</a:t>
            </a:r>
          </a:p>
          <a:p>
            <a:r>
              <a:rPr lang="en-US" dirty="0"/>
              <a:t>Part off This is Aging Boomers Retiring- 2018-20 66-70 Retired 61.5% July 2021-Oct 2021 63.3%  71 and Older 82.3% Rising to 83.3%-Will They Come Back?   55 and over population not in LF 60.7% = 59% do not want a Job and 1.7% Do: Dvorkin and Isaacson</a:t>
            </a:r>
          </a:p>
          <a:p>
            <a:r>
              <a:rPr lang="en-US" dirty="0"/>
              <a:t>Slower In-Migration-High LFPR</a:t>
            </a:r>
          </a:p>
          <a:p>
            <a:r>
              <a:rPr lang="en-US" dirty="0"/>
              <a:t>Brookings  August 24</a:t>
            </a:r>
            <a:r>
              <a:rPr lang="en-US" baseline="30000" dirty="0"/>
              <a:t>th</a:t>
            </a:r>
            <a:r>
              <a:rPr lang="en-US" dirty="0"/>
              <a:t>-Long Covid -3 Million Impacted Long Covid-out of LF or reduced hours- UK, Minneapolis Fed Similar Findings</a:t>
            </a:r>
          </a:p>
          <a:p>
            <a:r>
              <a:rPr lang="en-US" dirty="0"/>
              <a:t>Output Constrained by Lack of People</a:t>
            </a:r>
          </a:p>
          <a:p>
            <a:r>
              <a:rPr lang="en-US" dirty="0"/>
              <a:t>How Many Tom Brady's out There?</a:t>
            </a:r>
            <a:br>
              <a:rPr lang="en-US" dirty="0"/>
            </a:br>
            <a:endParaRPr lang="en-US" dirty="0"/>
          </a:p>
        </p:txBody>
      </p:sp>
    </p:spTree>
    <p:extLst>
      <p:ext uri="{BB962C8B-B14F-4D97-AF65-F5344CB8AC3E}">
        <p14:creationId xmlns:p14="http://schemas.microsoft.com/office/powerpoint/2010/main" val="1991140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3FD97-6EDB-AC69-BDB5-AC4E677FEBE0}"/>
              </a:ext>
            </a:extLst>
          </p:cNvPr>
          <p:cNvSpPr>
            <a:spLocks noGrp="1"/>
          </p:cNvSpPr>
          <p:nvPr>
            <p:ph type="title"/>
          </p:nvPr>
        </p:nvSpPr>
        <p:spPr/>
        <p:txBody>
          <a:bodyPr/>
          <a:lstStyle/>
          <a:p>
            <a:pPr algn="ctr"/>
            <a:r>
              <a:rPr lang="en-US" dirty="0">
                <a:solidFill>
                  <a:schemeClr val="tx1"/>
                </a:solidFill>
              </a:rPr>
              <a:t>Hints of Slowing?</a:t>
            </a:r>
            <a:br>
              <a:rPr lang="en-US" dirty="0">
                <a:solidFill>
                  <a:schemeClr val="tx1"/>
                </a:solidFill>
              </a:rPr>
            </a:br>
            <a:endParaRPr lang="en-US" dirty="0">
              <a:solidFill>
                <a:schemeClr val="tx1"/>
              </a:solidFill>
            </a:endParaRPr>
          </a:p>
        </p:txBody>
      </p:sp>
      <p:sp>
        <p:nvSpPr>
          <p:cNvPr id="3" name="Content Placeholder 2">
            <a:extLst>
              <a:ext uri="{FF2B5EF4-FFF2-40B4-BE49-F238E27FC236}">
                <a16:creationId xmlns:a16="http://schemas.microsoft.com/office/drawing/2014/main" id="{25E428B2-9498-CCB3-68EA-B3867DAC4742}"/>
              </a:ext>
            </a:extLst>
          </p:cNvPr>
          <p:cNvSpPr>
            <a:spLocks noGrp="1"/>
          </p:cNvSpPr>
          <p:nvPr>
            <p:ph idx="1"/>
          </p:nvPr>
        </p:nvSpPr>
        <p:spPr/>
        <p:txBody>
          <a:bodyPr/>
          <a:lstStyle/>
          <a:p>
            <a:r>
              <a:rPr lang="en-US" dirty="0"/>
              <a:t>Job Openings 10.1 Million in August Down from 11.2 Million in July</a:t>
            </a:r>
          </a:p>
          <a:p>
            <a:r>
              <a:rPr lang="en-US" dirty="0"/>
              <a:t>Quits Rate 2.7 in August Unchanged</a:t>
            </a:r>
          </a:p>
          <a:p>
            <a:r>
              <a:rPr lang="en-US" dirty="0"/>
              <a:t>August 6.3 Million Hires and 6 Million Separations-Higher Hires and Higher Separations</a:t>
            </a:r>
          </a:p>
          <a:p>
            <a:r>
              <a:rPr lang="en-US" dirty="0"/>
              <a:t>Initial Claims Have Edged Up From 50  Year Lows</a:t>
            </a:r>
          </a:p>
          <a:p>
            <a:r>
              <a:rPr lang="en-US" dirty="0"/>
              <a:t>Anecdotal Suggestions of Easing Labor Difficulties-Beige Book “Nearly all districts reported some improvement in labor availability.” September 7th</a:t>
            </a:r>
          </a:p>
          <a:p>
            <a:r>
              <a:rPr lang="en-US" dirty="0"/>
              <a:t>September Slower Wage Growth-More Modest Job Growth</a:t>
            </a:r>
          </a:p>
        </p:txBody>
      </p:sp>
    </p:spTree>
    <p:extLst>
      <p:ext uri="{BB962C8B-B14F-4D97-AF65-F5344CB8AC3E}">
        <p14:creationId xmlns:p14="http://schemas.microsoft.com/office/powerpoint/2010/main" val="2645665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5648E-9A28-41EC-B0F6-F3F7D380B582}"/>
              </a:ext>
            </a:extLst>
          </p:cNvPr>
          <p:cNvSpPr>
            <a:spLocks noGrp="1"/>
          </p:cNvSpPr>
          <p:nvPr>
            <p:ph type="title"/>
          </p:nvPr>
        </p:nvSpPr>
        <p:spPr>
          <a:xfrm>
            <a:off x="677334" y="598170"/>
            <a:ext cx="8596668" cy="1320800"/>
          </a:xfrm>
        </p:spPr>
        <p:txBody>
          <a:bodyPr>
            <a:normAutofit fontScale="90000"/>
          </a:bodyPr>
          <a:lstStyle/>
          <a:p>
            <a:pPr algn="ctr"/>
            <a:r>
              <a:rPr lang="en-US" dirty="0">
                <a:solidFill>
                  <a:schemeClr val="tx1"/>
                </a:solidFill>
              </a:rPr>
              <a:t>Annual Change CPI 2020-22</a:t>
            </a:r>
            <a:br>
              <a:rPr lang="en-US" dirty="0">
                <a:solidFill>
                  <a:schemeClr val="tx1"/>
                </a:solidFill>
              </a:rPr>
            </a:br>
            <a:r>
              <a:rPr lang="en-US" sz="2000" dirty="0">
                <a:solidFill>
                  <a:schemeClr val="tx1"/>
                </a:solidFill>
              </a:rPr>
              <a:t>  August 2022 CPI 8.3%	 Core 5.3%</a:t>
            </a:r>
            <a:br>
              <a:rPr lang="en-US" sz="2000" dirty="0">
                <a:solidFill>
                  <a:schemeClr val="tx1"/>
                </a:solidFill>
              </a:rPr>
            </a:br>
            <a:r>
              <a:rPr lang="en-US" sz="2000" dirty="0">
                <a:solidFill>
                  <a:schemeClr val="tx1"/>
                </a:solidFill>
              </a:rPr>
              <a:t>   PCE 6.2%  Core 4.9% </a:t>
            </a:r>
            <a:br>
              <a:rPr lang="en-US" sz="2000" dirty="0">
                <a:solidFill>
                  <a:schemeClr val="tx1"/>
                </a:solidFill>
              </a:rPr>
            </a:br>
            <a:r>
              <a:rPr lang="en-US" sz="2000" dirty="0">
                <a:solidFill>
                  <a:schemeClr val="tx1"/>
                </a:solidFill>
              </a:rPr>
              <a:t>Annual Average 2021 4.7% Up From 1.2% in 2020</a:t>
            </a:r>
            <a:br>
              <a:rPr lang="en-US" sz="2000" dirty="0">
                <a:solidFill>
                  <a:schemeClr val="tx1"/>
                </a:solidFill>
              </a:rPr>
            </a:br>
            <a:br>
              <a:rPr lang="en-US" sz="2000" dirty="0">
                <a:solidFill>
                  <a:schemeClr val="tx1"/>
                </a:solidFill>
              </a:rPr>
            </a:br>
            <a:endParaRPr lang="en-US" sz="2000" dirty="0">
              <a:solidFill>
                <a:schemeClr val="tx1"/>
              </a:solidFill>
            </a:endParaRPr>
          </a:p>
        </p:txBody>
      </p:sp>
      <p:graphicFrame>
        <p:nvGraphicFramePr>
          <p:cNvPr id="7" name="Content Placeholder 6">
            <a:extLst>
              <a:ext uri="{FF2B5EF4-FFF2-40B4-BE49-F238E27FC236}">
                <a16:creationId xmlns:a16="http://schemas.microsoft.com/office/drawing/2014/main" id="{D02865F6-AF32-4EB0-9A8F-62248A314C7F}"/>
              </a:ext>
            </a:extLst>
          </p:cNvPr>
          <p:cNvGraphicFramePr>
            <a:graphicFrameLocks noGrp="1"/>
          </p:cNvGraphicFramePr>
          <p:nvPr>
            <p:ph sz="half" idx="1"/>
          </p:nvPr>
        </p:nvGraphicFramePr>
        <p:xfrm>
          <a:off x="879101" y="2378393"/>
          <a:ext cx="4183062" cy="3881437"/>
        </p:xfrm>
        <a:graphic>
          <a:graphicData uri="http://schemas.openxmlformats.org/drawingml/2006/chart">
            <c:chart xmlns:c="http://schemas.openxmlformats.org/drawingml/2006/chart" xmlns:r="http://schemas.openxmlformats.org/officeDocument/2006/relationships" r:id="rId2"/>
          </a:graphicData>
        </a:graphic>
      </p:graphicFrame>
      <p:sp>
        <p:nvSpPr>
          <p:cNvPr id="4" name="Content Placeholder 3">
            <a:extLst>
              <a:ext uri="{FF2B5EF4-FFF2-40B4-BE49-F238E27FC236}">
                <a16:creationId xmlns:a16="http://schemas.microsoft.com/office/drawing/2014/main" id="{575C257E-1CAD-41FD-B3D8-3DEFE5E53486}"/>
              </a:ext>
            </a:extLst>
          </p:cNvPr>
          <p:cNvSpPr>
            <a:spLocks noGrp="1"/>
          </p:cNvSpPr>
          <p:nvPr>
            <p:ph sz="half" idx="2"/>
          </p:nvPr>
        </p:nvSpPr>
        <p:spPr>
          <a:xfrm>
            <a:off x="5391069" y="2378393"/>
            <a:ext cx="4184034" cy="3880773"/>
          </a:xfrm>
        </p:spPr>
        <p:txBody>
          <a:bodyPr>
            <a:normAutofit fontScale="92500" lnSpcReduction="20000"/>
          </a:bodyPr>
          <a:lstStyle/>
          <a:p>
            <a:pPr marL="0" indent="0">
              <a:buNone/>
            </a:pPr>
            <a:r>
              <a:rPr lang="en-US" dirty="0"/>
              <a:t>   Global Issue-Not Just US-August</a:t>
            </a:r>
          </a:p>
          <a:p>
            <a:pPr marL="0" indent="0">
              <a:buNone/>
            </a:pPr>
            <a:r>
              <a:rPr lang="en-US" dirty="0"/>
              <a:t>    EU 9.1%  UK 9.9%    Turkey 80.2%</a:t>
            </a:r>
          </a:p>
          <a:p>
            <a:pPr marL="0" indent="0">
              <a:buNone/>
            </a:pPr>
            <a:endParaRPr lang="en-US" dirty="0"/>
          </a:p>
          <a:p>
            <a:pPr marL="0" indent="0">
              <a:buNone/>
            </a:pPr>
            <a:r>
              <a:rPr lang="en-US" dirty="0"/>
              <a:t>    Instability Threat</a:t>
            </a:r>
          </a:p>
          <a:p>
            <a:pPr marL="0" indent="0">
              <a:buNone/>
            </a:pPr>
            <a:r>
              <a:rPr lang="en-US" dirty="0"/>
              <a:t>    US Year to August Food 11.4%, At    	Home 13.5%       </a:t>
            </a:r>
          </a:p>
          <a:p>
            <a:pPr marL="0" indent="0">
              <a:buNone/>
            </a:pPr>
            <a:r>
              <a:rPr lang="en-US" dirty="0"/>
              <a:t>    Gasoline 25.6%  New Cars 10.1%</a:t>
            </a:r>
          </a:p>
          <a:p>
            <a:pPr marL="0" indent="0">
              <a:buNone/>
            </a:pPr>
            <a:r>
              <a:rPr lang="en-US" dirty="0"/>
              <a:t>     Electricity 15.8%, Piped  Gas 33%</a:t>
            </a:r>
          </a:p>
          <a:p>
            <a:pPr marL="0" indent="0">
              <a:buNone/>
            </a:pPr>
            <a:r>
              <a:rPr lang="en-US" dirty="0"/>
              <a:t>    Shelter 5.7%%</a:t>
            </a:r>
          </a:p>
          <a:p>
            <a:pPr marL="0" indent="0">
              <a:buNone/>
            </a:pPr>
            <a:r>
              <a:rPr lang="en-US" dirty="0"/>
              <a:t>    High Frequency Experience-News           	Focus </a:t>
            </a:r>
          </a:p>
          <a:p>
            <a:pPr marL="0" indent="0">
              <a:buNone/>
            </a:pPr>
            <a:r>
              <a:rPr lang="en-US" dirty="0"/>
              <a:t>           </a:t>
            </a:r>
          </a:p>
          <a:p>
            <a:pPr marL="0" indent="0">
              <a:buNone/>
            </a:pPr>
            <a:endParaRPr lang="en-US" dirty="0"/>
          </a:p>
          <a:p>
            <a:pPr marL="0" indent="0">
              <a:buNone/>
            </a:pPr>
            <a:endParaRPr lang="en-US" dirty="0"/>
          </a:p>
          <a:p>
            <a:endParaRPr lang="en-US" sz="5600" dirty="0"/>
          </a:p>
          <a:p>
            <a:pPr marL="0" indent="0">
              <a:buNone/>
            </a:pPr>
            <a:endParaRPr lang="en-US" dirty="0"/>
          </a:p>
        </p:txBody>
      </p:sp>
    </p:spTree>
    <p:extLst>
      <p:ext uri="{BB962C8B-B14F-4D97-AF65-F5344CB8AC3E}">
        <p14:creationId xmlns:p14="http://schemas.microsoft.com/office/powerpoint/2010/main" val="1486777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713B8-0E6F-7A2F-8EA0-005007CBE25B}"/>
              </a:ext>
            </a:extLst>
          </p:cNvPr>
          <p:cNvSpPr>
            <a:spLocks noGrp="1"/>
          </p:cNvSpPr>
          <p:nvPr>
            <p:ph type="title"/>
          </p:nvPr>
        </p:nvSpPr>
        <p:spPr/>
        <p:txBody>
          <a:bodyPr/>
          <a:lstStyle/>
          <a:p>
            <a:pPr algn="ctr"/>
            <a:r>
              <a:rPr lang="en-US" dirty="0">
                <a:solidFill>
                  <a:schemeClr val="tx1"/>
                </a:solidFill>
              </a:rPr>
              <a:t>Prices</a:t>
            </a:r>
          </a:p>
        </p:txBody>
      </p:sp>
      <p:sp>
        <p:nvSpPr>
          <p:cNvPr id="3" name="Content Placeholder 2">
            <a:extLst>
              <a:ext uri="{FF2B5EF4-FFF2-40B4-BE49-F238E27FC236}">
                <a16:creationId xmlns:a16="http://schemas.microsoft.com/office/drawing/2014/main" id="{F0F1C27F-B33E-0FE7-29E9-CC49213B1580}"/>
              </a:ext>
            </a:extLst>
          </p:cNvPr>
          <p:cNvSpPr>
            <a:spLocks noGrp="1"/>
          </p:cNvSpPr>
          <p:nvPr>
            <p:ph idx="1"/>
          </p:nvPr>
        </p:nvSpPr>
        <p:spPr/>
        <p:txBody>
          <a:bodyPr>
            <a:normAutofit fontScale="92500" lnSpcReduction="20000"/>
          </a:bodyPr>
          <a:lstStyle/>
          <a:p>
            <a:r>
              <a:rPr lang="en-US" dirty="0"/>
              <a:t>Signals, Information, Relative Prices for Trade-offs, Incentives-Amazing System for Organizing, Allocating and Using Dispersed Knowledge in Society</a:t>
            </a:r>
          </a:p>
          <a:p>
            <a:r>
              <a:rPr lang="en-US" dirty="0"/>
              <a:t>In Recent Years-Not Major Issue-Now Problem Number One for The Population</a:t>
            </a:r>
          </a:p>
          <a:p>
            <a:r>
              <a:rPr lang="en-US" dirty="0"/>
              <a:t>OLD ISSUES</a:t>
            </a:r>
          </a:p>
          <a:p>
            <a:r>
              <a:rPr lang="en-US" dirty="0"/>
              <a:t>My Raise is from My Hard Work and I am really Mad that it is gone!</a:t>
            </a:r>
          </a:p>
          <a:p>
            <a:r>
              <a:rPr lang="en-US" dirty="0"/>
              <a:t>Angst-Retired, Falling Asset Values, Unindexed  Pensions Plummeting Real Value</a:t>
            </a:r>
          </a:p>
          <a:p>
            <a:r>
              <a:rPr lang="en-US" dirty="0"/>
              <a:t>Unexpected Redistribution-Lenders, Borrowers, Pensioners-Remember Many are Borrowers and Lenders –Loosing on Deposits-Making Out On Mortgage-From The Old To The Younger with Fixed Mortgage</a:t>
            </a:r>
          </a:p>
          <a:p>
            <a:r>
              <a:rPr lang="en-US" dirty="0"/>
              <a:t>Taxed on Inflation</a:t>
            </a:r>
          </a:p>
          <a:p>
            <a:r>
              <a:rPr lang="en-US" dirty="0"/>
              <a:t>Shift in Focus to Protect</a:t>
            </a:r>
          </a:p>
          <a:p>
            <a:r>
              <a:rPr lang="en-US" dirty="0"/>
              <a:t>Unemployment with 3.5% rate-impacts relatively few-Inflation Impacts Everyone</a:t>
            </a:r>
          </a:p>
          <a:p>
            <a:pPr marL="0" indent="0">
              <a:buNone/>
            </a:pPr>
            <a:endParaRPr lang="en-US" dirty="0"/>
          </a:p>
          <a:p>
            <a:endParaRPr lang="en-US" dirty="0"/>
          </a:p>
        </p:txBody>
      </p:sp>
    </p:spTree>
    <p:extLst>
      <p:ext uri="{BB962C8B-B14F-4D97-AF65-F5344CB8AC3E}">
        <p14:creationId xmlns:p14="http://schemas.microsoft.com/office/powerpoint/2010/main" val="304918395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656</TotalTime>
  <Words>1823</Words>
  <Application>Microsoft Macintosh PowerPoint</Application>
  <PresentationFormat>Widescreen</PresentationFormat>
  <Paragraphs>247</Paragraphs>
  <Slides>26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Trebuchet MS</vt:lpstr>
      <vt:lpstr>Wingdings 3</vt:lpstr>
      <vt:lpstr>Facet</vt:lpstr>
      <vt:lpstr>Shocks, Mistakes and Replays</vt:lpstr>
      <vt:lpstr>Mid-October Looming Election and Perhaps Recession</vt:lpstr>
      <vt:lpstr>Job Growth Update August 2022 Data  Year over Year Change – 50 States Up Source: BLS, ASU</vt:lpstr>
      <vt:lpstr>Real GDP Growth Q1 2020 to Q2 2022 Revised</vt:lpstr>
      <vt:lpstr>Employment 30 Months To Labor Market Recovery</vt:lpstr>
      <vt:lpstr>How Many Times Have You Seen Labor Markets as Tight?</vt:lpstr>
      <vt:lpstr>Hints of Slowing? </vt:lpstr>
      <vt:lpstr>Annual Change CPI 2020-22   August 2022 CPI 8.3%  Core 5.3%    PCE 6.2%  Core 4.9%  Annual Average 2021 4.7% Up From 1.2% in 2020  </vt:lpstr>
      <vt:lpstr>Prices</vt:lpstr>
      <vt:lpstr>Long Term Perspective New To Most of You</vt:lpstr>
      <vt:lpstr>Powell was Channeling Paul Volcker at Jackson Hole and Fed Meeting</vt:lpstr>
      <vt:lpstr>The Unwinding</vt:lpstr>
      <vt:lpstr>Households Q2 Financial Assets Down $7.7 Trillion S&amp;P 500 -24.7% 10/11/22 </vt:lpstr>
      <vt:lpstr>MISTAKES with 20/20 Hindsight</vt:lpstr>
      <vt:lpstr>Fiscal Policy</vt:lpstr>
      <vt:lpstr>PowerPoint Presentation</vt:lpstr>
      <vt:lpstr>When You Look Back From 2030-35</vt:lpstr>
      <vt:lpstr>Combing Through The Data</vt:lpstr>
      <vt:lpstr>Housing Slowdown Underway</vt:lpstr>
      <vt:lpstr>Building Permits Census Bureau US Up 1.4% To August</vt:lpstr>
      <vt:lpstr>Mortgage Shock</vt:lpstr>
      <vt:lpstr>Washington February 2020=100 August Unemployment Rate 3.7%</vt:lpstr>
      <vt:lpstr>Idaho February 2020 =100 August Unemployment Rate 2.7%</vt:lpstr>
      <vt:lpstr>At Least A Slowdown Probably a Recession and Slide into a Different World</vt:lpstr>
      <vt:lpstr>Covid’s Long Shadow</vt:lpstr>
      <vt:lpstr>PLUS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Shocks, Mistakes and Replays</dc:title>
  <dc:creator>John Mitchell</dc:creator>
  <cp:lastModifiedBy>KayDee Gilkey</cp:lastModifiedBy>
  <cp:revision>9</cp:revision>
  <dcterms:created xsi:type="dcterms:W3CDTF">2022-10-02T18:09:50Z</dcterms:created>
  <dcterms:modified xsi:type="dcterms:W3CDTF">2022-10-12T02:36:54Z</dcterms:modified>
</cp:coreProperties>
</file>