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744" r:id="rId5"/>
    <p:sldMasterId id="2147483737" r:id="rId6"/>
  </p:sldMasterIdLst>
  <p:notesMasterIdLst>
    <p:notesMasterId r:id="rId16"/>
  </p:notesMasterIdLst>
  <p:handoutMasterIdLst>
    <p:handoutMasterId r:id="rId17"/>
  </p:handoutMasterIdLst>
  <p:sldIdLst>
    <p:sldId id="256" r:id="rId7"/>
    <p:sldId id="354" r:id="rId8"/>
    <p:sldId id="370" r:id="rId9"/>
    <p:sldId id="363" r:id="rId10"/>
    <p:sldId id="372" r:id="rId11"/>
    <p:sldId id="369" r:id="rId12"/>
    <p:sldId id="373" r:id="rId13"/>
    <p:sldId id="374" r:id="rId14"/>
    <p:sldId id="261" r:id="rId15"/>
  </p:sldIdLst>
  <p:sldSz cx="12192000" cy="6858000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7BE"/>
    <a:srgbClr val="82C341"/>
    <a:srgbClr val="CBCDD2"/>
    <a:srgbClr val="FF7C80"/>
    <a:srgbClr val="002A5F"/>
    <a:srgbClr val="C4D82E"/>
    <a:srgbClr val="0070C0"/>
    <a:srgbClr val="2CB34A"/>
    <a:srgbClr val="96D1F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89555" autoAdjust="0"/>
  </p:normalViewPr>
  <p:slideViewPr>
    <p:cSldViewPr snapToGrid="0" snapToObjects="1">
      <p:cViewPr varScale="1">
        <p:scale>
          <a:sx n="100" d="100"/>
          <a:sy n="100" d="100"/>
        </p:scale>
        <p:origin x="1024" y="16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371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998A0B2-4CF5-464D-8844-F80C95CEC7EA}" type="datetime1">
              <a:rPr lang="en-US"/>
              <a:pPr/>
              <a:t>10/10/22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2A8943-5A8B-4EB4-BA7C-DBCC1C5D3A0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5862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985935-2770-4B98-A836-CCA1173D8DD2}" type="datetime1">
              <a:rPr lang="en-US"/>
              <a:pPr/>
              <a:t>10/10/22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44A7D8-F3D1-405D-94FA-FF63A22A09A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8047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768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768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459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18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036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85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844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012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4A7D8-F3D1-405D-94FA-FF63A22A09A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501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730" y="3557794"/>
            <a:ext cx="11227292" cy="14700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2728" y="5027816"/>
            <a:ext cx="11227293" cy="86199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83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621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62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152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648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408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755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53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203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93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7957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617BD-0956-8F42-BC18-E2C21E7788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D53F2-31A8-6C43-B319-58EA4B6A4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BFAF0-1857-B143-9060-9FD435B678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B430B8D2-9F7C-415B-9D84-5A86AD302DF2}" type="datetime1">
              <a:rPr lang="en-US" smtClean="0">
                <a:solidFill>
                  <a:prstClr val="black"/>
                </a:solidFill>
                <a:latin typeface="Calibri" panose="020F0502020204030204"/>
                <a:ea typeface="+mn-ea"/>
              </a:rPr>
              <a:t>10/10/22</a:t>
            </a:fld>
            <a:endParaRPr lang="en-US" dirty="0">
              <a:solidFill>
                <a:prstClr val="black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40DDB-E513-B143-B365-6395C4FB2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691C1-F022-1B43-9EAE-FD6975A3A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831B0-CCE1-BE4F-9D93-D1E7FD4938D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067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1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1311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1311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59022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59022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435863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273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09600" y="415810"/>
            <a:ext cx="10972800" cy="53261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"/>
            <a:ext cx="12192000" cy="5741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0077BE"/>
          </a:solidFill>
          <a:latin typeface="Arial Bold"/>
          <a:ea typeface="ＭＳ Ｐゴシック" charset="-128"/>
          <a:cs typeface="Arial 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77BE"/>
          </a:solidFill>
          <a:latin typeface="Arial Bold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/>
          <a:ea typeface="ＭＳ Ｐゴシック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/>
          <a:ea typeface="ＭＳ Ｐゴシック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/>
          <a:ea typeface="ＭＳ Ｐゴシック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/>
          <a:ea typeface="ＭＳ Ｐゴシック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Arial"/>
          <a:ea typeface="ＭＳ Ｐゴシック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7FEC3-529A-455B-B3D2-6D042954F5F0}" type="datetimeFigureOut">
              <a:rPr lang="en-US" smtClean="0"/>
              <a:t>10/10/22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3309E-F518-4FD6-B8B9-24942779041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29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7C8030-CB98-514E-ADD7-5FC5EADEE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F8B6F-374D-6A49-8C2D-EDF38D889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44C89-9942-DB4A-933E-6CA357E21F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22158"/>
            <a:ext cx="4200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fld id="{724831B0-CCE1-BE4F-9D93-D1E7FD4938D9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</a:rPr>
              <a:pPr defTabSz="9144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16385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5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6562" y="3790447"/>
            <a:ext cx="11650975" cy="722375"/>
          </a:xfrm>
        </p:spPr>
        <p:txBody>
          <a:bodyPr/>
          <a:lstStyle/>
          <a:p>
            <a:r>
              <a:rPr lang="en-US" sz="3600" dirty="0"/>
              <a:t>The New Inflation Environment</a:t>
            </a:r>
            <a:br>
              <a:rPr lang="en-US" sz="3600" dirty="0"/>
            </a:br>
            <a:r>
              <a:rPr lang="en-US" sz="3600" dirty="0"/>
              <a:t> </a:t>
            </a:r>
            <a:br>
              <a:rPr lang="en-US" sz="3600" dirty="0"/>
            </a:br>
            <a:endParaRPr lang="en-US" sz="2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22729" y="4874272"/>
            <a:ext cx="11227293" cy="722375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Grant Forsyth, Ph.D.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Chief Economist</a:t>
            </a:r>
          </a:p>
          <a:p>
            <a:pPr>
              <a:spcBef>
                <a:spcPts val="0"/>
              </a:spcBef>
            </a:pPr>
            <a:r>
              <a:rPr lang="en-US" sz="1800" b="1" dirty="0"/>
              <a:t>Grant.Forsyth@avistacorp.com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B48CEA85-03F1-4F50-9ADB-98E36BECFDA2}"/>
              </a:ext>
            </a:extLst>
          </p:cNvPr>
          <p:cNvSpPr txBox="1">
            <a:spLocks/>
          </p:cNvSpPr>
          <p:nvPr/>
        </p:nvSpPr>
        <p:spPr bwMode="auto">
          <a:xfrm>
            <a:off x="4345498" y="1357349"/>
            <a:ext cx="4105166" cy="7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rgbClr val="FFFFFF"/>
                </a:solidFill>
                <a:latin typeface="Arial"/>
                <a:ea typeface="ＭＳ Ｐゴシック" charset="-128"/>
                <a:cs typeface="Arial"/>
              </a:defRPr>
            </a:lvl1pPr>
            <a:lvl2pPr marL="4572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2pPr>
            <a:lvl3pPr marL="9144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3pPr>
            <a:lvl4pPr marL="13716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4pPr>
            <a:lvl5pPr marL="1828800" indent="0" algn="ctr" defTabSz="45720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rial"/>
                <a:ea typeface="ＭＳ Ｐゴシック" charset="-128"/>
                <a:cs typeface="Arial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400" b="1" dirty="0"/>
              <a:t>Inland Northwest Partners</a:t>
            </a:r>
          </a:p>
          <a:p>
            <a:pPr>
              <a:spcBef>
                <a:spcPts val="0"/>
              </a:spcBef>
            </a:pPr>
            <a:r>
              <a:rPr lang="en-US" sz="2400" b="1" dirty="0"/>
              <a:t>October 13,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0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E7259E-CF02-C748-B2F6-B2912319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5541110"/>
            <a:ext cx="2286000" cy="132484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151328" y="234594"/>
            <a:ext cx="11599948" cy="5499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397BF8-8096-4CE8-BDC3-9EB2120D3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865" y="800671"/>
            <a:ext cx="10496488" cy="5875506"/>
          </a:xfrm>
        </p:spPr>
        <p:txBody>
          <a:bodyPr anchor="ctr">
            <a:noAutofit/>
          </a:bodyPr>
          <a:lstStyle/>
          <a:p>
            <a:pPr>
              <a:lnSpc>
                <a:spcPct val="120000"/>
              </a:lnSpc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CPI inflation vs PCEI inflation.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Fed’s forward guidance on consumer inflation.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Existing home price growth.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b="1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CPI inflation vs. input inflation. </a:t>
            </a:r>
          </a:p>
          <a:p>
            <a:pPr>
              <a:lnSpc>
                <a:spcPct val="100000"/>
              </a:lnSpc>
            </a:pP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Exporting U.S. inflation.</a:t>
            </a:r>
          </a:p>
        </p:txBody>
      </p:sp>
    </p:spTree>
    <p:extLst>
      <p:ext uri="{BB962C8B-B14F-4D97-AF65-F5344CB8AC3E}">
        <p14:creationId xmlns:p14="http://schemas.microsoft.com/office/powerpoint/2010/main" val="887134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2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E7259E-CF02-C748-B2F6-B2912319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5541110"/>
            <a:ext cx="2286000" cy="132484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151328" y="116078"/>
            <a:ext cx="11599948" cy="8723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CPI vs. PECI Consumer Inflation, 2020-2022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growing difference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90AAD0-76F6-47B0-AF0E-B5059BFF59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22465"/>
            <a:ext cx="12192000" cy="584348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7C9E683-E75A-4020-823E-12EB54CF8F3E}"/>
              </a:ext>
            </a:extLst>
          </p:cNvPr>
          <p:cNvSpPr txBox="1"/>
          <p:nvPr/>
        </p:nvSpPr>
        <p:spPr>
          <a:xfrm>
            <a:off x="-1" y="6607139"/>
            <a:ext cx="37379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Source: BEA, BLS, and author’s calculations.</a:t>
            </a:r>
          </a:p>
        </p:txBody>
      </p:sp>
    </p:spTree>
    <p:extLst>
      <p:ext uri="{BB962C8B-B14F-4D97-AF65-F5344CB8AC3E}">
        <p14:creationId xmlns:p14="http://schemas.microsoft.com/office/powerpoint/2010/main" val="380846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2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E7259E-CF02-C748-B2F6-B2912319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5541110"/>
            <a:ext cx="2286000" cy="132484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151328" y="48206"/>
            <a:ext cx="11599948" cy="87230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 Consumer Inflation Outlook, 2022-2023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Ooops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12DB39-5260-4913-9F83-53B1F6780020}"/>
              </a:ext>
            </a:extLst>
          </p:cNvPr>
          <p:cNvSpPr txBox="1"/>
          <p:nvPr/>
        </p:nvSpPr>
        <p:spPr>
          <a:xfrm>
            <a:off x="-1" y="6607139"/>
            <a:ext cx="37379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Source: Federal Reserve and author’s calculations.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1CB829E-1A05-4872-A05E-F94BF050E8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632" y="1162399"/>
            <a:ext cx="9996847" cy="5444740"/>
          </a:xfrm>
          <a:prstGeom prst="rect">
            <a:avLst/>
          </a:prstGeom>
        </p:spPr>
      </p:pic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34C3E766-7906-4030-B1EC-6F8BA52D1F33}"/>
              </a:ext>
            </a:extLst>
          </p:cNvPr>
          <p:cNvSpPr/>
          <p:nvPr/>
        </p:nvSpPr>
        <p:spPr>
          <a:xfrm>
            <a:off x="7564378" y="1292962"/>
            <a:ext cx="1767191" cy="622997"/>
          </a:xfrm>
          <a:prstGeom prst="wedgeRectCallout">
            <a:avLst>
              <a:gd name="adj1" fmla="val 45166"/>
              <a:gd name="adj2" fmla="val 282404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Add 0.5 p.p. for CPI Inflation</a:t>
            </a: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D8C29433-DD52-41F2-A0B1-0933C1D57F81}"/>
              </a:ext>
            </a:extLst>
          </p:cNvPr>
          <p:cNvSpPr/>
          <p:nvPr/>
        </p:nvSpPr>
        <p:spPr>
          <a:xfrm>
            <a:off x="2993216" y="647942"/>
            <a:ext cx="1739130" cy="622997"/>
          </a:xfrm>
          <a:prstGeom prst="wedgeRectCallout">
            <a:avLst>
              <a:gd name="adj1" fmla="val 52019"/>
              <a:gd name="adj2" fmla="val 13231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Add 2.5 p.p. for CPI Inflation</a:t>
            </a:r>
          </a:p>
        </p:txBody>
      </p:sp>
    </p:spTree>
    <p:extLst>
      <p:ext uri="{BB962C8B-B14F-4D97-AF65-F5344CB8AC3E}">
        <p14:creationId xmlns:p14="http://schemas.microsoft.com/office/powerpoint/2010/main" val="1017434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0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E7259E-CF02-C748-B2F6-B2912319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5541110"/>
            <a:ext cx="2286000" cy="132484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203745" y="49886"/>
            <a:ext cx="11784510" cy="9226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Regional Metro Existing Home Price Growth, 2015-2022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keep inflation elevated even with lower energy prices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EADA02-68C2-4CE2-9050-4BBF3E2836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22464"/>
            <a:ext cx="12192000" cy="583553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7064314-44D7-43BC-8DDF-346018ABC61B}"/>
              </a:ext>
            </a:extLst>
          </p:cNvPr>
          <p:cNvSpPr txBox="1"/>
          <p:nvPr/>
        </p:nvSpPr>
        <p:spPr>
          <a:xfrm>
            <a:off x="0" y="6592670"/>
            <a:ext cx="2286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Source: FHFA and author’s calculations.</a:t>
            </a:r>
          </a:p>
        </p:txBody>
      </p:sp>
      <p:sp>
        <p:nvSpPr>
          <p:cNvPr id="3" name="Callout: Bent Line 2">
            <a:extLst>
              <a:ext uri="{FF2B5EF4-FFF2-40B4-BE49-F238E27FC236}">
                <a16:creationId xmlns:a16="http://schemas.microsoft.com/office/drawing/2014/main" id="{D2455034-61E7-4FD9-A7B1-F4804E89A2A9}"/>
              </a:ext>
            </a:extLst>
          </p:cNvPr>
          <p:cNvSpPr/>
          <p:nvPr/>
        </p:nvSpPr>
        <p:spPr>
          <a:xfrm flipH="1">
            <a:off x="3245616" y="1351503"/>
            <a:ext cx="4428933" cy="53758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52582"/>
              <a:gd name="adj6" fmla="val -54120"/>
            </a:avLst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1Q 2021 historic low for U.S. 30-yr conventional rate: 2.65%.  Current rate nearing 7%.</a:t>
            </a:r>
          </a:p>
        </p:txBody>
      </p:sp>
    </p:spTree>
    <p:extLst>
      <p:ext uri="{BB962C8B-B14F-4D97-AF65-F5344CB8AC3E}">
        <p14:creationId xmlns:p14="http://schemas.microsoft.com/office/powerpoint/2010/main" val="3656302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2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E7259E-CF02-C748-B2F6-B2912319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5541110"/>
            <a:ext cx="2286000" cy="132484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151328" y="89522"/>
            <a:ext cx="11599948" cy="8401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Producer Level Inflation: Intermediate Inputs, 2019-2020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deflation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836B64-30E5-4939-9168-0648E35F62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" y="1048033"/>
            <a:ext cx="12191999" cy="581791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613186D-398B-45AB-A273-48F75090E5AF}"/>
              </a:ext>
            </a:extLst>
          </p:cNvPr>
          <p:cNvSpPr txBox="1"/>
          <p:nvPr/>
        </p:nvSpPr>
        <p:spPr>
          <a:xfrm>
            <a:off x="-1" y="6607140"/>
            <a:ext cx="25522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Source: BLS and author’s calculations.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663E0B90-91EF-4F62-8749-4E1A4CC5E91F}"/>
              </a:ext>
            </a:extLst>
          </p:cNvPr>
          <p:cNvSpPr/>
          <p:nvPr/>
        </p:nvSpPr>
        <p:spPr>
          <a:xfrm>
            <a:off x="8232417" y="692809"/>
            <a:ext cx="2492814" cy="524815"/>
          </a:xfrm>
          <a:prstGeom prst="wedgeRectCallout">
            <a:avLst>
              <a:gd name="adj1" fmla="val -88713"/>
              <a:gd name="adj2" fmla="val -7746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Excludes finished capital goods and imports</a:t>
            </a:r>
          </a:p>
        </p:txBody>
      </p:sp>
    </p:spTree>
    <p:extLst>
      <p:ext uri="{BB962C8B-B14F-4D97-AF65-F5344CB8AC3E}">
        <p14:creationId xmlns:p14="http://schemas.microsoft.com/office/powerpoint/2010/main" val="411983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2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E7259E-CF02-C748-B2F6-B2912319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5541110"/>
            <a:ext cx="2286000" cy="132484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151328" y="89522"/>
            <a:ext cx="11599948" cy="8401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Producer Level Inflation: Intermediate Inputs, 2021-2022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inflating the CPI in some cases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422671-FEC7-481C-AD8C-259A160518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22463"/>
            <a:ext cx="12192000" cy="58355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6D440B1-6278-4B05-9489-D2051A1B8EE9}"/>
              </a:ext>
            </a:extLst>
          </p:cNvPr>
          <p:cNvSpPr txBox="1"/>
          <p:nvPr/>
        </p:nvSpPr>
        <p:spPr>
          <a:xfrm>
            <a:off x="-1" y="6607140"/>
            <a:ext cx="25522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Source: BLS and author’s calculations.</a:t>
            </a:r>
          </a:p>
        </p:txBody>
      </p:sp>
    </p:spTree>
    <p:extLst>
      <p:ext uri="{BB962C8B-B14F-4D97-AF65-F5344CB8AC3E}">
        <p14:creationId xmlns:p14="http://schemas.microsoft.com/office/powerpoint/2010/main" val="2220409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2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E7259E-CF02-C748-B2F6-B2912319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5541110"/>
            <a:ext cx="2286000" cy="1324841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E5DCA3-1E34-9C4A-81A8-74DF397091EF}"/>
              </a:ext>
            </a:extLst>
          </p:cNvPr>
          <p:cNvSpPr txBox="1">
            <a:spLocks/>
          </p:cNvSpPr>
          <p:nvPr/>
        </p:nvSpPr>
        <p:spPr>
          <a:xfrm>
            <a:off x="151328" y="89522"/>
            <a:ext cx="11599948" cy="8401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Exporting U.S. Inflation: The Dollars Appreciation</a:t>
            </a:r>
          </a:p>
          <a:p>
            <a:pPr algn="l" fontAlgn="auto"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Dollar dominated commodities and debt more expensive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6C849B-D1F4-4329-92B1-224F103819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022466"/>
            <a:ext cx="12192000" cy="5835534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BD7ABD4-5B28-4B9B-B930-08D2ABBAC7E1}"/>
              </a:ext>
            </a:extLst>
          </p:cNvPr>
          <p:cNvSpPr/>
          <p:nvPr/>
        </p:nvSpPr>
        <p:spPr>
          <a:xfrm>
            <a:off x="7906378" y="1857404"/>
            <a:ext cx="3999244" cy="2914022"/>
          </a:xfrm>
          <a:custGeom>
            <a:avLst/>
            <a:gdLst>
              <a:gd name="connsiteX0" fmla="*/ 0 w 3999244"/>
              <a:gd name="connsiteY0" fmla="*/ 2914022 h 2914022"/>
              <a:gd name="connsiteX1" fmla="*/ 1748413 w 3999244"/>
              <a:gd name="connsiteY1" fmla="*/ 2230734 h 2914022"/>
              <a:gd name="connsiteX2" fmla="*/ 2984360 w 3999244"/>
              <a:gd name="connsiteY2" fmla="*/ 1215850 h 2914022"/>
              <a:gd name="connsiteX3" fmla="*/ 3999244 w 3999244"/>
              <a:gd name="connsiteY3" fmla="*/ 0 h 2914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99244" h="2914022">
                <a:moveTo>
                  <a:pt x="0" y="2914022"/>
                </a:moveTo>
                <a:cubicBezTo>
                  <a:pt x="625510" y="2713892"/>
                  <a:pt x="1251020" y="2513763"/>
                  <a:pt x="1748413" y="2230734"/>
                </a:cubicBezTo>
                <a:cubicBezTo>
                  <a:pt x="2245806" y="1947705"/>
                  <a:pt x="2609222" y="1587639"/>
                  <a:pt x="2984360" y="1215850"/>
                </a:cubicBezTo>
                <a:cubicBezTo>
                  <a:pt x="3359499" y="844061"/>
                  <a:pt x="3679371" y="422030"/>
                  <a:pt x="3999244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E0655DC-EF83-4458-BC8D-AFB2ED97E44A}"/>
              </a:ext>
            </a:extLst>
          </p:cNvPr>
          <p:cNvSpPr/>
          <p:nvPr/>
        </p:nvSpPr>
        <p:spPr>
          <a:xfrm>
            <a:off x="8119068" y="3336052"/>
            <a:ext cx="3786554" cy="2499481"/>
          </a:xfrm>
          <a:custGeom>
            <a:avLst/>
            <a:gdLst>
              <a:gd name="connsiteX0" fmla="*/ 0 w 3999244"/>
              <a:gd name="connsiteY0" fmla="*/ 2914022 h 2914022"/>
              <a:gd name="connsiteX1" fmla="*/ 1748413 w 3999244"/>
              <a:gd name="connsiteY1" fmla="*/ 2230734 h 2914022"/>
              <a:gd name="connsiteX2" fmla="*/ 2984360 w 3999244"/>
              <a:gd name="connsiteY2" fmla="*/ 1215850 h 2914022"/>
              <a:gd name="connsiteX3" fmla="*/ 3999244 w 3999244"/>
              <a:gd name="connsiteY3" fmla="*/ 0 h 2914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99244" h="2914022">
                <a:moveTo>
                  <a:pt x="0" y="2914022"/>
                </a:moveTo>
                <a:cubicBezTo>
                  <a:pt x="625510" y="2713892"/>
                  <a:pt x="1251020" y="2513763"/>
                  <a:pt x="1748413" y="2230734"/>
                </a:cubicBezTo>
                <a:cubicBezTo>
                  <a:pt x="2245806" y="1947705"/>
                  <a:pt x="2609222" y="1587639"/>
                  <a:pt x="2984360" y="1215850"/>
                </a:cubicBezTo>
                <a:cubicBezTo>
                  <a:pt x="3359499" y="844061"/>
                  <a:pt x="3679371" y="422030"/>
                  <a:pt x="3999244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38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603B7A5-9B6D-724A-865C-6768C370A2C3}"/>
              </a:ext>
            </a:extLst>
          </p:cNvPr>
          <p:cNvSpPr/>
          <p:nvPr/>
        </p:nvSpPr>
        <p:spPr>
          <a:xfrm>
            <a:off x="0" y="-3292"/>
            <a:ext cx="12192000" cy="1025757"/>
          </a:xfrm>
          <a:prstGeom prst="rect">
            <a:avLst/>
          </a:prstGeom>
          <a:solidFill>
            <a:srgbClr val="0077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9E7259E-CF02-C748-B2F6-B291231989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5541110"/>
            <a:ext cx="2286000" cy="132484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4366" y="2362200"/>
            <a:ext cx="70961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0077BE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986977769"/>
      </p:ext>
    </p:extLst>
  </p:cSld>
  <p:clrMapOvr>
    <a:masterClrMapping/>
  </p:clrMapOvr>
</p:sld>
</file>

<file path=ppt/theme/theme1.xml><?xml version="1.0" encoding="utf-8"?>
<a:theme xmlns:a="http://schemas.openxmlformats.org/drawingml/2006/main" name="Green slides Revised">
  <a:themeElements>
    <a:clrScheme name="Avista Color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2CB34A"/>
      </a:accent4>
      <a:accent5>
        <a:srgbClr val="82C341"/>
      </a:accent5>
      <a:accent6>
        <a:srgbClr val="C4D82E"/>
      </a:accent6>
      <a:hlink>
        <a:srgbClr val="F58021"/>
      </a:hlink>
      <a:folHlink>
        <a:srgbClr val="FDB5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ard Performance Report May 2019" id="{8075D699-82B3-4D71-B8A7-523977A10047}" vid="{79EC9843-2C4C-4467-BA4D-6ACC4E6016EF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ard Performance Report May 2019" id="{8075D699-82B3-4D71-B8A7-523977A10047}" vid="{79D46731-AAC4-423B-87D1-066D6212A02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0F7C559AD6E346B9699A7CE83D98B1" ma:contentTypeVersion="3" ma:contentTypeDescription="Create a new document." ma:contentTypeScope="" ma:versionID="de383ee316d7986e66ca0dea031ece0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8f1bd116dae30750137b4e5cc589ce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C655E10-FD66-4B7E-91F0-A78FDEABF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EAC535-ED85-4884-B2E2-BAF39E0D44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16986DB-8A2C-4B33-B6E7-4370C4136108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Board Performance Report May 2019</Template>
  <TotalTime>10458</TotalTime>
  <Words>236</Words>
  <Application>Microsoft Macintosh PowerPoint</Application>
  <PresentationFormat>Widescreen</PresentationFormat>
  <Paragraphs>47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Bold</vt:lpstr>
      <vt:lpstr>Calibri</vt:lpstr>
      <vt:lpstr>Calibri Light</vt:lpstr>
      <vt:lpstr>Green slides Revised</vt:lpstr>
      <vt:lpstr>Custom Design</vt:lpstr>
      <vt:lpstr>2_Office Theme</vt:lpstr>
      <vt:lpstr>The New Inflation Environment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Avista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Report</dc:title>
  <dc:creator>Williams, Linda</dc:creator>
  <cp:lastModifiedBy>KayDee Gilkey</cp:lastModifiedBy>
  <cp:revision>465</cp:revision>
  <cp:lastPrinted>2022-06-07T16:01:30Z</cp:lastPrinted>
  <dcterms:created xsi:type="dcterms:W3CDTF">2019-04-22T17:58:31Z</dcterms:created>
  <dcterms:modified xsi:type="dcterms:W3CDTF">2022-10-10T22:25:47Z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0x0101002E0F7C559AD6E346B9699A7CE83D98B1</vt:lpwstr>
  </property>
</Properties>
</file>